
<file path=[Content_Types].xml><?xml version="1.0" encoding="utf-8"?>
<Types xmlns="http://schemas.openxmlformats.org/package/2006/content-types">
  <Override PartName="/ppt/slides/slide30.xml" ContentType="application/vnd.openxmlformats-officedocument.presentationml.slide+xml"/>
  <Override PartName="/ppt/slides/slide88.xml" ContentType="application/vnd.openxmlformats-officedocument.presentationml.slide+xml"/>
  <Override PartName="/ppt/notesSlides/notesSlide69.xml" ContentType="application/vnd.openxmlformats-officedocument.presentationml.notesSlide+xml"/>
  <Override PartName="/ppt/slides/slide24.xml" ContentType="application/vnd.openxmlformats-officedocument.presentationml.slide+xml"/>
  <Override PartName="/ppt/slideLayouts/slideLayout41.xml" ContentType="application/vnd.openxmlformats-officedocument.presentationml.slideLayout+xml"/>
  <Override PartName="/ppt/slides/slide72.xml" ContentType="application/vnd.openxmlformats-officedocument.presentationml.slide+xml"/>
  <Override PartName="/ppt/slideLayouts/slideLayout35.xml" ContentType="application/vnd.openxmlformats-officedocument.presentationml.slideLayout+xml"/>
  <Override PartName="/ppt/slides/slide134.xml" ContentType="application/vnd.openxmlformats-officedocument.presentationml.slide+xml"/>
  <Override PartName="/ppt/notesSlides/notesSlide47.xml" ContentType="application/vnd.openxmlformats-officedocument.presentationml.notesSlide+xml"/>
  <Override PartName="/ppt/slides/slide66.xml" ContentType="application/vnd.openxmlformats-officedocument.presentationml.slide+xml"/>
  <Override PartName="/ppt/slides/slide128.xml" ContentType="application/vnd.openxmlformats-officedocument.presentationml.slide+xml"/>
  <Override PartName="/ppt/slideLayouts/slideLayout77.xml" ContentType="application/vnd.openxmlformats-officedocument.presentationml.slideLayout+xml"/>
  <Override PartName="/ppt/slides/slide50.xml" ContentType="application/vnd.openxmlformats-officedocument.presentationml.slide+xml"/>
  <Override PartName="/ppt/slides/slide112.xml" ContentType="application/vnd.openxmlformats-officedocument.presentationml.slide+xml"/>
  <Override PartName="/ppt/slideLayouts/slideLayout13.xml" ContentType="application/vnd.openxmlformats-officedocument.presentationml.slideLayout+xml"/>
  <Override PartName="/ppt/notesSlides/notesSlide89.xml" ContentType="application/vnd.openxmlformats-officedocument.presentationml.notesSlide+xml"/>
  <Override PartName="/ppt/notesSlides/notesSlide25.xml" ContentType="application/vnd.openxmlformats-officedocument.presentationml.notesSlide+xml"/>
  <Override PartName="/ppt/slides/slide44.xml" ContentType="application/vnd.openxmlformats-officedocument.presentationml.slide+xml"/>
  <Override PartName="/ppt/notesSlides/notesSlide116.xml" ContentType="application/vnd.openxmlformats-officedocument.presentationml.notesSlide+xml"/>
  <Override PartName="/ppt/slideLayouts/slideLayout55.xml" ContentType="application/vnd.openxmlformats-officedocument.presentationml.slideLayout+xml"/>
  <Override PartName="/ppt/notesSlides/notesSlide67.xml" ContentType="application/vnd.openxmlformats-officedocument.presentationml.notesSlide+xml"/>
  <Override PartName="/ppt/slides/slide86.xml" ContentType="application/vnd.openxmlformats-officedocument.presentationml.slide+xml"/>
  <Override PartName="/ppt/slides/slide22.xml" ContentType="application/vnd.openxmlformats-officedocument.presentationml.slide+xml"/>
  <Override PartName="/ppt/slides/slide132.xml" ContentType="application/vnd.openxmlformats-officedocument.presentationml.slide+xml"/>
  <Override PartName="/ppt/slideLayouts/slideLayout33.xml" ContentType="application/vnd.openxmlformats-officedocument.presentationml.slideLayout+xml"/>
  <Override PartName="/ppt/notesSlides/notesSlide45.xml" ContentType="application/vnd.openxmlformats-officedocument.presentationml.notesSlide+xml"/>
  <Override PartName="/ppt/slides/slide64.xml" ContentType="application/vnd.openxmlformats-officedocument.presentationml.slide+xml"/>
  <Override PartName="/ppt/slideMasters/slideMaster7.xml" ContentType="application/vnd.openxmlformats-officedocument.presentationml.slideMaster+xml"/>
  <Override PartName="/ppt/slides/slide126.xml" ContentType="application/vnd.openxmlformats-officedocument.presentationml.slide+xml"/>
  <Override PartName="/ppt/slideLayouts/slideLayout75.xml" ContentType="application/vnd.openxmlformats-officedocument.presentationml.slideLayout+xml"/>
  <Default Extension="xml" ContentType="application/xml"/>
  <Override PartName="/ppt/slides/slide110.xml" ContentType="application/vnd.openxmlformats-officedocument.presentationml.slide+xml"/>
  <Override PartName="/ppt/slideLayouts/slideLayout11.xml" ContentType="application/vnd.openxmlformats-officedocument.presentationml.slideLayout+xml"/>
  <Override PartName="/ppt/notesSlides/notesSlide87.xml" ContentType="application/vnd.openxmlformats-officedocument.presentationml.notesSlide+xml"/>
  <Override PartName="/ppt/notesSlides/notesSlide114.xml" ContentType="application/vnd.openxmlformats-officedocument.presentationml.notesSlide+xml"/>
  <Override PartName="/ppt/notesSlides/notesSlide23.xml" ContentType="application/vnd.openxmlformats-officedocument.presentationml.notesSlide+xml"/>
  <Override PartName="/ppt/slides/slide42.xml" ContentType="application/vnd.openxmlformats-officedocument.presentationml.slide+xml"/>
  <Override PartName="/ppt/notesSlides/notesSlide108.xml" ContentType="application/vnd.openxmlformats-officedocument.presentationml.notesSlide+xml"/>
  <Override PartName="/ppt/slideLayouts/slideLayout53.xml" ContentType="application/vnd.openxmlformats-officedocument.presentationml.slideLayout+xml"/>
  <Override PartName="/ppt/notesSlides/notesSlide65.xml" ContentType="application/vnd.openxmlformats-officedocument.presentationml.notesSlide+xml"/>
  <Override PartName="/ppt/slides/slide84.xml" ContentType="application/vnd.openxmlformats-officedocument.presentationml.slide+xml"/>
  <Override PartName="/ppt/slides/slide20.xml" ContentType="application/vnd.openxmlformats-officedocument.presentationml.slide+xml"/>
  <Override PartName="/ppt/notesSlides/notesSlide59.xml" ContentType="application/vnd.openxmlformats-officedocument.presentationml.notesSlide+xml"/>
  <Override PartName="/ppt/slides/slide130.xml" ContentType="application/vnd.openxmlformats-officedocument.presentationml.slide+xml"/>
  <Override PartName="/ppt/slideLayouts/slideLayout31.xml" ContentType="application/vnd.openxmlformats-officedocument.presentationml.slideLayout+xml"/>
  <Override PartName="/ppt/notesSlides/notesSlide43.xml" ContentType="application/vnd.openxmlformats-officedocument.presentationml.notesSlide+xml"/>
  <Override PartName="/ppt/slides/slide62.xml" ContentType="application/vnd.openxmlformats-officedocument.presentationml.slide+xml"/>
  <Override PartName="/ppt/slides/slide124.xml" ContentType="application/vnd.openxmlformats-officedocument.presentationml.slide+xml"/>
  <Override PartName="/ppt/slideMasters/slideMaster5.xml" ContentType="application/vnd.openxmlformats-officedocument.presentationml.slideMaster+xml"/>
  <Override PartName="/ppt/slideLayouts/slideLayout73.xml" ContentType="application/vnd.openxmlformats-officedocument.presentationml.slideLayout+xml"/>
  <Override PartName="/ppt/notesSlides/notesSlide85.xml" ContentType="application/vnd.openxmlformats-officedocument.presentationml.notesSlide+xml"/>
  <Override PartName="/ppt/notesSlides/notesSlide112.xml" ContentType="application/vnd.openxmlformats-officedocument.presentationml.notesSlide+xml"/>
  <Override PartName="/ppt/notesSlides/notesSlide21.xml" ContentType="application/vnd.openxmlformats-officedocument.presentationml.notesSlide+xml"/>
  <Override PartName="/ppt/slides/slide40.xml" ContentType="application/vnd.openxmlformats-officedocument.presentationml.slide+xml"/>
  <Override PartName="/ppt/slides/slide102.xml" ContentType="application/vnd.openxmlformats-officedocument.presentationml.slide+xml"/>
  <Override PartName="/ppt/notesSlides/notesSlide7.xml" ContentType="application/vnd.openxmlformats-officedocument.presentationml.notesSlide+xml"/>
  <Override PartName="/ppt/slides/slide9.xml" ContentType="application/vnd.openxmlformats-officedocument.presentationml.slide+xml"/>
  <Override PartName="/ppt/notesSlides/notesSlide79.xml" ContentType="application/vnd.openxmlformats-officedocument.presentationml.notesSlide+xml"/>
  <Default Extension="jpeg" ContentType="image/jpeg"/>
  <Override PartName="/ppt/slideLayouts/slideLayout51.xml" ContentType="application/vnd.openxmlformats-officedocument.presentationml.slideLayout+xml"/>
  <Override PartName="/ppt/notesSlides/notesSlide106.xml" ContentType="application/vnd.openxmlformats-officedocument.presentationml.notesSlide+xml"/>
  <Override PartName="/ppt/notesSlides/notesSlide63.xml" ContentType="application/vnd.openxmlformats-officedocument.presentationml.notesSlide+xml"/>
  <Override PartName="/ppt/slides/slide82.xml" ContentType="application/vnd.openxmlformats-officedocument.presentationml.slide+xml"/>
  <Override PartName="/ppt/notesSlides/notesSlide57.xml" ContentType="application/vnd.openxmlformats-officedocument.presentationml.notesSlide+xml"/>
  <Override PartName="/docProps/app.xml" ContentType="application/vnd.openxmlformats-officedocument.extended-properties+xml"/>
  <Override PartName="/ppt/slides/slide109.xml" ContentType="application/vnd.openxmlformats-officedocument.presentationml.slide+xml"/>
  <Override PartName="/ppt/slides/slide60.xml" ContentType="application/vnd.openxmlformats-officedocument.presentationml.slide+xml"/>
  <Override PartName="/ppt/slides/slide122.xml" ContentType="application/vnd.openxmlformats-officedocument.presentationml.slide+xml"/>
  <Override PartName="/ppt/slideMasters/slideMaster3.xml" ContentType="application/vnd.openxmlformats-officedocument.presentationml.slideMaster+xml"/>
  <Override PartName="/ppt/notesSlides/notesSlide41.xml" ContentType="application/vnd.openxmlformats-officedocument.presentationml.notesSlide+xml"/>
  <Override PartName="/ppt/slideLayouts/slideLayout8.xml" ContentType="application/vnd.openxmlformats-officedocument.presentationml.slideLayout+xml"/>
  <Override PartName="/ppt/slideLayouts/slideLayout71.xml" ContentType="application/vnd.openxmlformats-officedocument.presentationml.slideLayout+xml"/>
  <Override PartName="/ppt/notesSlides/notesSlide35.xml" ContentType="application/vnd.openxmlformats-officedocument.presentationml.notesSlide+xml"/>
  <Override PartName="/ppt/notesSlides/notesSlide99.xml" ContentType="application/vnd.openxmlformats-officedocument.presentationml.notesSlide+xml"/>
  <Override PartName="/ppt/notesSlides/notesSlide83.xml" ContentType="application/vnd.openxmlformats-officedocument.presentationml.notesSlide+xml"/>
  <Override PartName="/ppt/notesSlides/notesSlide110.xml" ContentType="application/vnd.openxmlformats-officedocument.presentationml.notesSlide+xml"/>
  <Override PartName="/ppt/slides/slide100.xml" ContentType="application/vnd.openxmlformats-officedocument.presentationml.slide+xml"/>
  <Override PartName="/ppt/notesSlides/notesSlide5.xml" ContentType="application/vnd.openxmlformats-officedocument.presentationml.notesSlide+xml"/>
  <Override PartName="/ppt/notesSlides/notesSlide77.xml" ContentType="application/vnd.openxmlformats-officedocument.presentationml.notesSlide+xml"/>
  <Override PartName="/ppt/slides/slide7.xml" ContentType="application/vnd.openxmlformats-officedocument.presentationml.slide+xml"/>
  <Override PartName="/ppt/slides/slide19.xml" ContentType="application/vnd.openxmlformats-officedocument.presentationml.slide+xml"/>
  <Override PartName="/ppt/notesSlides/notesSlide104.xml" ContentType="application/vnd.openxmlformats-officedocument.presentationml.notesSlide+xml"/>
  <Override PartName="/ppt/slides/slide129.xml" ContentType="application/vnd.openxmlformats-officedocument.presentationml.slide+xml"/>
  <Override PartName="/ppt/slides/slide80.xml" ContentType="application/vnd.openxmlformats-officedocument.presentationml.slide+xml"/>
  <Override PartName="/ppt/notesSlides/notesSlide61.xml" ContentType="application/vnd.openxmlformats-officedocument.presentationml.notesSlide+xml"/>
  <Override PartName="/ppt/notesSlides/notesSlide55.xml" ContentType="application/vnd.openxmlformats-officedocument.presentationml.notesSlide+xml"/>
  <Override PartName="/ppt/slides/slide107.xml" ContentType="application/vnd.openxmlformats-officedocument.presentationml.slide+xml"/>
  <Override PartName="/ppt/slides/slide120.xml" ContentType="application/vnd.openxmlformats-officedocument.presentationml.slide+xml"/>
  <Override PartName="/ppt/slideMasters/slideMaster1.xml" ContentType="application/vnd.openxmlformats-officedocument.presentationml.slideMaster+xml"/>
  <Override PartName="/ppt/notesSlides/notesSlide97.xml" ContentType="application/vnd.openxmlformats-officedocument.presentationml.notesSlide+xml"/>
  <Override PartName="/ppt/slideLayouts/slideLayout6.xml" ContentType="application/vnd.openxmlformats-officedocument.presentationml.slideLayout+xml"/>
  <Override PartName="/ppt/slides/slide39.xml" ContentType="application/vnd.openxmlformats-officedocument.presentationml.slide+xml"/>
  <Override PartName="/ppt/notesSlides/notesSlide33.xml" ContentType="application/vnd.openxmlformats-officedocument.presentationml.notesSlide+xml"/>
  <Override PartName="/ppt/notesSlides/notesSlide81.xml" ContentType="application/vnd.openxmlformats-officedocument.presentationml.notesSlide+xml"/>
  <Override PartName="/ppt/slideLayouts/slideLayout63.xml" ContentType="application/vnd.openxmlformats-officedocument.presentationml.slideLayout+xml"/>
  <Override PartName="/ppt/notesSlides/notesSlide3.xml" ContentType="application/vnd.openxmlformats-officedocument.presentationml.notesSlide+xml"/>
  <Override PartName="/ppt/slides/slide94.xml" ContentType="application/vnd.openxmlformats-officedocument.presentationml.slide+xml"/>
  <Override PartName="/ppt/notesSlides/notesSlide75.xml" ContentType="application/vnd.openxmlformats-officedocument.presentationml.notesSlide+xml"/>
  <Override PartName="/ppt/slides/slide5.xml" ContentType="application/vnd.openxmlformats-officedocument.presentationml.slide+xml"/>
  <Override PartName="/ppt/slides/slide17.xml" ContentType="application/vnd.openxmlformats-officedocument.presentationml.slide+xml"/>
  <Override PartName="/ppt/notesSlides/notesSlide102.xml" ContentType="application/vnd.openxmlformats-officedocument.presentationml.notesSlide+xml"/>
  <Override PartName="/ppt/slideLayouts/slideLayout28.xml" ContentType="application/vnd.openxmlformats-officedocument.presentationml.slideLayout+xml"/>
  <Override PartName="/ppt/slides/slide140.xml" ContentType="application/vnd.openxmlformats-officedocument.presentationml.slide+xml"/>
  <Override PartName="/ppt/slides/slide59.xml" ContentType="application/vnd.openxmlformats-officedocument.presentationml.slide+xml"/>
  <Override PartName="/ppt/notesSlides/notesSlide53.xml" ContentType="application/vnd.openxmlformats-officedocument.presentationml.notesSlide+xml"/>
  <Override PartName="/ppt/slides/slide105.xml" ContentType="application/vnd.openxmlformats-officedocument.presentationml.slide+xml"/>
  <Override PartName="/ppt/notesSlides/notesSlide95.xml" ContentType="application/vnd.openxmlformats-officedocument.presentationml.notesSlide+xml"/>
  <Override PartName="/ppt/theme/theme7.xml" ContentType="application/vnd.openxmlformats-officedocument.theme+xml"/>
  <Override PartName="/ppt/notesSlides/notesSlide18.xml" ContentType="application/vnd.openxmlformats-officedocument.presentationml.notesSlide+xml"/>
  <Override PartName="/ppt/slideLayouts/slideLayout4.xml" ContentType="application/vnd.openxmlformats-officedocument.presentationml.slideLayout+xml"/>
  <Override PartName="/ppt/slides/slide37.xml" ContentType="application/vnd.openxmlformats-officedocument.presentationml.slide+xml"/>
  <Override PartName="/ppt/notesSlides/notesSlide31.xml" ContentType="application/vnd.openxmlformats-officedocument.presentationml.notesSlide+xml"/>
  <Override PartName="/ppt/slideLayouts/slideLayout48.xml" ContentType="application/vnd.openxmlformats-officedocument.presentationml.slideLayout+xml"/>
  <Override PartName="/ppt/slideLayouts/slideLayout61.xml" ContentType="application/vnd.openxmlformats-officedocument.presentationml.slideLayout+xml"/>
  <Override PartName="/ppt/slides/slide79.xml" ContentType="application/vnd.openxmlformats-officedocument.presentationml.slide+xml"/>
  <Override PartName="/ppt/slides/slide92.xml" ContentType="application/vnd.openxmlformats-officedocument.presentationml.slide+xml"/>
  <Override PartName="/ppt/notesSlides/notesSlide1.xml" ContentType="application/vnd.openxmlformats-officedocument.presentationml.notesSlide+xml"/>
  <Override PartName="/ppt/slides/slide3.xml" ContentType="application/vnd.openxmlformats-officedocument.presentationml.slide+xml"/>
  <Override PartName="/ppt/slides/slide15.xml" ContentType="application/vnd.openxmlformats-officedocument.presentationml.slide+xml"/>
  <Override PartName="/ppt/notesSlides/notesSlide73.xml" ContentType="application/vnd.openxmlformats-officedocument.presentationml.notesSlide+xml"/>
  <Override PartName="/ppt/notesSlides/notesSlide100.xml" ContentType="application/vnd.openxmlformats-officedocument.presentationml.notesSlide+xml"/>
  <Override PartName="/ppt/slideLayouts/slideLayout26.xml" ContentType="application/vnd.openxmlformats-officedocument.presentationml.slideLayout+xml"/>
  <Override PartName="/ppt/notesSlides/notesSlide38.xml" ContentType="application/vnd.openxmlformats-officedocument.presentationml.notesSlide+xml"/>
  <Override PartName="/ppt/slides/slide57.xml" ContentType="application/vnd.openxmlformats-officedocument.presentationml.slide+xml"/>
  <Override PartName="/ppt/slides/slide70.xml" ContentType="application/vnd.openxmlformats-officedocument.presentationml.slide+xml"/>
  <Override PartName="/ppt/slides/slide119.xml" ContentType="application/vnd.openxmlformats-officedocument.presentationml.slide+xml"/>
  <Override PartName="/ppt/notesSlides/notesSlide51.xml" ContentType="application/vnd.openxmlformats-officedocument.presentationml.notesSlide+xml"/>
  <Override PartName="/ppt/slideLayouts/slideLayout68.xml" ContentType="application/vnd.openxmlformats-officedocument.presentationml.slideLayout+xml"/>
  <Override PartName="/ppt/notesSlides/notesSlide8.xml" ContentType="application/vnd.openxmlformats-officedocument.presentationml.notesSlide+xml"/>
  <Override PartName="/ppt/slides/slide99.xml" ContentType="application/vnd.openxmlformats-officedocument.presentationml.slide+xml"/>
  <Override PartName="/ppt/theme/theme5.xml" ContentType="application/vnd.openxmlformats-officedocument.theme+xml"/>
  <Override PartName="/ppt/notesSlides/notesSlide93.xml" ContentType="application/vnd.openxmlformats-officedocument.presentationml.notesSlide+xml"/>
  <Override PartName="/ppt/notesSlides/notesSlide16.xml" ContentType="application/vnd.openxmlformats-officedocument.presentationml.notesSlide+xml"/>
  <Override PartName="/ppt/slideLayouts/slideLayout2.xml" ContentType="application/vnd.openxmlformats-officedocument.presentationml.slideLayout+xml"/>
  <Override PartName="/ppt/slides/slide35.xml" ContentType="application/vnd.openxmlformats-officedocument.presentationml.slide+xml"/>
  <Override PartName="/ppt/slides/slide29.xml" ContentType="application/vnd.openxmlformats-officedocument.presentationml.slide+xml"/>
  <Override PartName="/ppt/slideLayouts/slideLayout46.xml" ContentType="application/vnd.openxmlformats-officedocument.presentationml.slideLayout+xml"/>
  <Override PartName="/ppt/slides/slide77.xml" ContentType="application/vnd.openxmlformats-officedocument.presentationml.slide+xml"/>
  <Override PartName="/ppt/slides/slide90.xml" ContentType="application/vnd.openxmlformats-officedocument.presentationml.slide+xml"/>
  <Override PartName="/ppt/slides/slide139.xml" ContentType="application/vnd.openxmlformats-officedocument.presentationml.slide+xml"/>
  <Override PartName="/ppt/slides/slide1.xml" ContentType="application/vnd.openxmlformats-officedocument.presentationml.slide+xml"/>
  <Override PartName="/ppt/slides/slide13.xml" ContentType="application/vnd.openxmlformats-officedocument.presentationml.slide+xml"/>
  <Override PartName="/ppt/notesSlides/notesSlide71.xml" ContentType="application/vnd.openxmlformats-officedocument.presentationml.notesSlide+xml"/>
  <Override PartName="/ppt/slideLayouts/slideLayout24.xml" ContentType="application/vnd.openxmlformats-officedocument.presentationml.slideLayout+xml"/>
  <Override PartName="/ppt/notesSlides/notesSlide36.xml" ContentType="application/vnd.openxmlformats-officedocument.presentationml.notesSlide+xml"/>
  <Override PartName="/ppt/slides/slide117.xml" ContentType="application/vnd.openxmlformats-officedocument.presentationml.slide+xml"/>
  <Override PartName="/ppt/slideLayouts/slideLayout18.xml" ContentType="application/vnd.openxmlformats-officedocument.presentationml.slideLayout+xml"/>
  <Override PartName="/ppt/slides/slide55.xml" ContentType="application/vnd.openxmlformats-officedocument.presentationml.slide+xml"/>
  <Override PartName="/ppt/slides/slide49.xml" ContentType="application/vnd.openxmlformats-officedocument.presentationml.slide+xml"/>
  <Override PartName="/ppt/slideLayouts/slideLayout66.xml" ContentType="application/vnd.openxmlformats-officedocument.presentationml.slideLayout+xml"/>
  <Override PartName="/ppt/slides/slide97.xml" ContentType="application/vnd.openxmlformats-officedocument.presentationml.slide+xml"/>
  <Override PartName="/ppt/theme/theme3.xml" ContentType="application/vnd.openxmlformats-officedocument.theme+xml"/>
  <Override PartName="/ppt/notesSlides/notesSlide91.xml" ContentType="application/vnd.openxmlformats-officedocument.presentationml.notesSlide+xml"/>
  <Override PartName="/ppt/notesSlides/notesSlide14.xml" ContentType="application/vnd.openxmlformats-officedocument.presentationml.notesSlide+xml"/>
  <Override PartName="/ppt/slides/slide33.xml" ContentType="application/vnd.openxmlformats-officedocument.presentationml.slide+xml"/>
  <Override PartName="/ppt/viewProps.xml" ContentType="application/vnd.openxmlformats-officedocument.presentationml.viewProps+xml"/>
  <Override PartName="/ppt/slideLayouts/slideLayout44.xml" ContentType="application/vnd.openxmlformats-officedocument.presentationml.slideLayout+xml"/>
  <Override PartName="/ppt/slides/slide27.xml" ContentType="application/vnd.openxmlformats-officedocument.presentationml.slide+xml"/>
  <Override PartName="/ppt/slides/slide75.xml" ContentType="application/vnd.openxmlformats-officedocument.presentationml.slide+xml"/>
  <Override PartName="/ppt/slides/slide137.xml" ContentType="application/vnd.openxmlformats-officedocument.presentationml.slide+xml"/>
  <Override PartName="/ppt/slideLayouts/slideLayout38.xml" ContentType="application/vnd.openxmlformats-officedocument.presentationml.slideLayout+xml"/>
  <Override PartName="/docProps/core.xml" ContentType="application/vnd.openxmlformats-package.core-properties+xml"/>
  <Override PartName="/ppt/slides/slide11.xml" ContentType="application/vnd.openxmlformats-officedocument.presentationml.slide+xml"/>
  <Override PartName="/ppt/slides/slide69.xml" ContentType="application/vnd.openxmlformats-officedocument.presentationml.slide+xml"/>
  <Override PartName="/ppt/slideLayouts/slideLayout22.xml" ContentType="application/vnd.openxmlformats-officedocument.presentationml.slideLayout+xml"/>
  <Override PartName="/ppt/slides/slide53.xml" ContentType="application/vnd.openxmlformats-officedocument.presentationml.slide+xml"/>
  <Override PartName="/ppt/slideLayouts/slideLayout16.xml" ContentType="application/vnd.openxmlformats-officedocument.presentationml.slideLayout+xml"/>
  <Override PartName="/ppt/slides/slide115.xml" ContentType="application/vnd.openxmlformats-officedocument.presentationml.slide+xml"/>
  <Override PartName="/ppt/notesSlides/notesSlide28.xml" ContentType="application/vnd.openxmlformats-officedocument.presentationml.notesSlide+xml"/>
  <Override PartName="/ppt/slides/slide47.xml" ContentType="application/vnd.openxmlformats-officedocument.presentationml.slide+xml"/>
  <Override PartName="/ppt/theme/theme1.xml" ContentType="application/vnd.openxmlformats-officedocument.theme+xml"/>
  <Override PartName="/ppt/slideLayouts/slideLayout58.xml" ContentType="application/vnd.openxmlformats-officedocument.presentationml.slideLayout+xml"/>
  <Override PartName="/ppt/notesSlides/notesSlide12.xml" ContentType="application/vnd.openxmlformats-officedocument.presentationml.notesSlide+xml"/>
  <Override PartName="/ppt/slides/slide31.xml" ContentType="application/vnd.openxmlformats-officedocument.presentationml.slide+xml"/>
  <Override PartName="/ppt/slides/slide89.xml" ContentType="application/vnd.openxmlformats-officedocument.presentationml.slide+xml"/>
  <Override PartName="/ppt/slides/slide25.xml" ContentType="application/vnd.openxmlformats-officedocument.presentationml.slide+xml"/>
  <Override PartName="/ppt/slideLayouts/slideLayout42.xml" ContentType="application/vnd.openxmlformats-officedocument.presentationml.slideLayout+xml"/>
  <Override PartName="/ppt/slides/slide73.xml" ContentType="application/vnd.openxmlformats-officedocument.presentationml.slide+xml"/>
  <Override PartName="/ppt/slideLayouts/slideLayout36.xml" ContentType="application/vnd.openxmlformats-officedocument.presentationml.slideLayout+xml"/>
  <Override PartName="/ppt/slides/slide135.xml" ContentType="application/vnd.openxmlformats-officedocument.presentationml.slide+xml"/>
  <Override PartName="/ppt/notesSlides/notesSlide48.xml" ContentType="application/vnd.openxmlformats-officedocument.presentationml.notesSlide+xml"/>
  <Override PartName="/ppt/slides/slide67.xml" ContentType="application/vnd.openxmlformats-officedocument.presentationml.slide+xml"/>
  <Override PartName="/ppt/slideLayouts/slideLayout20.xml" ContentType="application/vnd.openxmlformats-officedocument.presentationml.slideLayout+xml"/>
  <Override PartName="/ppt/slideLayouts/slideLayout78.xml" ContentType="application/vnd.openxmlformats-officedocument.presentationml.slideLayout+xml"/>
  <Override PartName="/ppt/slides/slide51.xml" ContentType="application/vnd.openxmlformats-officedocument.presentationml.slide+xml"/>
  <Override PartName="/ppt/slides/slide113.xml" ContentType="application/vnd.openxmlformats-officedocument.presentationml.slide+xml"/>
  <Override PartName="/ppt/slideLayouts/slideLayout14.xml" ContentType="application/vnd.openxmlformats-officedocument.presentationml.slideLayout+xml"/>
  <Override PartName="/ppt/notesSlides/notesSlide117.xml" ContentType="application/vnd.openxmlformats-officedocument.presentationml.notesSlide+xml"/>
  <Override PartName="/ppt/notesSlides/notesSlide26.xml" ContentType="application/vnd.openxmlformats-officedocument.presentationml.notesSlide+xml"/>
  <Override PartName="/ppt/slides/slide45.xml" ContentType="application/vnd.openxmlformats-officedocument.presentationml.slide+xml"/>
  <Override PartName="/ppt/slideLayouts/slideLayout56.xml" ContentType="application/vnd.openxmlformats-officedocument.presentationml.slideLayout+xml"/>
  <Override PartName="/ppt/notesSlides/notesSlide68.xml" ContentType="application/vnd.openxmlformats-officedocument.presentationml.notesSlide+xml"/>
  <Override PartName="/ppt/slides/slide87.xml" ContentType="application/vnd.openxmlformats-officedocument.presentationml.slide+xml"/>
  <Override PartName="/ppt/slides/slide23.xml" ContentType="application/vnd.openxmlformats-officedocument.presentationml.slide+xml"/>
  <Override PartName="/ppt/slideLayouts/slideLayout40.xml" ContentType="application/vnd.openxmlformats-officedocument.presentationml.slideLayout+xml"/>
  <Override PartName="/ppt/slides/slide133.xml" ContentType="application/vnd.openxmlformats-officedocument.presentationml.slide+xml"/>
  <Override PartName="/ppt/slideLayouts/slideLayout34.xml" ContentType="application/vnd.openxmlformats-officedocument.presentationml.slideLayout+xml"/>
  <Override PartName="/ppt/notesSlides/notesSlide46.xml" ContentType="application/vnd.openxmlformats-officedocument.presentationml.notesSlide+xml"/>
  <Override PartName="/ppt/slides/slide127.xml" ContentType="application/vnd.openxmlformats-officedocument.presentationml.slide+xml"/>
  <Override PartName="/ppt/slides/slide65.xml" ContentType="application/vnd.openxmlformats-officedocument.presentationml.slide+xml"/>
  <Override PartName="/ppt/slideLayouts/slideLayout76.xml" ContentType="application/vnd.openxmlformats-officedocument.presentationml.slideLayout+xml"/>
  <Override PartName="/ppt/slides/slide111.xml" ContentType="application/vnd.openxmlformats-officedocument.presentationml.slide+xml"/>
  <Override PartName="/ppt/slideLayouts/slideLayout12.xml" ContentType="application/vnd.openxmlformats-officedocument.presentationml.slideLayout+xml"/>
  <Override PartName="/ppt/notesSlides/notesSlide88.xml" ContentType="application/vnd.openxmlformats-officedocument.presentationml.notesSlide+xml"/>
  <Override PartName="/ppt/notesSlides/notesSlide115.xml" ContentType="application/vnd.openxmlformats-officedocument.presentationml.notesSlide+xml"/>
  <Override PartName="/ppt/notesSlides/notesSlide24.xml" ContentType="application/vnd.openxmlformats-officedocument.presentationml.notesSlide+xml"/>
  <Override PartName="/ppt/slides/slide43.xml" ContentType="application/vnd.openxmlformats-officedocument.presentationml.slide+xml"/>
  <Override PartName="/ppt/notesSlides/notesSlide109.xml" ContentType="application/vnd.openxmlformats-officedocument.presentationml.notesSlide+xml"/>
  <Override PartName="/ppt/slideLayouts/slideLayout54.xml" ContentType="application/vnd.openxmlformats-officedocument.presentationml.slideLayout+xml"/>
  <Override PartName="/ppt/commentAuthors.xml" ContentType="application/vnd.openxmlformats-officedocument.presentationml.commentAuthors+xml"/>
  <Override PartName="/ppt/notesSlides/notesSlide66.xml" ContentType="application/vnd.openxmlformats-officedocument.presentationml.notesSlide+xml"/>
  <Override PartName="/ppt/slides/slide85.xml" ContentType="application/vnd.openxmlformats-officedocument.presentationml.slide+xml"/>
  <Override PartName="/ppt/slides/slide21.xml" ContentType="application/vnd.openxmlformats-officedocument.presentationml.slide+xml"/>
  <Override PartName="/ppt/slides/slide131.xml" ContentType="application/vnd.openxmlformats-officedocument.presentationml.slide+xml"/>
  <Override PartName="/ppt/slideLayouts/slideLayout32.xml" ContentType="application/vnd.openxmlformats-officedocument.presentationml.slideLayout+xml"/>
  <Override PartName="/ppt/notesMasters/notesMaster1.xml" ContentType="application/vnd.openxmlformats-officedocument.presentationml.notesMaster+xml"/>
  <Override PartName="/ppt/notesSlides/notesSlide44.xml" ContentType="application/vnd.openxmlformats-officedocument.presentationml.notesSlide+xml"/>
  <Override PartName="/ppt/slides/slide63.xml" ContentType="application/vnd.openxmlformats-officedocument.presentationml.slide+xml"/>
  <Override PartName="/ppt/slides/slide125.xml" ContentType="application/vnd.openxmlformats-officedocument.presentationml.slide+xml"/>
  <Override PartName="/ppt/slideMasters/slideMaster6.xml" ContentType="application/vnd.openxmlformats-officedocument.presentationml.slideMaster+xml"/>
  <Override PartName="/ppt/slideLayouts/slideLayout74.xml" ContentType="application/vnd.openxmlformats-officedocument.presentationml.slideLayout+xml"/>
  <Override PartName="/ppt/notesSlides/notesSlide86.xml" ContentType="application/vnd.openxmlformats-officedocument.presentationml.notesSlide+xml"/>
  <Override PartName="/ppt/slideLayouts/slideLayout10.xml" ContentType="application/vnd.openxmlformats-officedocument.presentationml.slideLayout+xml"/>
  <Override PartName="/ppt/notesSlides/notesSlide113.xml" ContentType="application/vnd.openxmlformats-officedocument.presentationml.notesSlide+xml"/>
  <Override PartName="/ppt/notesSlides/notesSlide22.xml" ContentType="application/vnd.openxmlformats-officedocument.presentationml.notesSlide+xml"/>
  <Override PartName="/ppt/slides/slide41.xml" ContentType="application/vnd.openxmlformats-officedocument.presentationml.slide+xml"/>
  <Override PartName="/ppt/slides/slide103.xml" ContentType="application/vnd.openxmlformats-officedocument.presentationml.slide+xml"/>
  <Override PartName="/ppt/presentation.xml" ContentType="application/vnd.openxmlformats-officedocument.presentationml.presentation.main+xml"/>
  <Override PartName="/ppt/notesSlides/notesSlide107.xml" ContentType="application/vnd.openxmlformats-officedocument.presentationml.notesSlide+xml"/>
  <Override PartName="/ppt/slideLayouts/slideLayout52.xml" ContentType="application/vnd.openxmlformats-officedocument.presentationml.slideLayout+xml"/>
  <Override PartName="/ppt/notesSlides/notesSlide64.xml" ContentType="application/vnd.openxmlformats-officedocument.presentationml.notesSlide+xml"/>
  <Override PartName="/ppt/slides/slide83.xml" ContentType="application/vnd.openxmlformats-officedocument.presentationml.slide+xml"/>
  <Override PartName="/ppt/notesSlides/notesSlide58.xml" ContentType="application/vnd.openxmlformats-officedocument.presentationml.notesSlide+xml"/>
  <Override PartName="/ppt/slideLayouts/slideLayout30.xml" ContentType="application/vnd.openxmlformats-officedocument.presentationml.slideLayout+xml"/>
  <Override PartName="/ppt/notesSlides/notesSlide42.xml" ContentType="application/vnd.openxmlformats-officedocument.presentationml.notesSlide+xml"/>
  <Override PartName="/ppt/slides/slide61.xml" ContentType="application/vnd.openxmlformats-officedocument.presentationml.slide+xml"/>
  <Override PartName="/ppt/slides/slide123.xml" ContentType="application/vnd.openxmlformats-officedocument.presentationml.slide+xml"/>
  <Override PartName="/ppt/slideMasters/slideMaster4.xml" ContentType="application/vnd.openxmlformats-officedocument.presentationml.slideMaster+xml"/>
  <Override PartName="/ppt/slideLayouts/slideLayout9.xml" ContentType="application/vnd.openxmlformats-officedocument.presentationml.slideLayout+xml"/>
  <Override PartName="/ppt/slideLayouts/slideLayout72.xml" ContentType="application/vnd.openxmlformats-officedocument.presentationml.slideLayout+xml"/>
  <Override PartName="/ppt/notesSlides/notesSlide84.xml" ContentType="application/vnd.openxmlformats-officedocument.presentationml.notesSlide+xml"/>
  <Override PartName="/ppt/notesSlides/notesSlide111.xml" ContentType="application/vnd.openxmlformats-officedocument.presentationml.notesSlide+xml"/>
  <Override PartName="/ppt/notesSlides/notesSlide20.xml" ContentType="application/vnd.openxmlformats-officedocument.presentationml.notesSlide+xml"/>
  <Override PartName="/ppt/slides/slide101.xml" ContentType="application/vnd.openxmlformats-officedocument.presentationml.slide+xml"/>
  <Override PartName="/ppt/notesSlides/notesSlide6.xml" ContentType="application/vnd.openxmlformats-officedocument.presentationml.notesSlide+xml"/>
  <Override PartName="/ppt/notesSlides/notesSlide78.xml" ContentType="application/vnd.openxmlformats-officedocument.presentationml.notesSlide+xml"/>
  <Override PartName="/ppt/slides/slide8.xml" ContentType="application/vnd.openxmlformats-officedocument.presentationml.slide+xml"/>
  <Override PartName="/ppt/notesSlides/notesSlide105.xml" ContentType="application/vnd.openxmlformats-officedocument.presentationml.notesSlide+xml"/>
  <Override PartName="/ppt/slideLayouts/slideLayout50.xml" ContentType="application/vnd.openxmlformats-officedocument.presentationml.slideLayout+xml"/>
  <Override PartName="/ppt/notesSlides/notesSlide62.xml" ContentType="application/vnd.openxmlformats-officedocument.presentationml.notesSlide+xml"/>
  <Override PartName="/ppt/slides/slide81.xml" ContentType="application/vnd.openxmlformats-officedocument.presentationml.slide+xml"/>
  <Override PartName="/ppt/notesSlides/notesSlide56.xml" ContentType="application/vnd.openxmlformats-officedocument.presentationml.notesSlide+xml"/>
  <Override PartName="/ppt/slides/slide108.xml" ContentType="application/vnd.openxmlformats-officedocument.presentationml.slide+xml"/>
  <Override PartName="/ppt/slides/slide121.xml" ContentType="application/vnd.openxmlformats-officedocument.presentationml.slide+xml"/>
  <Override PartName="/ppt/slideMasters/slideMaster2.xml" ContentType="application/vnd.openxmlformats-officedocument.presentationml.slideMaster+xml"/>
  <Override PartName="/ppt/notesSlides/notesSlide40.xml" ContentType="application/vnd.openxmlformats-officedocument.presentationml.notesSlide+xml"/>
  <Override PartName="/ppt/notesSlides/notesSlide98.xml" ContentType="application/vnd.openxmlformats-officedocument.presentationml.notesSlide+xml"/>
  <Override PartName="/ppt/slideLayouts/slideLayout7.xml" ContentType="application/vnd.openxmlformats-officedocument.presentationml.slideLayout+xml"/>
  <Override PartName="/ppt/slideLayouts/slideLayout70.xml" ContentType="application/vnd.openxmlformats-officedocument.presentationml.slideLayout+xml"/>
  <Override PartName="/ppt/notesSlides/notesSlide34.xml" ContentType="application/vnd.openxmlformats-officedocument.presentationml.notesSlide+xml"/>
  <Override PartName="/ppt/notesSlides/notesSlide82.xml" ContentType="application/vnd.openxmlformats-officedocument.presentationml.notesSlide+xml"/>
  <Override PartName="/ppt/slideLayouts/slideLayout64.xml" ContentType="application/vnd.openxmlformats-officedocument.presentationml.slideLayout+xml"/>
  <Override PartName="/ppt/notesSlides/notesSlide4.xml" ContentType="application/vnd.openxmlformats-officedocument.presentationml.notesSlide+xml"/>
  <Override PartName="/ppt/slides/slide95.xml" ContentType="application/vnd.openxmlformats-officedocument.presentationml.slide+xml"/>
  <Override PartName="/ppt/notesSlides/notesSlide76.xml" ContentType="application/vnd.openxmlformats-officedocument.presentationml.notesSlide+xml"/>
  <Override PartName="/ppt/slides/slide6.xml" ContentType="application/vnd.openxmlformats-officedocument.presentationml.slide+xml"/>
  <Override PartName="/ppt/slides/slide18.xml" ContentType="application/vnd.openxmlformats-officedocument.presentationml.slide+xml"/>
  <Override PartName="/ppt/notesSlides/notesSlide103.xml" ContentType="application/vnd.openxmlformats-officedocument.presentationml.notesSlide+xml"/>
  <Override PartName="/ppt/notesSlides/notesSlide60.xml" ContentType="application/vnd.openxmlformats-officedocument.presentationml.notesSlide+xml"/>
  <Override PartName="/ppt/slides/slide141.xml" ContentType="application/vnd.openxmlformats-officedocument.presentationml.slide+xml"/>
  <Override PartName="/ppt/slideLayouts/slideLayout29.xml" ContentType="application/vnd.openxmlformats-officedocument.presentationml.slideLayout+xml"/>
  <Override PartName="/ppt/notesSlides/notesSlide54.xml" ContentType="application/vnd.openxmlformats-officedocument.presentationml.notesSlide+xml"/>
  <Override PartName="/ppt/slides/slide106.xml" ContentType="application/vnd.openxmlformats-officedocument.presentationml.slide+xml"/>
  <Override PartName="/ppt/notesSlides/notesSlide96.xml" ContentType="application/vnd.openxmlformats-officedocument.presentationml.notesSlide+xml"/>
  <Override PartName="/ppt/tableStyles.xml" ContentType="application/vnd.openxmlformats-officedocument.presentationml.tableStyles+xml"/>
  <Override PartName="/ppt/theme/theme8.xml" ContentType="application/vnd.openxmlformats-officedocument.theme+xml"/>
  <Override PartName="/ppt/notesSlides/notesSlide19.xml" ContentType="application/vnd.openxmlformats-officedocument.presentationml.notesSlide+xml"/>
  <Override PartName="/ppt/slideLayouts/slideLayout5.xml" ContentType="application/vnd.openxmlformats-officedocument.presentationml.slideLayout+xml"/>
  <Override PartName="/ppt/slides/slide38.xml" ContentType="application/vnd.openxmlformats-officedocument.presentationml.slide+xml"/>
  <Override PartName="/ppt/notesSlides/notesSlide32.xml" ContentType="application/vnd.openxmlformats-officedocument.presentationml.notesSlide+xml"/>
  <Override PartName="/ppt/notesSlides/notesSlide80.xml" ContentType="application/vnd.openxmlformats-officedocument.presentationml.notesSlide+xml"/>
  <Override PartName="/ppt/slideLayouts/slideLayout49.xml" ContentType="application/vnd.openxmlformats-officedocument.presentationml.slideLayout+xml"/>
  <Override PartName="/ppt/slideLayouts/slideLayout62.xml" ContentType="application/vnd.openxmlformats-officedocument.presentationml.slideLayout+xml"/>
  <Default Extension="bin" ContentType="application/vnd.openxmlformats-officedocument.presentationml.printerSettings"/>
  <Override PartName="/ppt/notesSlides/notesSlide2.xml" ContentType="application/vnd.openxmlformats-officedocument.presentationml.notesSlide+xml"/>
  <Override PartName="/ppt/slides/slide93.xml" ContentType="application/vnd.openxmlformats-officedocument.presentationml.slide+xml"/>
  <Override PartName="/ppt/notesSlides/notesSlide74.xml" ContentType="application/vnd.openxmlformats-officedocument.presentationml.notesSlide+xml"/>
  <Override PartName="/ppt/slides/slide4.xml" ContentType="application/vnd.openxmlformats-officedocument.presentationml.slide+xml"/>
  <Override PartName="/ppt/slides/slide16.xml" ContentType="application/vnd.openxmlformats-officedocument.presentationml.slide+xml"/>
  <Override PartName="/ppt/notesSlides/notesSlide10.xml" ContentType="application/vnd.openxmlformats-officedocument.presentationml.notesSlide+xml"/>
  <Override PartName="/ppt/notesSlides/notesSlide101.xml" ContentType="application/vnd.openxmlformats-officedocument.presentationml.notesSlide+xml"/>
  <Override PartName="/ppt/slideLayouts/slideLayout27.xml" ContentType="application/vnd.openxmlformats-officedocument.presentationml.slideLayout+xml"/>
  <Override PartName="/ppt/notesSlides/notesSlide39.xml" ContentType="application/vnd.openxmlformats-officedocument.presentationml.notesSlide+xml"/>
  <Override PartName="/ppt/slides/slide58.xml" ContentType="application/vnd.openxmlformats-officedocument.presentationml.slide+xml"/>
  <Override PartName="/ppt/slides/slide71.xml" ContentType="application/vnd.openxmlformats-officedocument.presentationml.slide+xml"/>
  <Override PartName="/ppt/notesSlides/notesSlide52.xml" ContentType="application/vnd.openxmlformats-officedocument.presentationml.notesSlide+xml"/>
  <Override PartName="/ppt/slideLayouts/slideLayout69.xml" ContentType="application/vnd.openxmlformats-officedocument.presentationml.slideLayout+xml"/>
  <Override PartName="/ppt/slides/slide104.xml" ContentType="application/vnd.openxmlformats-officedocument.presentationml.slide+xml"/>
  <Override PartName="/ppt/notesSlides/notesSlide9.xml" ContentType="application/vnd.openxmlformats-officedocument.presentationml.notesSlide+xml"/>
  <Override PartName="/ppt/theme/theme6.xml" ContentType="application/vnd.openxmlformats-officedocument.theme+xml"/>
  <Override PartName="/ppt/notesSlides/notesSlide94.xml" ContentType="application/vnd.openxmlformats-officedocument.presentationml.notesSlide+xml"/>
  <Override PartName="/ppt/notesSlides/notesSlide17.xml" ContentType="application/vnd.openxmlformats-officedocument.presentationml.notesSlide+xml"/>
  <Override PartName="/ppt/slideLayouts/slideLayout3.xml" ContentType="application/vnd.openxmlformats-officedocument.presentationml.slideLayout+xml"/>
  <Override PartName="/ppt/slides/slide36.xml" ContentType="application/vnd.openxmlformats-officedocument.presentationml.slide+xml"/>
  <Override PartName="/ppt/notesSlides/notesSlide30.xml" ContentType="application/vnd.openxmlformats-officedocument.presentationml.notesSlide+xml"/>
  <Override PartName="/ppt/slideLayouts/slideLayout47.xml" ContentType="application/vnd.openxmlformats-officedocument.presentationml.slideLayout+xml"/>
  <Override PartName="/ppt/slideLayouts/slideLayout60.xml" ContentType="application/vnd.openxmlformats-officedocument.presentationml.slideLayout+xml"/>
  <Override PartName="/ppt/slides/slide78.xml" ContentType="application/vnd.openxmlformats-officedocument.presentationml.slide+xml"/>
  <Override PartName="/ppt/slides/slide91.xml" ContentType="application/vnd.openxmlformats-officedocument.presentationml.slide+xml"/>
  <Override PartName="/ppt/notesSlides/notesSlide72.xml" ContentType="application/vnd.openxmlformats-officedocument.presentationml.notesSlide+xml"/>
  <Override PartName="/ppt/slides/slide2.xml" ContentType="application/vnd.openxmlformats-officedocument.presentationml.slide+xml"/>
  <Override PartName="/ppt/slides/slide14.xml" ContentType="application/vnd.openxmlformats-officedocument.presentationml.slide+xml"/>
  <Override PartName="/ppt/slideLayouts/slideLayout25.xml" ContentType="application/vnd.openxmlformats-officedocument.presentationml.slideLayout+xml"/>
  <Override PartName="/ppt/notesSlides/notesSlide37.xml" ContentType="application/vnd.openxmlformats-officedocument.presentationml.notesSlide+xml"/>
  <Override PartName="/ppt/slides/slide56.xml" ContentType="application/vnd.openxmlformats-officedocument.presentationml.slide+xml"/>
  <Override PartName="/ppt/slides/slide118.xml" ContentType="application/vnd.openxmlformats-officedocument.presentationml.slide+xml"/>
  <Override PartName="/ppt/slideLayouts/slideLayout19.xml" ContentType="application/vnd.openxmlformats-officedocument.presentationml.slideLayout+xml"/>
  <Override PartName="/ppt/notesSlides/notesSlide50.xml" ContentType="application/vnd.openxmlformats-officedocument.presentationml.notesSlide+xml"/>
  <Override PartName="/ppt/slideLayouts/slideLayout67.xml" ContentType="application/vnd.openxmlformats-officedocument.presentationml.slideLayout+xml"/>
  <Override PartName="/ppt/slideLayouts/slideLayout80.xml" ContentType="application/vnd.openxmlformats-officedocument.presentationml.slideLayout+xml"/>
  <Override PartName="/ppt/slides/slide98.xml" ContentType="application/vnd.openxmlformats-officedocument.presentationml.slide+xml"/>
  <Override PartName="/ppt/theme/theme4.xml" ContentType="application/vnd.openxmlformats-officedocument.theme+xml"/>
  <Override PartName="/ppt/notesSlides/notesSlide92.xml" ContentType="application/vnd.openxmlformats-officedocument.presentationml.notesSlide+xml"/>
  <Override PartName="/ppt/notesSlides/notesSlide15.xml" ContentType="application/vnd.openxmlformats-officedocument.presentationml.notesSlide+xml"/>
  <Override PartName="/ppt/slideLayouts/slideLayout1.xml" ContentType="application/vnd.openxmlformats-officedocument.presentationml.slideLayout+xml"/>
  <Override PartName="/ppt/slides/slide34.xml" ContentType="application/vnd.openxmlformats-officedocument.presentationml.slide+xml"/>
  <Override PartName="/ppt/slides/slide28.xml" ContentType="application/vnd.openxmlformats-officedocument.presentationml.slide+xml"/>
  <Override PartName="/ppt/slideLayouts/slideLayout45.xml" ContentType="application/vnd.openxmlformats-officedocument.presentationml.slideLayout+xml"/>
  <Override PartName="/ppt/slides/slide76.xml" ContentType="application/vnd.openxmlformats-officedocument.presentationml.slide+xml"/>
  <Override PartName="/ppt/slides/slide138.xml" ContentType="application/vnd.openxmlformats-officedocument.presentationml.slide+xml"/>
  <Override PartName="/ppt/slideLayouts/slideLayout39.xml" ContentType="application/vnd.openxmlformats-officedocument.presentationml.slideLayout+xml"/>
  <Override PartName="/ppt/notesSlides/notesSlide70.xml" ContentType="application/vnd.openxmlformats-officedocument.presentationml.notesSlide+xml"/>
  <Default Extension="png" ContentType="image/png"/>
  <Override PartName="/ppt/slides/slide12.xml" ContentType="application/vnd.openxmlformats-officedocument.presentationml.slide+xml"/>
  <Override PartName="/ppt/slideLayouts/slideLayout23.xml" ContentType="application/vnd.openxmlformats-officedocument.presentationml.slideLayout+xml"/>
  <Override PartName="/ppt/slides/slide54.xml" ContentType="application/vnd.openxmlformats-officedocument.presentationml.slide+xml"/>
  <Override PartName="/ppt/slideLayouts/slideLayout17.xml" ContentType="application/vnd.openxmlformats-officedocument.presentationml.slideLayout+xml"/>
  <Override PartName="/ppt/slides/slide116.xml" ContentType="application/vnd.openxmlformats-officedocument.presentationml.slide+xml"/>
  <Default Extension="rels" ContentType="application/vnd.openxmlformats-package.relationships+xml"/>
  <Override PartName="/ppt/notesSlides/notesSlide29.xml" ContentType="application/vnd.openxmlformats-officedocument.presentationml.notesSlide+xml"/>
  <Override PartName="/ppt/slides/slide48.xml" ContentType="application/vnd.openxmlformats-officedocument.presentationml.slide+xml"/>
  <Override PartName="/ppt/slideLayouts/slideLayout65.xml" ContentType="application/vnd.openxmlformats-officedocument.presentationml.slideLayout+xml"/>
  <Override PartName="/ppt/slides/slide96.xml" ContentType="application/vnd.openxmlformats-officedocument.presentationml.slide+xml"/>
  <Override PartName="/ppt/slideLayouts/slideLayout59.xml" ContentType="application/vnd.openxmlformats-officedocument.presentationml.slideLayout+xml"/>
  <Override PartName="/ppt/theme/theme2.xml" ContentType="application/vnd.openxmlformats-officedocument.theme+xml"/>
  <Override PartName="/ppt/notesSlides/notesSlide13.xml" ContentType="application/vnd.openxmlformats-officedocument.presentationml.notesSlide+xml"/>
  <Override PartName="/ppt/slides/slide32.xml" ContentType="application/vnd.openxmlformats-officedocument.presentationml.slide+xml"/>
  <Override PartName="/ppt/notesSlides/notesSlide90.xml" ContentType="application/vnd.openxmlformats-officedocument.presentationml.notesSlide+xml"/>
  <Override PartName="/ppt/slideLayouts/slideLayout43.xml" ContentType="application/vnd.openxmlformats-officedocument.presentationml.slideLayout+xml"/>
  <Override PartName="/ppt/slides/slide26.xml" ContentType="application/vnd.openxmlformats-officedocument.presentationml.slide+xml"/>
  <Override PartName="/ppt/slides/slide136.xml" ContentType="application/vnd.openxmlformats-officedocument.presentationml.slide+xml"/>
  <Override PartName="/ppt/slideLayouts/slideLayout37.xml" ContentType="application/vnd.openxmlformats-officedocument.presentationml.slideLayout+xml"/>
  <Override PartName="/ppt/slides/slide74.xml" ContentType="application/vnd.openxmlformats-officedocument.presentationml.slide+xml"/>
  <Override PartName="/ppt/slides/slide10.xml" ContentType="application/vnd.openxmlformats-officedocument.presentationml.slide+xml"/>
  <Override PartName="/ppt/slides/slide68.xml" ContentType="application/vnd.openxmlformats-officedocument.presentationml.slide+xml"/>
  <Override PartName="/ppt/notesSlides/notesSlide49.xml" ContentType="application/vnd.openxmlformats-officedocument.presentationml.notesSlide+xml"/>
  <Override PartName="/ppt/slideLayouts/slideLayout21.xml" ContentType="application/vnd.openxmlformats-officedocument.presentationml.slideLayout+xml"/>
  <Override PartName="/ppt/slideLayouts/slideLayout79.xml" ContentType="application/vnd.openxmlformats-officedocument.presentationml.slideLayout+xml"/>
  <Override PartName="/ppt/slides/slide52.xml" ContentType="application/vnd.openxmlformats-officedocument.presentationml.slide+xml"/>
  <Override PartName="/ppt/slideLayouts/slideLayout15.xml" ContentType="application/vnd.openxmlformats-officedocument.presentationml.slideLayout+xml"/>
  <Override PartName="/ppt/slides/slide114.xml" ContentType="application/vnd.openxmlformats-officedocument.presentationml.slide+xml"/>
  <Override PartName="/ppt/notesSlides/notesSlide118.xml" ContentType="application/vnd.openxmlformats-officedocument.presentationml.notesSlide+xml"/>
  <Override PartName="/ppt/notesSlides/notesSlide27.xml" ContentType="application/vnd.openxmlformats-officedocument.presentationml.notesSlide+xml"/>
  <Override PartName="/ppt/slides/slide46.xml" ContentType="application/vnd.openxmlformats-officedocument.presentationml.slide+xml"/>
  <Override PartName="/ppt/presProps.xml" ContentType="application/vnd.openxmlformats-officedocument.presentationml.presProps+xml"/>
  <Override PartName="/ppt/slideLayouts/slideLayout57.xml" ContentType="application/vnd.openxmlformats-officedocument.presentationml.slideLayout+xml"/>
  <Override PartName="/ppt/notesSlides/notesSlide11.xml" ContentType="application/vnd.openxmlformats-officedocument.presentationml.notesSlide+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p:sldMasterIdLst>
    <p:sldMasterId id="2147483660" r:id="rId1"/>
    <p:sldMasterId id="2147483670" r:id="rId2"/>
    <p:sldMasterId id="2147483682" r:id="rId3"/>
    <p:sldMasterId id="2147483692" r:id="rId4"/>
    <p:sldMasterId id="2147483704" r:id="rId5"/>
    <p:sldMasterId id="2147483726" r:id="rId6"/>
    <p:sldMasterId id="2147483736" r:id="rId7"/>
  </p:sldMasterIdLst>
  <p:notesMasterIdLst>
    <p:notesMasterId r:id="rId149"/>
  </p:notesMasterIdLst>
  <p:sldIdLst>
    <p:sldId id="359" r:id="rId8"/>
    <p:sldId id="363" r:id="rId9"/>
    <p:sldId id="361" r:id="rId10"/>
    <p:sldId id="320" r:id="rId11"/>
    <p:sldId id="356" r:id="rId12"/>
    <p:sldId id="327" r:id="rId13"/>
    <p:sldId id="328" r:id="rId14"/>
    <p:sldId id="321" r:id="rId15"/>
    <p:sldId id="322" r:id="rId16"/>
    <p:sldId id="323" r:id="rId17"/>
    <p:sldId id="324" r:id="rId18"/>
    <p:sldId id="329" r:id="rId19"/>
    <p:sldId id="330" r:id="rId20"/>
    <p:sldId id="333" r:id="rId21"/>
    <p:sldId id="331" r:id="rId22"/>
    <p:sldId id="332" r:id="rId23"/>
    <p:sldId id="334" r:id="rId24"/>
    <p:sldId id="335" r:id="rId25"/>
    <p:sldId id="336" r:id="rId26"/>
    <p:sldId id="339" r:id="rId27"/>
    <p:sldId id="337" r:id="rId28"/>
    <p:sldId id="338" r:id="rId29"/>
    <p:sldId id="340" r:id="rId30"/>
    <p:sldId id="341" r:id="rId31"/>
    <p:sldId id="344" r:id="rId32"/>
    <p:sldId id="345" r:id="rId33"/>
    <p:sldId id="346" r:id="rId34"/>
    <p:sldId id="347" r:id="rId35"/>
    <p:sldId id="348" r:id="rId36"/>
    <p:sldId id="349" r:id="rId37"/>
    <p:sldId id="350" r:id="rId38"/>
    <p:sldId id="351" r:id="rId39"/>
    <p:sldId id="354" r:id="rId40"/>
    <p:sldId id="355" r:id="rId41"/>
    <p:sldId id="353" r:id="rId42"/>
    <p:sldId id="375" r:id="rId43"/>
    <p:sldId id="376" r:id="rId44"/>
    <p:sldId id="377" r:id="rId45"/>
    <p:sldId id="378" r:id="rId46"/>
    <p:sldId id="379" r:id="rId47"/>
    <p:sldId id="380" r:id="rId48"/>
    <p:sldId id="381" r:id="rId49"/>
    <p:sldId id="382" r:id="rId50"/>
    <p:sldId id="383" r:id="rId51"/>
    <p:sldId id="384" r:id="rId52"/>
    <p:sldId id="385" r:id="rId53"/>
    <p:sldId id="428" r:id="rId54"/>
    <p:sldId id="506" r:id="rId55"/>
    <p:sldId id="390" r:id="rId56"/>
    <p:sldId id="391" r:id="rId57"/>
    <p:sldId id="393" r:id="rId58"/>
    <p:sldId id="394" r:id="rId59"/>
    <p:sldId id="395" r:id="rId60"/>
    <p:sldId id="396" r:id="rId61"/>
    <p:sldId id="397" r:id="rId62"/>
    <p:sldId id="398" r:id="rId63"/>
    <p:sldId id="399" r:id="rId64"/>
    <p:sldId id="400" r:id="rId65"/>
    <p:sldId id="401" r:id="rId66"/>
    <p:sldId id="402" r:id="rId67"/>
    <p:sldId id="403" r:id="rId68"/>
    <p:sldId id="404" r:id="rId69"/>
    <p:sldId id="405" r:id="rId70"/>
    <p:sldId id="406" r:id="rId71"/>
    <p:sldId id="407" r:id="rId72"/>
    <p:sldId id="408" r:id="rId73"/>
    <p:sldId id="409" r:id="rId74"/>
    <p:sldId id="411" r:id="rId75"/>
    <p:sldId id="412" r:id="rId76"/>
    <p:sldId id="413" r:id="rId77"/>
    <p:sldId id="414" r:id="rId78"/>
    <p:sldId id="415" r:id="rId79"/>
    <p:sldId id="416" r:id="rId80"/>
    <p:sldId id="417" r:id="rId81"/>
    <p:sldId id="418" r:id="rId82"/>
    <p:sldId id="420" r:id="rId83"/>
    <p:sldId id="421" r:id="rId84"/>
    <p:sldId id="422" r:id="rId85"/>
    <p:sldId id="423" r:id="rId86"/>
    <p:sldId id="424" r:id="rId87"/>
    <p:sldId id="425" r:id="rId88"/>
    <p:sldId id="426" r:id="rId89"/>
    <p:sldId id="442" r:id="rId90"/>
    <p:sldId id="443" r:id="rId91"/>
    <p:sldId id="444" r:id="rId92"/>
    <p:sldId id="445" r:id="rId93"/>
    <p:sldId id="446" r:id="rId94"/>
    <p:sldId id="447" r:id="rId95"/>
    <p:sldId id="448" r:id="rId96"/>
    <p:sldId id="449" r:id="rId97"/>
    <p:sldId id="450" r:id="rId98"/>
    <p:sldId id="451" r:id="rId99"/>
    <p:sldId id="453" r:id="rId100"/>
    <p:sldId id="454" r:id="rId101"/>
    <p:sldId id="455" r:id="rId102"/>
    <p:sldId id="456" r:id="rId103"/>
    <p:sldId id="457" r:id="rId104"/>
    <p:sldId id="458" r:id="rId105"/>
    <p:sldId id="459" r:id="rId106"/>
    <p:sldId id="460" r:id="rId107"/>
    <p:sldId id="461" r:id="rId108"/>
    <p:sldId id="462" r:id="rId109"/>
    <p:sldId id="463" r:id="rId110"/>
    <p:sldId id="464" r:id="rId111"/>
    <p:sldId id="465" r:id="rId112"/>
    <p:sldId id="466" r:id="rId113"/>
    <p:sldId id="467" r:id="rId114"/>
    <p:sldId id="468" r:id="rId115"/>
    <p:sldId id="469" r:id="rId116"/>
    <p:sldId id="470" r:id="rId117"/>
    <p:sldId id="471" r:id="rId118"/>
    <p:sldId id="472" r:id="rId119"/>
    <p:sldId id="473" r:id="rId120"/>
    <p:sldId id="496" r:id="rId121"/>
    <p:sldId id="497" r:id="rId122"/>
    <p:sldId id="495" r:id="rId123"/>
    <p:sldId id="475" r:id="rId124"/>
    <p:sldId id="476" r:id="rId125"/>
    <p:sldId id="477" r:id="rId126"/>
    <p:sldId id="478" r:id="rId127"/>
    <p:sldId id="479" r:id="rId128"/>
    <p:sldId id="480" r:id="rId129"/>
    <p:sldId id="481" r:id="rId130"/>
    <p:sldId id="482" r:id="rId131"/>
    <p:sldId id="483" r:id="rId132"/>
    <p:sldId id="484" r:id="rId133"/>
    <p:sldId id="485" r:id="rId134"/>
    <p:sldId id="486" r:id="rId135"/>
    <p:sldId id="487" r:id="rId136"/>
    <p:sldId id="488" r:id="rId137"/>
    <p:sldId id="489" r:id="rId138"/>
    <p:sldId id="490" r:id="rId139"/>
    <p:sldId id="491" r:id="rId140"/>
    <p:sldId id="492" r:id="rId141"/>
    <p:sldId id="493" r:id="rId142"/>
    <p:sldId id="494" r:id="rId143"/>
    <p:sldId id="502" r:id="rId144"/>
    <p:sldId id="501" r:id="rId145"/>
    <p:sldId id="503" r:id="rId146"/>
    <p:sldId id="504" r:id="rId147"/>
    <p:sldId id="505" r:id="rId14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mc="http://schemas.openxmlformats.org/markup-compatibility/2006" xmlns:mv="urn:schemas-microsoft-com:mac:vml" xmlns:p15="http://schemas.microsoft.com/office/powerpoint/2012/main" xmlns:p="http://schemas.openxmlformats.org/presentationml/2006/main" xmlns:r="http://schemas.openxmlformats.org/officeDocument/2006/relationships" xmlns:a="http://schemas.openxmlformats.org/drawingml/2006/main" xmlns=""/>
    </p:ext>
  </p:extLst>
</p:presentation>
</file>

<file path=ppt/commentAuthors.xml><?xml version="1.0" encoding="utf-8"?>
<p:cmAuthor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mAuthor id="1" name="De Jenkins" initials="DJ" lastIdx="12" clrIdx="0">
    <p:extLst/>
  </p:cmAuthor>
  <p:cmAuthor id="2" name="Travis Koplow" initials="TK" lastIdx="5" clrIdx="1">
    <p:extLst/>
  </p:cmAuthor>
</p:cmAuthorLst>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lrMru>
    <a:srgbClr val="92278F"/>
  </p:clrMru>
  <p:extLst>
    <p:ext uri="{E76CE94A-603C-4142-B9EB-6D1370010A27}">
      <p14:discardImageEditData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0"/>
    </p:ext>
    <p:ext uri="{D31A062A-798A-4329-ABDD-BBA856620510}">
      <p14:defaultImageDpi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20"/>
    </p:ext>
    <p:ext uri="{FD5EFAAD-0ECE-453E-9831-46B23BE46B34}">
      <p15:chartTrackingRefBased xmlns:mc="http://schemas.openxmlformats.org/markup-compatibility/2006" xmlns:mv="urn:schemas-microsoft-com:mac:vml" xmlns:p15="http://schemas.microsoft.com/office/powerpoint/2012/main" xmlns:p="http://schemas.openxmlformats.org/presentationml/2006/main" xmlns:r="http://schemas.openxmlformats.org/officeDocument/2006/relationships" xmlns:a="http://schemas.openxmlformats.org/drawingml/2006/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showOutlineIcons="0">
    <p:restoredLeft sz="32873" autoAdjust="0"/>
    <p:restoredTop sz="58686"/>
  </p:normalViewPr>
  <p:slideViewPr>
    <p:cSldViewPr snapToGrid="0">
      <p:cViewPr varScale="1">
        <p:scale>
          <a:sx n="41" d="100"/>
          <a:sy n="41" d="100"/>
        </p:scale>
        <p:origin x="-128" y="-416"/>
      </p:cViewPr>
      <p:guideLst>
        <p:guide orient="horz" pos="2160"/>
        <p:guide pos="384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60" Type="http://schemas.openxmlformats.org/officeDocument/2006/relationships/slide" Target="slides/slide53.xml"/><Relationship Id="rId61" Type="http://schemas.openxmlformats.org/officeDocument/2006/relationships/slide" Target="slides/slide54.xml"/><Relationship Id="rId62" Type="http://schemas.openxmlformats.org/officeDocument/2006/relationships/slide" Target="slides/slide55.xml"/><Relationship Id="rId63" Type="http://schemas.openxmlformats.org/officeDocument/2006/relationships/slide" Target="slides/slide56.xml"/><Relationship Id="rId64" Type="http://schemas.openxmlformats.org/officeDocument/2006/relationships/slide" Target="slides/slide57.xml"/><Relationship Id="rId65" Type="http://schemas.openxmlformats.org/officeDocument/2006/relationships/slide" Target="slides/slide58.xml"/><Relationship Id="rId66" Type="http://schemas.openxmlformats.org/officeDocument/2006/relationships/slide" Target="slides/slide59.xml"/><Relationship Id="rId67" Type="http://schemas.openxmlformats.org/officeDocument/2006/relationships/slide" Target="slides/slide60.xml"/><Relationship Id="rId68" Type="http://schemas.openxmlformats.org/officeDocument/2006/relationships/slide" Target="slides/slide61.xml"/><Relationship Id="rId69" Type="http://schemas.openxmlformats.org/officeDocument/2006/relationships/slide" Target="slides/slide62.xml"/><Relationship Id="rId120" Type="http://schemas.openxmlformats.org/officeDocument/2006/relationships/slide" Target="slides/slide113.xml"/><Relationship Id="rId121" Type="http://schemas.openxmlformats.org/officeDocument/2006/relationships/slide" Target="slides/slide114.xml"/><Relationship Id="rId122" Type="http://schemas.openxmlformats.org/officeDocument/2006/relationships/slide" Target="slides/slide115.xml"/><Relationship Id="rId123" Type="http://schemas.openxmlformats.org/officeDocument/2006/relationships/slide" Target="slides/slide116.xml"/><Relationship Id="rId124" Type="http://schemas.openxmlformats.org/officeDocument/2006/relationships/slide" Target="slides/slide117.xml"/><Relationship Id="rId125" Type="http://schemas.openxmlformats.org/officeDocument/2006/relationships/slide" Target="slides/slide118.xml"/><Relationship Id="rId126" Type="http://schemas.openxmlformats.org/officeDocument/2006/relationships/slide" Target="slides/slide119.xml"/><Relationship Id="rId127" Type="http://schemas.openxmlformats.org/officeDocument/2006/relationships/slide" Target="slides/slide120.xml"/><Relationship Id="rId128" Type="http://schemas.openxmlformats.org/officeDocument/2006/relationships/slide" Target="slides/slide121.xml"/><Relationship Id="rId129" Type="http://schemas.openxmlformats.org/officeDocument/2006/relationships/slide" Target="slides/slide122.xml"/><Relationship Id="rId40" Type="http://schemas.openxmlformats.org/officeDocument/2006/relationships/slide" Target="slides/slide33.xml"/><Relationship Id="rId41" Type="http://schemas.openxmlformats.org/officeDocument/2006/relationships/slide" Target="slides/slide34.xml"/><Relationship Id="rId42" Type="http://schemas.openxmlformats.org/officeDocument/2006/relationships/slide" Target="slides/slide35.xml"/><Relationship Id="rId90" Type="http://schemas.openxmlformats.org/officeDocument/2006/relationships/slide" Target="slides/slide83.xml"/><Relationship Id="rId91" Type="http://schemas.openxmlformats.org/officeDocument/2006/relationships/slide" Target="slides/slide84.xml"/><Relationship Id="rId92" Type="http://schemas.openxmlformats.org/officeDocument/2006/relationships/slide" Target="slides/slide85.xml"/><Relationship Id="rId93" Type="http://schemas.openxmlformats.org/officeDocument/2006/relationships/slide" Target="slides/slide86.xml"/><Relationship Id="rId94" Type="http://schemas.openxmlformats.org/officeDocument/2006/relationships/slide" Target="slides/slide87.xml"/><Relationship Id="rId95" Type="http://schemas.openxmlformats.org/officeDocument/2006/relationships/slide" Target="slides/slide88.xml"/><Relationship Id="rId96" Type="http://schemas.openxmlformats.org/officeDocument/2006/relationships/slide" Target="slides/slide89.xml"/><Relationship Id="rId101" Type="http://schemas.openxmlformats.org/officeDocument/2006/relationships/slide" Target="slides/slide94.xml"/><Relationship Id="rId102" Type="http://schemas.openxmlformats.org/officeDocument/2006/relationships/slide" Target="slides/slide95.xml"/><Relationship Id="rId103" Type="http://schemas.openxmlformats.org/officeDocument/2006/relationships/slide" Target="slides/slide96.xml"/><Relationship Id="rId104" Type="http://schemas.openxmlformats.org/officeDocument/2006/relationships/slide" Target="slides/slide97.xml"/><Relationship Id="rId105" Type="http://schemas.openxmlformats.org/officeDocument/2006/relationships/slide" Target="slides/slide98.xml"/><Relationship Id="rId106" Type="http://schemas.openxmlformats.org/officeDocument/2006/relationships/slide" Target="slides/slide99.xml"/><Relationship Id="rId107" Type="http://schemas.openxmlformats.org/officeDocument/2006/relationships/slide" Target="slides/slide100.xml"/><Relationship Id="rId108" Type="http://schemas.openxmlformats.org/officeDocument/2006/relationships/slide" Target="slides/slide101.xml"/><Relationship Id="rId109" Type="http://schemas.openxmlformats.org/officeDocument/2006/relationships/slide" Target="slides/slide102.xml"/><Relationship Id="rId97" Type="http://schemas.openxmlformats.org/officeDocument/2006/relationships/slide" Target="slides/slide90.xml"/><Relationship Id="rId98" Type="http://schemas.openxmlformats.org/officeDocument/2006/relationships/slide" Target="slides/slide91.xml"/><Relationship Id="rId99" Type="http://schemas.openxmlformats.org/officeDocument/2006/relationships/slide" Target="slides/slide92.xml"/><Relationship Id="rId43" Type="http://schemas.openxmlformats.org/officeDocument/2006/relationships/slide" Target="slides/slide36.xml"/><Relationship Id="rId44" Type="http://schemas.openxmlformats.org/officeDocument/2006/relationships/slide" Target="slides/slide37.xml"/><Relationship Id="rId45" Type="http://schemas.openxmlformats.org/officeDocument/2006/relationships/slide" Target="slides/slide38.xml"/><Relationship Id="rId46" Type="http://schemas.openxmlformats.org/officeDocument/2006/relationships/slide" Target="slides/slide39.xml"/><Relationship Id="rId47" Type="http://schemas.openxmlformats.org/officeDocument/2006/relationships/slide" Target="slides/slide40.xml"/><Relationship Id="rId48" Type="http://schemas.openxmlformats.org/officeDocument/2006/relationships/slide" Target="slides/slide41.xml"/><Relationship Id="rId49" Type="http://schemas.openxmlformats.org/officeDocument/2006/relationships/slide" Target="slides/slide42.xml"/><Relationship Id="rId100" Type="http://schemas.openxmlformats.org/officeDocument/2006/relationships/slide" Target="slides/slide93.xml"/><Relationship Id="rId150" Type="http://schemas.openxmlformats.org/officeDocument/2006/relationships/printerSettings" Target="printerSettings/printerSettings1.bin"/><Relationship Id="rId151" Type="http://schemas.openxmlformats.org/officeDocument/2006/relationships/commentAuthors" Target="commentAuthors.xml"/><Relationship Id="rId152" Type="http://schemas.openxmlformats.org/officeDocument/2006/relationships/presProps" Target="presProps.xml"/><Relationship Id="rId153" Type="http://schemas.openxmlformats.org/officeDocument/2006/relationships/viewProps" Target="viewProps.xml"/><Relationship Id="rId154" Type="http://schemas.openxmlformats.org/officeDocument/2006/relationships/theme" Target="theme/theme1.xml"/><Relationship Id="rId155" Type="http://schemas.openxmlformats.org/officeDocument/2006/relationships/tableStyles" Target="tableStyles.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70" Type="http://schemas.openxmlformats.org/officeDocument/2006/relationships/slide" Target="slides/slide63.xml"/><Relationship Id="rId71" Type="http://schemas.openxmlformats.org/officeDocument/2006/relationships/slide" Target="slides/slide64.xml"/><Relationship Id="rId72" Type="http://schemas.openxmlformats.org/officeDocument/2006/relationships/slide" Target="slides/slide65.xml"/><Relationship Id="rId73" Type="http://schemas.openxmlformats.org/officeDocument/2006/relationships/slide" Target="slides/slide66.xml"/><Relationship Id="rId74" Type="http://schemas.openxmlformats.org/officeDocument/2006/relationships/slide" Target="slides/slide67.xml"/><Relationship Id="rId75" Type="http://schemas.openxmlformats.org/officeDocument/2006/relationships/slide" Target="slides/slide68.xml"/><Relationship Id="rId76" Type="http://schemas.openxmlformats.org/officeDocument/2006/relationships/slide" Target="slides/slide69.xml"/><Relationship Id="rId77" Type="http://schemas.openxmlformats.org/officeDocument/2006/relationships/slide" Target="slides/slide70.xml"/><Relationship Id="rId78" Type="http://schemas.openxmlformats.org/officeDocument/2006/relationships/slide" Target="slides/slide71.xml"/><Relationship Id="rId79" Type="http://schemas.openxmlformats.org/officeDocument/2006/relationships/slide" Target="slides/slide72.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130" Type="http://schemas.openxmlformats.org/officeDocument/2006/relationships/slide" Target="slides/slide123.xml"/><Relationship Id="rId131" Type="http://schemas.openxmlformats.org/officeDocument/2006/relationships/slide" Target="slides/slide124.xml"/><Relationship Id="rId132" Type="http://schemas.openxmlformats.org/officeDocument/2006/relationships/slide" Target="slides/slide125.xml"/><Relationship Id="rId133" Type="http://schemas.openxmlformats.org/officeDocument/2006/relationships/slide" Target="slides/slide126.xml"/><Relationship Id="rId134" Type="http://schemas.openxmlformats.org/officeDocument/2006/relationships/slide" Target="slides/slide127.xml"/><Relationship Id="rId135" Type="http://schemas.openxmlformats.org/officeDocument/2006/relationships/slide" Target="slides/slide128.xml"/><Relationship Id="rId136" Type="http://schemas.openxmlformats.org/officeDocument/2006/relationships/slide" Target="slides/slide129.xml"/><Relationship Id="rId137" Type="http://schemas.openxmlformats.org/officeDocument/2006/relationships/slide" Target="slides/slide130.xml"/><Relationship Id="rId138" Type="http://schemas.openxmlformats.org/officeDocument/2006/relationships/slide" Target="slides/slide131.xml"/><Relationship Id="rId139" Type="http://schemas.openxmlformats.org/officeDocument/2006/relationships/slide" Target="slides/slide132.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6" Type="http://schemas.openxmlformats.org/officeDocument/2006/relationships/slideMaster" Target="slideMasters/slideMaster6.xml"/><Relationship Id="rId7" Type="http://schemas.openxmlformats.org/officeDocument/2006/relationships/slideMaster" Target="slideMasters/slideMaster7.xml"/><Relationship Id="rId8" Type="http://schemas.openxmlformats.org/officeDocument/2006/relationships/slide" Target="slides/slide1.xml"/><Relationship Id="rId9" Type="http://schemas.openxmlformats.org/officeDocument/2006/relationships/slide" Target="slides/slide2.xml"/><Relationship Id="rId50" Type="http://schemas.openxmlformats.org/officeDocument/2006/relationships/slide" Target="slides/slide43.xml"/><Relationship Id="rId51" Type="http://schemas.openxmlformats.org/officeDocument/2006/relationships/slide" Target="slides/slide44.xml"/><Relationship Id="rId52" Type="http://schemas.openxmlformats.org/officeDocument/2006/relationships/slide" Target="slides/slide45.xml"/><Relationship Id="rId53" Type="http://schemas.openxmlformats.org/officeDocument/2006/relationships/slide" Target="slides/slide46.xml"/><Relationship Id="rId54" Type="http://schemas.openxmlformats.org/officeDocument/2006/relationships/slide" Target="slides/slide47.xml"/><Relationship Id="rId55" Type="http://schemas.openxmlformats.org/officeDocument/2006/relationships/slide" Target="slides/slide48.xml"/><Relationship Id="rId56" Type="http://schemas.openxmlformats.org/officeDocument/2006/relationships/slide" Target="slides/slide49.xml"/><Relationship Id="rId57" Type="http://schemas.openxmlformats.org/officeDocument/2006/relationships/slide" Target="slides/slide50.xml"/><Relationship Id="rId58" Type="http://schemas.openxmlformats.org/officeDocument/2006/relationships/slide" Target="slides/slide51.xml"/><Relationship Id="rId59" Type="http://schemas.openxmlformats.org/officeDocument/2006/relationships/slide" Target="slides/slide52.xml"/><Relationship Id="rId110" Type="http://schemas.openxmlformats.org/officeDocument/2006/relationships/slide" Target="slides/slide103.xml"/><Relationship Id="rId111" Type="http://schemas.openxmlformats.org/officeDocument/2006/relationships/slide" Target="slides/slide104.xml"/><Relationship Id="rId112" Type="http://schemas.openxmlformats.org/officeDocument/2006/relationships/slide" Target="slides/slide105.xml"/><Relationship Id="rId113" Type="http://schemas.openxmlformats.org/officeDocument/2006/relationships/slide" Target="slides/slide106.xml"/><Relationship Id="rId114" Type="http://schemas.openxmlformats.org/officeDocument/2006/relationships/slide" Target="slides/slide107.xml"/><Relationship Id="rId115" Type="http://schemas.openxmlformats.org/officeDocument/2006/relationships/slide" Target="slides/slide108.xml"/><Relationship Id="rId116" Type="http://schemas.openxmlformats.org/officeDocument/2006/relationships/slide" Target="slides/slide109.xml"/><Relationship Id="rId117" Type="http://schemas.openxmlformats.org/officeDocument/2006/relationships/slide" Target="slides/slide110.xml"/><Relationship Id="rId118" Type="http://schemas.openxmlformats.org/officeDocument/2006/relationships/slide" Target="slides/slide111.xml"/><Relationship Id="rId119" Type="http://schemas.openxmlformats.org/officeDocument/2006/relationships/slide" Target="slides/slide11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 Id="rId34" Type="http://schemas.openxmlformats.org/officeDocument/2006/relationships/slide" Target="slides/slide27.xml"/><Relationship Id="rId35" Type="http://schemas.openxmlformats.org/officeDocument/2006/relationships/slide" Target="slides/slide28.xml"/><Relationship Id="rId36" Type="http://schemas.openxmlformats.org/officeDocument/2006/relationships/slide" Target="slides/slide29.xml"/><Relationship Id="rId37" Type="http://schemas.openxmlformats.org/officeDocument/2006/relationships/slide" Target="slides/slide30.xml"/><Relationship Id="rId38" Type="http://schemas.openxmlformats.org/officeDocument/2006/relationships/slide" Target="slides/slide31.xml"/><Relationship Id="rId39" Type="http://schemas.openxmlformats.org/officeDocument/2006/relationships/slide" Target="slides/slide32.xml"/><Relationship Id="rId80" Type="http://schemas.openxmlformats.org/officeDocument/2006/relationships/slide" Target="slides/slide73.xml"/><Relationship Id="rId81" Type="http://schemas.openxmlformats.org/officeDocument/2006/relationships/slide" Target="slides/slide74.xml"/><Relationship Id="rId82" Type="http://schemas.openxmlformats.org/officeDocument/2006/relationships/slide" Target="slides/slide75.xml"/><Relationship Id="rId83" Type="http://schemas.openxmlformats.org/officeDocument/2006/relationships/slide" Target="slides/slide76.xml"/><Relationship Id="rId84" Type="http://schemas.openxmlformats.org/officeDocument/2006/relationships/slide" Target="slides/slide77.xml"/><Relationship Id="rId85" Type="http://schemas.openxmlformats.org/officeDocument/2006/relationships/slide" Target="slides/slide78.xml"/><Relationship Id="rId86" Type="http://schemas.openxmlformats.org/officeDocument/2006/relationships/slide" Target="slides/slide79.xml"/><Relationship Id="rId87" Type="http://schemas.openxmlformats.org/officeDocument/2006/relationships/slide" Target="slides/slide80.xml"/><Relationship Id="rId88" Type="http://schemas.openxmlformats.org/officeDocument/2006/relationships/slide" Target="slides/slide81.xml"/><Relationship Id="rId89" Type="http://schemas.openxmlformats.org/officeDocument/2006/relationships/slide" Target="slides/slide82.xml"/><Relationship Id="rId140" Type="http://schemas.openxmlformats.org/officeDocument/2006/relationships/slide" Target="slides/slide133.xml"/><Relationship Id="rId141" Type="http://schemas.openxmlformats.org/officeDocument/2006/relationships/slide" Target="slides/slide134.xml"/><Relationship Id="rId142" Type="http://schemas.openxmlformats.org/officeDocument/2006/relationships/slide" Target="slides/slide135.xml"/><Relationship Id="rId143" Type="http://schemas.openxmlformats.org/officeDocument/2006/relationships/slide" Target="slides/slide136.xml"/><Relationship Id="rId144" Type="http://schemas.openxmlformats.org/officeDocument/2006/relationships/slide" Target="slides/slide137.xml"/><Relationship Id="rId145" Type="http://schemas.openxmlformats.org/officeDocument/2006/relationships/slide" Target="slides/slide138.xml"/><Relationship Id="rId146" Type="http://schemas.openxmlformats.org/officeDocument/2006/relationships/slide" Target="slides/slide139.xml"/><Relationship Id="rId147" Type="http://schemas.openxmlformats.org/officeDocument/2006/relationships/slide" Target="slides/slide140.xml"/><Relationship Id="rId148" Type="http://schemas.openxmlformats.org/officeDocument/2006/relationships/slide" Target="slides/slide141.xml"/><Relationship Id="rId14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608B452-B9CB-4D9E-8A7B-83DBF6388EBB}" type="datetimeFigureOut">
              <a:rPr lang="en-US" smtClean="0"/>
              <a:pPr/>
              <a:t>12/8/17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B3A33A7-B22D-47A9-85BF-2AA33FCDE324}" type="slidenum">
              <a:rPr lang="en-US" smtClean="0"/>
              <a:pPr/>
              <a:t>‹#›</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6621050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 Id="rId3" Type="http://schemas.openxmlformats.org/officeDocument/2006/relationships/hyperlink" Target="http://www.na.org/conference" TargetMode="External"/></Relationships>
</file>

<file path=ppt/notesSlides/_rels/notesSlide10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9.xml"/></Relationships>
</file>

<file path=ppt/notesSlides/_rels/notesSlide10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0.xml"/></Relationships>
</file>

<file path=ppt/notesSlides/_rels/notesSlide10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2.xml"/></Relationships>
</file>

<file path=ppt/notesSlides/_rels/notesSlide10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3.xml"/></Relationships>
</file>

<file path=ppt/notesSlides/_rels/notesSlide10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4.xml"/></Relationships>
</file>

<file path=ppt/notesSlides/_rels/notesSlide10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5.xml"/></Relationships>
</file>

<file path=ppt/notesSlides/_rels/notesSlide10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7.xml"/></Relationships>
</file>

<file path=ppt/notesSlides/_rels/notesSlide10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8.xml"/></Relationships>
</file>

<file path=ppt/notesSlides/_rels/notesSlide10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9.xml"/></Relationships>
</file>

<file path=ppt/notesSlides/_rels/notesSlide10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1.xml"/></Relationships>
</file>

<file path=ppt/notesSlides/_rels/notesSlide1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3.xml"/></Relationships>
</file>

<file path=ppt/notesSlides/_rels/notesSlide1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4.xml"/></Relationships>
</file>

<file path=ppt/notesSlides/_rels/notesSlide1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6.xml"/><Relationship Id="rId3" Type="http://schemas.openxmlformats.org/officeDocument/2006/relationships/hyperlink" Target="http://www.na.org/conference" TargetMode="External"/></Relationships>
</file>

<file path=ppt/notesSlides/_rels/notesSlide1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7.xml"/></Relationships>
</file>

<file path=ppt/notesSlides/_rels/notesSlide1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8.xml"/></Relationships>
</file>

<file path=ppt/notesSlides/_rels/notesSlide1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9.xml"/></Relationships>
</file>

<file path=ppt/notesSlides/_rels/notesSlide1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0.xml"/></Relationships>
</file>

<file path=ppt/notesSlides/_rels/notesSlide1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1.xml"/><Relationship Id="rId3" Type="http://schemas.openxmlformats.org/officeDocument/2006/relationships/hyperlink" Target="http://www.na.org/conference" TargetMode="Externa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 Id="rId3" Type="http://schemas.openxmlformats.org/officeDocument/2006/relationships/hyperlink" Target="http://www.na.org/conference" TargetMode="Externa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3.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4.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5.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6.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9.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0.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1.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3.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4.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6.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7.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8.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9.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0.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1.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3.xml"/><Relationship Id="rId3" Type="http://schemas.openxmlformats.org/officeDocument/2006/relationships/hyperlink" Target="http://www.na.org/future" TargetMode="External"/></Relationships>
</file>

<file path=ppt/notesSlides/_rels/notesSlide7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4.xml"/></Relationships>
</file>

<file path=ppt/notesSlides/_rels/notesSlide7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5.xml"/></Relationships>
</file>

<file path=ppt/notesSlides/_rels/notesSlide7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6.xml"/></Relationships>
</file>

<file path=ppt/notesSlides/_rels/notesSlide7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7.xml"/></Relationships>
</file>

<file path=ppt/notesSlides/_rels/notesSlide7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9.xml"/></Relationships>
</file>

<file path=ppt/notesSlides/_rels/notesSlide7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0.xml"/></Relationships>
</file>

<file path=ppt/notesSlides/_rels/notesSlide7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1.xml"/></Relationships>
</file>

<file path=ppt/notesSlides/_rels/notesSlide7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3.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0.xml.rels><?xml version="1.0" encoding="UTF-8" standalone="yes"?>
<Relationships xmlns="http://schemas.openxmlformats.org/package/2006/relationships"><Relationship Id="rId3" Type="http://schemas.openxmlformats.org/officeDocument/2006/relationships/hyperlink" Target="http://www.na.org/conference" TargetMode="External"/><Relationship Id="rId4" Type="http://schemas.openxmlformats.org/officeDocument/2006/relationships/hyperlink" Target="http://www.na.org/future" TargetMode="External"/><Relationship Id="rId1" Type="http://schemas.openxmlformats.org/officeDocument/2006/relationships/notesMaster" Target="../notesMasters/notesMaster1.xml"/><Relationship Id="rId2" Type="http://schemas.openxmlformats.org/officeDocument/2006/relationships/slide" Target="../slides/slide94.xml"/></Relationships>
</file>

<file path=ppt/notesSlides/_rels/notesSlide8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5.xml"/></Relationships>
</file>

<file path=ppt/notesSlides/_rels/notesSlide8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6.xml"/></Relationships>
</file>

<file path=ppt/notesSlides/_rels/notesSlide8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7.xml"/></Relationships>
</file>

<file path=ppt/notesSlides/_rels/notesSlide8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9.xml"/></Relationships>
</file>

<file path=ppt/notesSlides/_rels/notesSlide8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0.xml"/></Relationships>
</file>

<file path=ppt/notesSlides/_rels/notesSlide8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1.xml"/></Relationships>
</file>

<file path=ppt/notesSlides/_rels/notesSlide8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3.xml"/></Relationships>
</file>

<file path=ppt/notesSlides/_rels/notesSlide8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4.xml"/></Relationships>
</file>

<file path=ppt/notesSlides/_rels/notesSlide8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6.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7.xml"/></Relationships>
</file>

<file path=ppt/notesSlides/_rels/notesSlide9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8.xml"/></Relationships>
</file>

<file path=ppt/notesSlides/_rels/notesSlide9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0.xml"/></Relationships>
</file>

<file path=ppt/notesSlides/_rels/notesSlide9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1.xml"/></Relationships>
</file>

<file path=ppt/notesSlides/_rels/notesSlide9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2.xml"/></Relationships>
</file>

<file path=ppt/notesSlides/_rels/notesSlide9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4.xml"/></Relationships>
</file>

<file path=ppt/notesSlides/_rels/notesSlide9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5.xml"/></Relationships>
</file>

<file path=ppt/notesSlides/_rels/notesSlide9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6.xml"/></Relationships>
</file>

<file path=ppt/notesSlides/_rels/notesSlide9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7.xml"/></Relationships>
</file>

<file path=ppt/notesSlides/_rels/notesSlide9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8.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This</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powerpoint</a:t>
            </a:r>
            <a:r>
              <a:rPr lang="en-US" sz="1200" kern="1200" baseline="0" dirty="0" smtClean="0">
                <a:solidFill>
                  <a:schemeClr val="tx1"/>
                </a:solidFill>
                <a:effectLst/>
                <a:latin typeface="+mn-lt"/>
                <a:ea typeface="+mn-ea"/>
                <a:cs typeface="+mn-cs"/>
              </a:rPr>
              <a:t> covers </a:t>
            </a:r>
            <a:r>
              <a:rPr lang="en-US" sz="1200" kern="1200" dirty="0" smtClean="0">
                <a:solidFill>
                  <a:schemeClr val="tx1"/>
                </a:solidFill>
                <a:effectLst/>
                <a:latin typeface="+mn-lt"/>
                <a:ea typeface="+mn-ea"/>
                <a:cs typeface="+mn-cs"/>
              </a:rPr>
              <a:t>material in the 2018 </a:t>
            </a:r>
            <a:r>
              <a:rPr lang="en-US" sz="1200" i="1" kern="1200" dirty="0" smtClean="0">
                <a:solidFill>
                  <a:schemeClr val="tx1"/>
                </a:solidFill>
                <a:effectLst/>
                <a:latin typeface="+mn-lt"/>
                <a:ea typeface="+mn-ea"/>
                <a:cs typeface="+mn-cs"/>
              </a:rPr>
              <a:t>Conference Agenda Report</a:t>
            </a:r>
            <a:r>
              <a:rPr lang="en-US" sz="1200" kern="1200" dirty="0" smtClean="0">
                <a:solidFill>
                  <a:schemeClr val="tx1"/>
                </a:solidFill>
                <a:effectLst/>
                <a:latin typeface="+mn-lt"/>
                <a:ea typeface="+mn-ea"/>
                <a:cs typeface="+mn-cs"/>
              </a:rPr>
              <a:t> (or</a:t>
            </a:r>
            <a:r>
              <a:rPr lang="en-US" sz="1200" i="1" kern="1200" dirty="0" smtClean="0">
                <a:solidFill>
                  <a:schemeClr val="tx1"/>
                </a:solidFill>
                <a:effectLst/>
                <a:latin typeface="+mn-lt"/>
                <a:ea typeface="+mn-ea"/>
                <a:cs typeface="+mn-cs"/>
              </a:rPr>
              <a:t> CAR</a:t>
            </a:r>
            <a:r>
              <a:rPr lang="en-US" sz="1200" kern="1200" dirty="0" smtClean="0">
                <a:solidFill>
                  <a:schemeClr val="tx1"/>
                </a:solidFill>
                <a:effectLst/>
                <a:latin typeface="+mn-lt"/>
                <a:ea typeface="+mn-ea"/>
                <a:cs typeface="+mn-cs"/>
              </a:rPr>
              <a:t> for short). </a:t>
            </a:r>
          </a:p>
          <a:p>
            <a:endParaRPr lang="en-US" dirty="0"/>
          </a:p>
        </p:txBody>
      </p:sp>
      <p:sp>
        <p:nvSpPr>
          <p:cNvPr id="4" name="Slide Number Placeholder 3"/>
          <p:cNvSpPr>
            <a:spLocks noGrp="1"/>
          </p:cNvSpPr>
          <p:nvPr>
            <p:ph type="sldNum" sz="quarter" idx="10"/>
          </p:nvPr>
        </p:nvSpPr>
        <p:spPr/>
        <p:txBody>
          <a:bodyPr/>
          <a:lstStyle/>
          <a:p>
            <a:fld id="{CB3A33A7-B22D-47A9-85BF-2AA33FCDE324}" type="slidenum">
              <a:rPr lang="en-US" smtClean="0"/>
              <a:pPr/>
              <a:t>1</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88383750"/>
      </p:ext>
    </p:extLst>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World Board Response: </a:t>
            </a:r>
            <a:r>
              <a:rPr lang="en-US" sz="1200" kern="1200" dirty="0" smtClean="0">
                <a:solidFill>
                  <a:schemeClr val="tx1"/>
                </a:solidFill>
                <a:effectLst/>
                <a:latin typeface="+mn-lt"/>
                <a:ea typeface="+mn-ea"/>
                <a:cs typeface="+mn-cs"/>
              </a:rPr>
              <a:t>There are advantages and disadvantages to converting the existing service pamphlet to an informational pamphlet. Although service pamphlets are widely available, they are not approved for reading in meetings. Converting the pamphlet to an IP would mean that more members would likely be exposed to the piece, as IPs generally have greater distribution than service pamphlets and can be read in meetings. On the other hand, were this to become an IP, any potential revisions or changes to the piece would have to appear in the </a:t>
            </a:r>
            <a:r>
              <a:rPr lang="en-US" sz="1200" i="1" kern="1200" dirty="0" smtClean="0">
                <a:solidFill>
                  <a:schemeClr val="tx1"/>
                </a:solidFill>
                <a:effectLst/>
                <a:latin typeface="+mn-lt"/>
                <a:ea typeface="+mn-ea"/>
                <a:cs typeface="+mn-cs"/>
              </a:rPr>
              <a:t>Conference Agenda Report </a:t>
            </a:r>
            <a:r>
              <a:rPr lang="en-US" sz="1200" kern="1200" dirty="0" smtClean="0">
                <a:solidFill>
                  <a:schemeClr val="tx1"/>
                </a:solidFill>
                <a:effectLst/>
                <a:latin typeface="+mn-lt"/>
                <a:ea typeface="+mn-ea"/>
                <a:cs typeface="+mn-cs"/>
              </a:rPr>
              <a:t>and be approved at the Conference before being made.</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If this motion passes, we do not anticipate that it would need a workgroup. The existing pamphlet could be sent out for a 90-day review and input period, which would involve minimal expense. We undertook a similar process when we worked on the project to convert the service pamphlet </a:t>
            </a:r>
            <a:r>
              <a:rPr lang="en-US" sz="1200" i="1" kern="1200" dirty="0" smtClean="0">
                <a:solidFill>
                  <a:schemeClr val="tx1"/>
                </a:solidFill>
                <a:effectLst/>
                <a:latin typeface="+mn-lt"/>
                <a:ea typeface="+mn-ea"/>
                <a:cs typeface="+mn-cs"/>
              </a:rPr>
              <a:t>An Introduction to NA Meetings</a:t>
            </a:r>
            <a:r>
              <a:rPr lang="en-US" sz="1200" kern="1200" dirty="0" smtClean="0">
                <a:solidFill>
                  <a:schemeClr val="tx1"/>
                </a:solidFill>
                <a:effectLst/>
                <a:latin typeface="+mn-lt"/>
                <a:ea typeface="+mn-ea"/>
                <a:cs typeface="+mn-cs"/>
              </a:rPr>
              <a:t> to an informational pamphlet. We have also added this idea to the literature survey, which is included in this </a:t>
            </a:r>
            <a:r>
              <a:rPr lang="en-US" sz="1200" i="1" kern="1200" dirty="0" smtClean="0">
                <a:solidFill>
                  <a:schemeClr val="tx1"/>
                </a:solidFill>
                <a:effectLst/>
                <a:latin typeface="+mn-lt"/>
                <a:ea typeface="+mn-ea"/>
                <a:cs typeface="+mn-cs"/>
              </a:rPr>
              <a:t>Conference Agenda Report</a:t>
            </a:r>
            <a:r>
              <a:rPr lang="en-US" sz="1200" kern="1200" dirty="0" smtClean="0">
                <a:solidFill>
                  <a:schemeClr val="tx1"/>
                </a:solidFill>
                <a:effectLst/>
                <a:latin typeface="+mn-lt"/>
                <a:ea typeface="+mn-ea"/>
                <a:cs typeface="+mn-cs"/>
              </a:rPr>
              <a:t> and online at </a:t>
            </a:r>
            <a:r>
              <a:rPr lang="en-US" sz="1200" u="sng" kern="1200" dirty="0" smtClean="0">
                <a:solidFill>
                  <a:schemeClr val="tx1"/>
                </a:solidFill>
                <a:effectLst/>
                <a:latin typeface="+mn-lt"/>
                <a:ea typeface="+mn-ea"/>
                <a:cs typeface="+mn-cs"/>
                <a:hlinkClick r:id="rId3"/>
              </a:rPr>
              <a:t>www.na.org/conference</a:t>
            </a:r>
            <a:r>
              <a:rPr lang="en-US" sz="1200" kern="1200" dirty="0" smtClean="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CB3A33A7-B22D-47A9-85BF-2AA33FCDE324}" type="slidenum">
              <a:rPr lang="en-US" smtClean="0"/>
              <a:pPr/>
              <a:t>10</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001604985"/>
      </p:ext>
    </p:extLst>
  </p:cSld>
  <p:clrMapOvr>
    <a:masterClrMapping/>
  </p:clrMapOvr>
</p:notes>
</file>

<file path=ppt/notesSlides/notesSlide10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While Internet technology is an excellent way for members to interact, the lack of participation and need to moderate an “official NA” board only open to some service members suggests this board has outlived its usefulness. Facebook groups, and the recent conference participant webinars using video technology seem much better ways to communicate online the conference discussion board.</a:t>
            </a:r>
          </a:p>
          <a:p>
            <a:endParaRPr lang="en-US" dirty="0"/>
          </a:p>
        </p:txBody>
      </p:sp>
      <p:sp>
        <p:nvSpPr>
          <p:cNvPr id="4" name="Slide Number Placeholder 3"/>
          <p:cNvSpPr>
            <a:spLocks noGrp="1"/>
          </p:cNvSpPr>
          <p:nvPr>
            <p:ph type="sldNum" sz="quarter" idx="10"/>
          </p:nvPr>
        </p:nvSpPr>
        <p:spPr/>
        <p:txBody>
          <a:bodyPr/>
          <a:lstStyle/>
          <a:p>
            <a:fld id="{7077B996-6F61-4E42-852C-853BC7ED000A}" type="slidenum">
              <a:rPr lang="en-US" smtClean="0"/>
              <a:pPr/>
              <a:t>119</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454920708"/>
      </p:ext>
    </p:extLst>
  </p:cSld>
  <p:clrMapOvr>
    <a:masterClrMapping/>
  </p:clrMapOvr>
</p:notes>
</file>

<file path=ppt/notesSlides/notesSlide10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World Board Response: </a:t>
            </a:r>
            <a:r>
              <a:rPr lang="en-US" sz="1200" kern="1200" dirty="0" smtClean="0">
                <a:solidFill>
                  <a:schemeClr val="tx1"/>
                </a:solidFill>
                <a:effectLst/>
                <a:latin typeface="+mn-lt"/>
                <a:ea typeface="+mn-ea"/>
                <a:cs typeface="+mn-cs"/>
              </a:rPr>
              <a:t>We see this as an issue for the Conference to decide. The motion’s rationale raises some questions about effective and productive communication among Conference participants, and whether the discussion board is an effective tool for this. It requires human resources to maintain, and it has proved impossible to enforce the values participants have agreed upon. It also appears that the board has a relatively low level of participation as the figures published in the </a:t>
            </a:r>
            <a:r>
              <a:rPr lang="en-US" sz="1200" i="1" kern="1200" dirty="0" smtClean="0">
                <a:solidFill>
                  <a:schemeClr val="tx1"/>
                </a:solidFill>
                <a:effectLst/>
                <a:latin typeface="+mn-lt"/>
                <a:ea typeface="+mn-ea"/>
                <a:cs typeface="+mn-cs"/>
              </a:rPr>
              <a:t>CAR</a:t>
            </a:r>
            <a:r>
              <a:rPr lang="en-US" sz="1200" kern="1200" dirty="0" smtClean="0">
                <a:solidFill>
                  <a:schemeClr val="tx1"/>
                </a:solidFill>
                <a:effectLst/>
                <a:latin typeface="+mn-lt"/>
                <a:ea typeface="+mn-ea"/>
                <a:cs typeface="+mn-cs"/>
              </a:rPr>
              <a:t> demonstrate.</a:t>
            </a:r>
          </a:p>
          <a:p>
            <a:r>
              <a:rPr lang="en-US" sz="1200" kern="1200" dirty="0" smtClean="0">
                <a:solidFill>
                  <a:schemeClr val="tx1"/>
                </a:solidFill>
                <a:effectLst/>
                <a:latin typeface="+mn-lt"/>
                <a:ea typeface="+mn-ea"/>
                <a:cs typeface="+mn-cs"/>
              </a:rPr>
              <a:t>However, the Conference participant board remains the only collective forum available. Web meetings and the FTP site provide other options, and we would like to continue to explore ways for participants to talk to each other between Conferences. In the meantime, as its name indicates, the Conference participant bulletin board is for the Conference, and the Conference should decide whether to continue its use. </a:t>
            </a:r>
          </a:p>
          <a:p>
            <a:endParaRPr lang="en-US" dirty="0"/>
          </a:p>
        </p:txBody>
      </p:sp>
      <p:sp>
        <p:nvSpPr>
          <p:cNvPr id="4" name="Slide Number Placeholder 3"/>
          <p:cNvSpPr>
            <a:spLocks noGrp="1"/>
          </p:cNvSpPr>
          <p:nvPr>
            <p:ph type="sldNum" sz="quarter" idx="10"/>
          </p:nvPr>
        </p:nvSpPr>
        <p:spPr/>
        <p:txBody>
          <a:bodyPr/>
          <a:lstStyle/>
          <a:p>
            <a:fld id="{7077B996-6F61-4E42-852C-853BC7ED000A}" type="slidenum">
              <a:rPr lang="en-US" smtClean="0"/>
              <a:pPr/>
              <a:t>120</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603534614"/>
      </p:ext>
    </p:extLst>
  </p:cSld>
  <p:clrMapOvr>
    <a:masterClrMapping/>
  </p:clrMapOvr>
</p:notes>
</file>

<file path=ppt/notesSlides/notesSlide10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Motion 23: </a:t>
            </a:r>
            <a:r>
              <a:rPr lang="en-US" sz="1200" kern="1200" dirty="0" smtClean="0">
                <a:solidFill>
                  <a:schemeClr val="tx1"/>
                </a:solidFill>
                <a:effectLst/>
                <a:latin typeface="+mn-lt"/>
                <a:ea typeface="+mn-ea"/>
                <a:cs typeface="+mn-cs"/>
              </a:rPr>
              <a:t>Direct the World Board to develop plans to move to a three-year conference cycle. This plan would include quarterly web meetings, longer review time for the Conference Agenda Report, and would be developed in a way to provide an opportunity to include other ideas from conference participants.</a:t>
            </a:r>
            <a:r>
              <a:rPr lang="en-US" sz="1200" b="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Intent</a:t>
            </a:r>
            <a:r>
              <a:rPr lang="en-US" sz="1200" kern="1200" dirty="0" smtClean="0">
                <a:solidFill>
                  <a:schemeClr val="tx1"/>
                </a:solidFill>
                <a:effectLst/>
                <a:latin typeface="+mn-lt"/>
                <a:ea typeface="+mn-ea"/>
                <a:cs typeface="+mn-cs"/>
              </a:rPr>
              <a:t>:	To study a change in the conference cycle to very three years. </a:t>
            </a:r>
          </a:p>
          <a:p>
            <a:r>
              <a:rPr lang="en-US" sz="1200" b="1" kern="1200" dirty="0" smtClean="0">
                <a:solidFill>
                  <a:schemeClr val="tx1"/>
                </a:solidFill>
                <a:effectLst/>
                <a:latin typeface="+mn-lt"/>
                <a:ea typeface="+mn-ea"/>
                <a:cs typeface="+mn-cs"/>
              </a:rPr>
              <a:t>Maker: </a:t>
            </a:r>
            <a:r>
              <a:rPr lang="en-US" sz="1200" kern="1200" dirty="0" smtClean="0">
                <a:solidFill>
                  <a:schemeClr val="tx1"/>
                </a:solidFill>
                <a:effectLst/>
                <a:latin typeface="+mn-lt"/>
                <a:ea typeface="+mn-ea"/>
                <a:cs typeface="+mn-cs"/>
              </a:rPr>
              <a:t>Argentina Region</a:t>
            </a:r>
          </a:p>
          <a:p>
            <a:endParaRPr lang="en-US" dirty="0"/>
          </a:p>
        </p:txBody>
      </p:sp>
      <p:sp>
        <p:nvSpPr>
          <p:cNvPr id="4" name="Slide Number Placeholder 3"/>
          <p:cNvSpPr>
            <a:spLocks noGrp="1"/>
          </p:cNvSpPr>
          <p:nvPr>
            <p:ph type="sldNum" sz="quarter" idx="10"/>
          </p:nvPr>
        </p:nvSpPr>
        <p:spPr/>
        <p:txBody>
          <a:bodyPr/>
          <a:lstStyle/>
          <a:p>
            <a:fld id="{7077B996-6F61-4E42-852C-853BC7ED000A}" type="slidenum">
              <a:rPr lang="en-US" smtClean="0"/>
              <a:pPr/>
              <a:t>122</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833971295"/>
      </p:ext>
    </p:extLst>
  </p:cSld>
  <p:clrMapOvr>
    <a:masterClrMapping/>
  </p:clrMapOvr>
</p:notes>
</file>

<file path=ppt/notesSlides/notesSlide10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Rationale by Region: </a:t>
            </a:r>
            <a:r>
              <a:rPr lang="en-US" sz="1200" kern="1200" dirty="0" smtClean="0">
                <a:solidFill>
                  <a:schemeClr val="tx1"/>
                </a:solidFill>
                <a:effectLst/>
                <a:latin typeface="+mn-lt"/>
                <a:ea typeface="+mn-ea"/>
                <a:cs typeface="+mn-cs"/>
              </a:rPr>
              <a:t>To have more time to work and discuss during the time in between the meetings of the WSC conference cycle.</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We propose a solution which would provide us the possibility of maintaining a more fluid contact, dealing with the topics of the cycle and the different motions in a more practical manner and arrive to the conference with the topics and proposals after they have been worked by the regions, and to have the </a:t>
            </a:r>
            <a:r>
              <a:rPr lang="en-US" sz="1200" i="1" kern="1200" dirty="0" smtClean="0">
                <a:solidFill>
                  <a:schemeClr val="tx1"/>
                </a:solidFill>
                <a:effectLst/>
                <a:latin typeface="+mn-lt"/>
                <a:ea typeface="+mn-ea"/>
                <a:cs typeface="+mn-cs"/>
              </a:rPr>
              <a:t>CAR</a:t>
            </a:r>
            <a:r>
              <a:rPr lang="en-US" sz="1200" kern="1200" dirty="0" smtClean="0">
                <a:solidFill>
                  <a:schemeClr val="tx1"/>
                </a:solidFill>
                <a:effectLst/>
                <a:latin typeface="+mn-lt"/>
                <a:ea typeface="+mn-ea"/>
                <a:cs typeface="+mn-cs"/>
              </a:rPr>
              <a:t> available a few months in advance.</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In regards to the economic impact and according to the financial reports, it directly reduces it in a very significant amount and at the same time it allows regions to generate funds to finance its delegates.</a:t>
            </a:r>
          </a:p>
          <a:p>
            <a:endParaRPr lang="en-US" dirty="0"/>
          </a:p>
        </p:txBody>
      </p:sp>
      <p:sp>
        <p:nvSpPr>
          <p:cNvPr id="4" name="Slide Number Placeholder 3"/>
          <p:cNvSpPr>
            <a:spLocks noGrp="1"/>
          </p:cNvSpPr>
          <p:nvPr>
            <p:ph type="sldNum" sz="quarter" idx="10"/>
          </p:nvPr>
        </p:nvSpPr>
        <p:spPr/>
        <p:txBody>
          <a:bodyPr/>
          <a:lstStyle/>
          <a:p>
            <a:fld id="{7077B996-6F61-4E42-852C-853BC7ED000A}" type="slidenum">
              <a:rPr lang="en-US" smtClean="0"/>
              <a:pPr/>
              <a:t>123</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722769674"/>
      </p:ext>
    </p:extLst>
  </p:cSld>
  <p:clrMapOvr>
    <a:masterClrMapping/>
  </p:clrMapOvr>
</p:notes>
</file>

<file path=ppt/notesSlides/notesSlide10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Due to the different proposals to change the size of the WSC, which we believe are not the most appropriate ones, we are proposing a solution that would give us the possibility to maintain a more fluid contact, so we can deal with the topics of the cycle and the different motions and in a more practical manner so we can arrive to the conference after having worked these topics and proposals in the regions, and so we can receive the </a:t>
            </a:r>
            <a:r>
              <a:rPr lang="en-US" sz="1200" i="1" kern="1200" dirty="0" smtClean="0">
                <a:solidFill>
                  <a:schemeClr val="tx1"/>
                </a:solidFill>
                <a:effectLst/>
                <a:latin typeface="+mn-lt"/>
                <a:ea typeface="+mn-ea"/>
                <a:cs typeface="+mn-cs"/>
              </a:rPr>
              <a:t>CAR</a:t>
            </a:r>
            <a:r>
              <a:rPr lang="en-US" sz="1200" kern="1200" dirty="0" smtClean="0">
                <a:solidFill>
                  <a:schemeClr val="tx1"/>
                </a:solidFill>
                <a:effectLst/>
                <a:latin typeface="+mn-lt"/>
                <a:ea typeface="+mn-ea"/>
                <a:cs typeface="+mn-cs"/>
              </a:rPr>
              <a:t> several months in advance and financially we can reduce cost substantially which we would allow us not to reduce the representation and the conscience of the regions.</a:t>
            </a:r>
          </a:p>
          <a:p>
            <a:endParaRPr lang="en-US" dirty="0"/>
          </a:p>
        </p:txBody>
      </p:sp>
      <p:sp>
        <p:nvSpPr>
          <p:cNvPr id="4" name="Slide Number Placeholder 3"/>
          <p:cNvSpPr>
            <a:spLocks noGrp="1"/>
          </p:cNvSpPr>
          <p:nvPr>
            <p:ph type="sldNum" sz="quarter" idx="10"/>
          </p:nvPr>
        </p:nvSpPr>
        <p:spPr/>
        <p:txBody>
          <a:bodyPr/>
          <a:lstStyle/>
          <a:p>
            <a:fld id="{7077B996-6F61-4E42-852C-853BC7ED000A}" type="slidenum">
              <a:rPr lang="en-US" smtClean="0"/>
              <a:pPr/>
              <a:t>124</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849478238"/>
      </p:ext>
    </p:extLst>
  </p:cSld>
  <p:clrMapOvr>
    <a:masterClrMapping/>
  </p:clrMapOvr>
</p:notes>
</file>

<file path=ppt/notesSlides/notesSlide10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World Board Response:</a:t>
            </a:r>
            <a:r>
              <a:rPr lang="en-US" sz="1200" kern="1200" dirty="0" smtClean="0">
                <a:solidFill>
                  <a:schemeClr val="tx1"/>
                </a:solidFill>
                <a:effectLst/>
                <a:latin typeface="+mn-lt"/>
                <a:ea typeface="+mn-ea"/>
                <a:cs typeface="+mn-cs"/>
              </a:rPr>
              <a:t> This motion is really about creating a project plan to explore this issue and develop plans. We do not see a three-year cycle as a solution to the size of the Conference, which we believe is too large to be effective. We are also concerned about the effect this idea might have on the work cycle and our ability to connect together as a body. It feels premature to move toward a decision about the timing of the Conference cycle, but it should remain as one of many ideas for the Future of the WSC Project. </a:t>
            </a:r>
          </a:p>
          <a:p>
            <a:endParaRPr lang="en-US" dirty="0"/>
          </a:p>
        </p:txBody>
      </p:sp>
      <p:sp>
        <p:nvSpPr>
          <p:cNvPr id="4" name="Slide Number Placeholder 3"/>
          <p:cNvSpPr>
            <a:spLocks noGrp="1"/>
          </p:cNvSpPr>
          <p:nvPr>
            <p:ph type="sldNum" sz="quarter" idx="10"/>
          </p:nvPr>
        </p:nvSpPr>
        <p:spPr/>
        <p:txBody>
          <a:bodyPr/>
          <a:lstStyle/>
          <a:p>
            <a:fld id="{7077B996-6F61-4E42-852C-853BC7ED000A}" type="slidenum">
              <a:rPr lang="en-US" smtClean="0"/>
              <a:pPr/>
              <a:t>125</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709460810"/>
      </p:ext>
    </p:extLst>
  </p:cSld>
  <p:clrMapOvr>
    <a:masterClrMapping/>
  </p:clrMapOvr>
</p:notes>
</file>

<file path=ppt/notesSlides/notesSlide10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Motion 24</a:t>
            </a:r>
            <a:r>
              <a:rPr lang="en-US" sz="1200" kern="1200" dirty="0" smtClean="0">
                <a:solidFill>
                  <a:schemeClr val="tx1"/>
                </a:solidFill>
                <a:effectLst/>
                <a:latin typeface="+mn-lt"/>
                <a:ea typeface="+mn-ea"/>
                <a:cs typeface="+mn-cs"/>
              </a:rPr>
              <a:t>: In new business the World Board will have one collective vote represented by the World board chair. Each World Board member votes only in Elections and may make motions in all sessions.</a:t>
            </a:r>
          </a:p>
          <a:p>
            <a:r>
              <a:rPr lang="en-US" sz="1200" b="1" kern="1200" dirty="0" smtClean="0">
                <a:solidFill>
                  <a:schemeClr val="tx1"/>
                </a:solidFill>
                <a:effectLst/>
                <a:latin typeface="+mn-lt"/>
                <a:ea typeface="+mn-ea"/>
                <a:cs typeface="+mn-cs"/>
              </a:rPr>
              <a:t>Intent</a:t>
            </a:r>
            <a:r>
              <a:rPr lang="en-US" sz="1200" kern="1200" dirty="0" smtClean="0">
                <a:solidFill>
                  <a:schemeClr val="tx1"/>
                </a:solidFill>
                <a:effectLst/>
                <a:latin typeface="+mn-lt"/>
                <a:ea typeface="+mn-ea"/>
                <a:cs typeface="+mn-cs"/>
              </a:rPr>
              <a:t>: This motion would change World Board voting in new business from (up to) 15 individual votes to one collective</a:t>
            </a:r>
          </a:p>
          <a:p>
            <a:r>
              <a:rPr lang="en-US" sz="1200" b="1" kern="1200" dirty="0" smtClean="0">
                <a:solidFill>
                  <a:schemeClr val="tx1"/>
                </a:solidFill>
                <a:effectLst/>
                <a:latin typeface="+mn-lt"/>
                <a:ea typeface="+mn-ea"/>
                <a:cs typeface="+mn-cs"/>
              </a:rPr>
              <a:t>Maker: </a:t>
            </a:r>
            <a:r>
              <a:rPr lang="en-US" sz="1200" kern="1200" dirty="0" smtClean="0">
                <a:solidFill>
                  <a:schemeClr val="tx1"/>
                </a:solidFill>
                <a:effectLst/>
                <a:latin typeface="+mn-lt"/>
                <a:ea typeface="+mn-ea"/>
                <a:cs typeface="+mn-cs"/>
              </a:rPr>
              <a:t>Israel Region</a:t>
            </a:r>
          </a:p>
          <a:p>
            <a:endParaRPr lang="en-US" dirty="0"/>
          </a:p>
        </p:txBody>
      </p:sp>
      <p:sp>
        <p:nvSpPr>
          <p:cNvPr id="4" name="Slide Number Placeholder 3"/>
          <p:cNvSpPr>
            <a:spLocks noGrp="1"/>
          </p:cNvSpPr>
          <p:nvPr>
            <p:ph type="sldNum" sz="quarter" idx="10"/>
          </p:nvPr>
        </p:nvSpPr>
        <p:spPr/>
        <p:txBody>
          <a:bodyPr/>
          <a:lstStyle/>
          <a:p>
            <a:fld id="{7077B996-6F61-4E42-852C-853BC7ED000A}" type="slidenum">
              <a:rPr lang="en-US" smtClean="0"/>
              <a:pPr/>
              <a:t>127</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078625526"/>
      </p:ext>
    </p:extLst>
  </p:cSld>
  <p:clrMapOvr>
    <a:masterClrMapping/>
  </p:clrMapOvr>
</p:notes>
</file>

<file path=ppt/notesSlides/notesSlide10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Rationale by Region: </a:t>
            </a:r>
            <a:r>
              <a:rPr lang="en-US" sz="1200" kern="1200" dirty="0" smtClean="0">
                <a:solidFill>
                  <a:schemeClr val="tx1"/>
                </a:solidFill>
                <a:effectLst/>
                <a:latin typeface="+mn-lt"/>
                <a:ea typeface="+mn-ea"/>
                <a:cs typeface="+mn-cs"/>
              </a:rPr>
              <a:t>In new business session every region has 1 vote and so does every WB member. WB members don't represent any region and yet they consist of up to 15 votes. This means that in new business the WB consists of more than 10% of the votes.</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Giving WB members who represent only themselves so much power in votes, does not go side by side with the spiritual principle of anonymity which is a cornerstone of the N.A way...</a:t>
            </a:r>
          </a:p>
          <a:p>
            <a:endParaRPr lang="en-US" dirty="0"/>
          </a:p>
        </p:txBody>
      </p:sp>
      <p:sp>
        <p:nvSpPr>
          <p:cNvPr id="4" name="Slide Number Placeholder 3"/>
          <p:cNvSpPr>
            <a:spLocks noGrp="1"/>
          </p:cNvSpPr>
          <p:nvPr>
            <p:ph type="sldNum" sz="quarter" idx="10"/>
          </p:nvPr>
        </p:nvSpPr>
        <p:spPr/>
        <p:txBody>
          <a:bodyPr/>
          <a:lstStyle/>
          <a:p>
            <a:fld id="{7077B996-6F61-4E42-852C-853BC7ED000A}" type="slidenum">
              <a:rPr lang="en-US" smtClean="0"/>
              <a:pPr/>
              <a:t>128</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549751155"/>
      </p:ext>
    </p:extLst>
  </p:cSld>
  <p:clrMapOvr>
    <a:masterClrMapping/>
  </p:clrMapOvr>
</p:notes>
</file>

<file path=ppt/notesSlides/notesSlide10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"Though we may </a:t>
            </a:r>
            <a:r>
              <a:rPr lang="en-US" sz="1200" i="1" kern="1200" dirty="0" smtClean="0">
                <a:solidFill>
                  <a:schemeClr val="tx1"/>
                </a:solidFill>
                <a:effectLst/>
                <a:latin typeface="+mn-lt"/>
                <a:ea typeface="+mn-ea"/>
                <a:cs typeface="+mn-cs"/>
              </a:rPr>
              <a:t>not all participate in every decision made in our fellowship</a:t>
            </a:r>
            <a:r>
              <a:rPr lang="en-US" sz="1200" kern="1200" dirty="0" smtClean="0">
                <a:solidFill>
                  <a:schemeClr val="tx1"/>
                </a:solidFill>
                <a:effectLst/>
                <a:latin typeface="+mn-lt"/>
                <a:ea typeface="+mn-ea"/>
                <a:cs typeface="+mn-cs"/>
              </a:rPr>
              <a:t>, we all have the right to participate fully and equally in the decision making processes…" (12 concepts booklet, 7</a:t>
            </a:r>
            <a:r>
              <a:rPr lang="en-US" sz="1200" kern="1200" baseline="30000" dirty="0" smtClean="0">
                <a:solidFill>
                  <a:schemeClr val="tx1"/>
                </a:solidFill>
                <a:effectLst/>
                <a:latin typeface="+mn-lt"/>
                <a:ea typeface="+mn-ea"/>
                <a:cs typeface="+mn-cs"/>
              </a:rPr>
              <a:t>th</a:t>
            </a:r>
            <a:r>
              <a:rPr lang="en-US" sz="1200" kern="1200" dirty="0" smtClean="0">
                <a:solidFill>
                  <a:schemeClr val="tx1"/>
                </a:solidFill>
                <a:effectLst/>
                <a:latin typeface="+mn-lt"/>
                <a:ea typeface="+mn-ea"/>
                <a:cs typeface="+mn-cs"/>
              </a:rPr>
              <a:t> concept).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Following the 7</a:t>
            </a:r>
            <a:r>
              <a:rPr lang="en-US" sz="1200" kern="1200" baseline="30000" dirty="0" smtClean="0">
                <a:solidFill>
                  <a:schemeClr val="tx1"/>
                </a:solidFill>
                <a:effectLst/>
                <a:latin typeface="+mn-lt"/>
                <a:ea typeface="+mn-ea"/>
                <a:cs typeface="+mn-cs"/>
              </a:rPr>
              <a:t>th</a:t>
            </a:r>
            <a:r>
              <a:rPr lang="en-US" sz="1200" kern="1200" dirty="0" smtClean="0">
                <a:solidFill>
                  <a:schemeClr val="tx1"/>
                </a:solidFill>
                <a:effectLst/>
                <a:latin typeface="+mn-lt"/>
                <a:ea typeface="+mn-ea"/>
                <a:cs typeface="+mn-cs"/>
              </a:rPr>
              <a:t>service concept we are free to limit the vote of the WB, just as we limit the voting of other WSC participants such as alternate delegates, facilitators and NAWS members. By limiting the WB to one vote, we are enabling the fellowship a balanced and experienced opinion of all the WB members while still keeping a proportional weight of the WB in the voting process.</a:t>
            </a:r>
          </a:p>
          <a:p>
            <a:endParaRPr lang="en-US" dirty="0"/>
          </a:p>
        </p:txBody>
      </p:sp>
      <p:sp>
        <p:nvSpPr>
          <p:cNvPr id="4" name="Slide Number Placeholder 3"/>
          <p:cNvSpPr>
            <a:spLocks noGrp="1"/>
          </p:cNvSpPr>
          <p:nvPr>
            <p:ph type="sldNum" sz="quarter" idx="10"/>
          </p:nvPr>
        </p:nvSpPr>
        <p:spPr/>
        <p:txBody>
          <a:bodyPr/>
          <a:lstStyle/>
          <a:p>
            <a:fld id="{7077B996-6F61-4E42-852C-853BC7ED000A}" type="slidenum">
              <a:rPr lang="en-US" smtClean="0"/>
              <a:pPr/>
              <a:t>129</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16932762"/>
      </p:ext>
    </p:extLst>
  </p:cSld>
  <p:clrMapOvr>
    <a:masterClrMapping/>
  </p:clrMapOvr>
</p:notes>
</file>

<file path=ppt/notesSlides/notesSlide10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Since the establishment of the WB, in the vast majority of WSCs that were held, motions were submitted to limit the WB's voting rights in different ways. In the last WSC (2016) a similar motion was submitted (motion 13). The results of the votes were 42% for, 52% against, 6% other. These results show that this voice is not of a small minority anymore but more close to half of the fellowship. It is the conscience of the fellowship showing us an injustice that wishes to be amended. </a:t>
            </a:r>
          </a:p>
          <a:p>
            <a:endParaRPr lang="en-US" dirty="0"/>
          </a:p>
        </p:txBody>
      </p:sp>
      <p:sp>
        <p:nvSpPr>
          <p:cNvPr id="4" name="Slide Number Placeholder 3"/>
          <p:cNvSpPr>
            <a:spLocks noGrp="1"/>
          </p:cNvSpPr>
          <p:nvPr>
            <p:ph type="sldNum" sz="quarter" idx="10"/>
          </p:nvPr>
        </p:nvSpPr>
        <p:spPr/>
        <p:txBody>
          <a:bodyPr/>
          <a:lstStyle/>
          <a:p>
            <a:fld id="{7077B996-6F61-4E42-852C-853BC7ED000A}" type="slidenum">
              <a:rPr lang="en-US" smtClean="0"/>
              <a:pPr/>
              <a:t>130</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480191553"/>
      </p:ext>
    </p:extLst>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Motion 2:</a:t>
            </a:r>
            <a:r>
              <a:rPr lang="en-US" sz="1200" kern="1200" dirty="0" smtClean="0">
                <a:solidFill>
                  <a:schemeClr val="tx1"/>
                </a:solidFill>
                <a:effectLst/>
                <a:latin typeface="+mn-lt"/>
                <a:ea typeface="+mn-ea"/>
                <a:cs typeface="+mn-cs"/>
              </a:rPr>
              <a:t> Remove from the NAWS catalog and inventory IP 27 </a:t>
            </a:r>
            <a:r>
              <a:rPr lang="en-US" sz="1200" i="1" kern="1200" dirty="0" smtClean="0">
                <a:solidFill>
                  <a:schemeClr val="tx1"/>
                </a:solidFill>
                <a:effectLst/>
                <a:latin typeface="+mn-lt"/>
                <a:ea typeface="+mn-ea"/>
                <a:cs typeface="+mn-cs"/>
              </a:rPr>
              <a:t>For The parents or Guardians of Young People in NA</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Intent: </a:t>
            </a:r>
            <a:r>
              <a:rPr lang="en-US" sz="1200" kern="1200" dirty="0" smtClean="0">
                <a:solidFill>
                  <a:schemeClr val="tx1"/>
                </a:solidFill>
                <a:effectLst/>
                <a:latin typeface="+mn-lt"/>
                <a:ea typeface="+mn-ea"/>
                <a:cs typeface="+mn-cs"/>
              </a:rPr>
              <a:t>Take this pamphlet out of the NA product list and literature materials, approved by the NA fellowship. </a:t>
            </a:r>
          </a:p>
          <a:p>
            <a:r>
              <a:rPr lang="en-US" sz="1200" b="1" kern="1200" dirty="0" smtClean="0">
                <a:solidFill>
                  <a:schemeClr val="tx1"/>
                </a:solidFill>
                <a:effectLst/>
                <a:latin typeface="+mn-lt"/>
                <a:ea typeface="+mn-ea"/>
                <a:cs typeface="+mn-cs"/>
              </a:rPr>
              <a:t>Maker: </a:t>
            </a:r>
            <a:r>
              <a:rPr lang="en-US" sz="1200" kern="1200" dirty="0" smtClean="0">
                <a:solidFill>
                  <a:schemeClr val="tx1"/>
                </a:solidFill>
                <a:effectLst/>
                <a:latin typeface="+mn-lt"/>
                <a:ea typeface="+mn-ea"/>
                <a:cs typeface="+mn-cs"/>
              </a:rPr>
              <a:t>Venezuela Region</a:t>
            </a:r>
          </a:p>
          <a:p>
            <a:endParaRPr lang="en-US" dirty="0"/>
          </a:p>
        </p:txBody>
      </p:sp>
      <p:sp>
        <p:nvSpPr>
          <p:cNvPr id="4" name="Slide Number Placeholder 3"/>
          <p:cNvSpPr>
            <a:spLocks noGrp="1"/>
          </p:cNvSpPr>
          <p:nvPr>
            <p:ph type="sldNum" sz="quarter" idx="10"/>
          </p:nvPr>
        </p:nvSpPr>
        <p:spPr/>
        <p:txBody>
          <a:bodyPr/>
          <a:lstStyle/>
          <a:p>
            <a:fld id="{CB3A33A7-B22D-47A9-85BF-2AA33FCDE324}" type="slidenum">
              <a:rPr lang="en-US" smtClean="0"/>
              <a:pPr/>
              <a:t>12</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4719502"/>
      </p:ext>
    </p:extLst>
  </p:cSld>
  <p:clrMapOvr>
    <a:masterClrMapping/>
  </p:clrMapOvr>
</p:notes>
</file>

<file path=ppt/notesSlides/notesSlide1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World Board Response: </a:t>
            </a:r>
            <a:r>
              <a:rPr lang="en-US" sz="1200" kern="1200" dirty="0" smtClean="0">
                <a:solidFill>
                  <a:schemeClr val="tx1"/>
                </a:solidFill>
                <a:effectLst/>
                <a:latin typeface="+mn-lt"/>
                <a:ea typeface="+mn-ea"/>
                <a:cs typeface="+mn-cs"/>
              </a:rPr>
              <a:t>The Seventh Concept explains that “All members of a service body bear substantial responsibility for that body’s decisions and should be allowed to fully participate in its decision-making processes.” We are compelled to follow the Concepts, and believe full participation includes voting.</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As Conference participants, World Board members are in the unique position of being elected to serve the Fellowship as a whole. They are the only voting members of the Conference elected by the Conference, not by a local service body. The Board is delegated to perform work on behalf of the Conference including; suggesting direction, providing services, and overseeing Conference projects. Board members also communicate with service bodies around the world, some of whom may not have representation at the Conference. They serve the Fellowship as a whole, and their thinking is global and strategic in nature.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Board does not vote on old business at the Conference, and as we move toward consensus-based decision making, it is our hope that there will be less voting on new business. </a:t>
            </a:r>
          </a:p>
          <a:p>
            <a:endParaRPr lang="en-US" dirty="0"/>
          </a:p>
        </p:txBody>
      </p:sp>
      <p:sp>
        <p:nvSpPr>
          <p:cNvPr id="4" name="Slide Number Placeholder 3"/>
          <p:cNvSpPr>
            <a:spLocks noGrp="1"/>
          </p:cNvSpPr>
          <p:nvPr>
            <p:ph type="sldNum" sz="quarter" idx="10"/>
          </p:nvPr>
        </p:nvSpPr>
        <p:spPr/>
        <p:txBody>
          <a:bodyPr/>
          <a:lstStyle/>
          <a:p>
            <a:fld id="{7077B996-6F61-4E42-852C-853BC7ED000A}" type="slidenum">
              <a:rPr lang="en-US" smtClean="0"/>
              <a:pPr/>
              <a:t>131</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128864423"/>
      </p:ext>
    </p:extLst>
  </p:cSld>
  <p:clrMapOvr>
    <a:masterClrMapping/>
  </p:clrMapOvr>
</p:notes>
</file>

<file path=ppt/notesSlides/notesSlide1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Motion 25</a:t>
            </a:r>
            <a:r>
              <a:rPr lang="en-US" sz="1200" kern="1200" dirty="0" smtClean="0">
                <a:solidFill>
                  <a:schemeClr val="tx1"/>
                </a:solidFill>
                <a:effectLst/>
                <a:latin typeface="+mn-lt"/>
                <a:ea typeface="+mn-ea"/>
                <a:cs typeface="+mn-cs"/>
              </a:rPr>
              <a:t>: To authorize the World Board to investigate and pursue ways for conference participants who are unable to attend the WSC due to visa and other issues beyond their control, to engage in sessions of the WSC.</a:t>
            </a:r>
            <a:r>
              <a:rPr lang="en-US" sz="1200" b="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Intent</a:t>
            </a:r>
            <a:r>
              <a:rPr lang="en-US" sz="1200" kern="1200" dirty="0" smtClean="0">
                <a:solidFill>
                  <a:schemeClr val="tx1"/>
                </a:solidFill>
                <a:effectLst/>
                <a:latin typeface="+mn-lt"/>
                <a:ea typeface="+mn-ea"/>
                <a:cs typeface="+mn-cs"/>
              </a:rPr>
              <a:t>: To not miss and voice and conscience and provide an opportunity for these delegates to be involved with the WSC</a:t>
            </a:r>
          </a:p>
          <a:p>
            <a:r>
              <a:rPr lang="en-US" sz="1200" b="1" kern="1200" dirty="0" smtClean="0">
                <a:solidFill>
                  <a:schemeClr val="tx1"/>
                </a:solidFill>
                <a:effectLst/>
                <a:latin typeface="+mn-lt"/>
                <a:ea typeface="+mn-ea"/>
                <a:cs typeface="+mn-cs"/>
              </a:rPr>
              <a:t>Maker:</a:t>
            </a:r>
            <a:r>
              <a:rPr lang="en-US" sz="1200" kern="1200" dirty="0" smtClean="0">
                <a:solidFill>
                  <a:schemeClr val="tx1"/>
                </a:solidFill>
                <a:effectLst/>
                <a:latin typeface="+mn-lt"/>
                <a:ea typeface="+mn-ea"/>
                <a:cs typeface="+mn-cs"/>
              </a:rPr>
              <a:t> Iran Region</a:t>
            </a:r>
          </a:p>
          <a:p>
            <a:r>
              <a:rPr lang="en-US" sz="1200" b="1" kern="1200" dirty="0" smtClean="0">
                <a:solidFill>
                  <a:schemeClr val="tx1"/>
                </a:solidFill>
                <a:effectLst/>
                <a:latin typeface="+mn-lt"/>
                <a:ea typeface="+mn-ea"/>
                <a:cs typeface="+mn-cs"/>
              </a:rPr>
              <a:t>Rationale by Region: </a:t>
            </a:r>
            <a:r>
              <a:rPr lang="en-US" sz="1200" kern="1200" dirty="0" smtClean="0">
                <a:solidFill>
                  <a:schemeClr val="tx1"/>
                </a:solidFill>
                <a:effectLst/>
                <a:latin typeface="+mn-lt"/>
                <a:ea typeface="+mn-ea"/>
                <a:cs typeface="+mn-cs"/>
              </a:rPr>
              <a:t>No rationale was provided by the region.</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077B996-6F61-4E42-852C-853BC7ED000A}" type="slidenum">
              <a:rPr lang="en-US" smtClean="0"/>
              <a:pPr/>
              <a:t>133</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19024877"/>
      </p:ext>
    </p:extLst>
  </p:cSld>
  <p:clrMapOvr>
    <a:masterClrMapping/>
  </p:clrMapOvr>
</p:notes>
</file>

<file path=ppt/notesSlides/notesSlide1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World Board Response: </a:t>
            </a:r>
            <a:r>
              <a:rPr lang="en-US" sz="1200" kern="1200" dirty="0" smtClean="0">
                <a:solidFill>
                  <a:schemeClr val="tx1"/>
                </a:solidFill>
                <a:effectLst/>
                <a:latin typeface="+mn-lt"/>
                <a:ea typeface="+mn-ea"/>
                <a:cs typeface="+mn-cs"/>
              </a:rPr>
              <a:t>We would like to try something for WSC 2018 so that we can connect delegates regardless of their visa status or political issues. We will research what is possible and report back before the Conference in </a:t>
            </a:r>
            <a:r>
              <a:rPr lang="en-US" sz="1200" i="1" kern="1200" dirty="0" smtClean="0">
                <a:solidFill>
                  <a:schemeClr val="tx1"/>
                </a:solidFill>
                <a:effectLst/>
                <a:latin typeface="+mn-lt"/>
                <a:ea typeface="+mn-ea"/>
                <a:cs typeface="+mn-cs"/>
              </a:rPr>
              <a:t>NAWS News</a:t>
            </a:r>
            <a:r>
              <a:rPr lang="en-US" sz="1200" kern="1200" dirty="0" smtClean="0">
                <a:solidFill>
                  <a:schemeClr val="tx1"/>
                </a:solidFill>
                <a:effectLst/>
                <a:latin typeface="+mn-lt"/>
                <a:ea typeface="+mn-ea"/>
                <a:cs typeface="+mn-cs"/>
              </a:rPr>
              <a:t> and/or the </a:t>
            </a:r>
            <a:r>
              <a:rPr lang="en-US" sz="1200" i="1" kern="1200" dirty="0" smtClean="0">
                <a:solidFill>
                  <a:schemeClr val="tx1"/>
                </a:solidFill>
                <a:effectLst/>
                <a:latin typeface="+mn-lt"/>
                <a:ea typeface="+mn-ea"/>
                <a:cs typeface="+mn-cs"/>
              </a:rPr>
              <a:t>Conference Report</a:t>
            </a:r>
            <a:r>
              <a:rPr lang="en-US" sz="1200" kern="1200" dirty="0" smtClean="0">
                <a:solidFill>
                  <a:schemeClr val="tx1"/>
                </a:solidFill>
                <a:effectLst/>
                <a:latin typeface="+mn-lt"/>
                <a:ea typeface="+mn-ea"/>
                <a:cs typeface="+mn-cs"/>
              </a:rPr>
              <a:t>. We believe that Conference agreement would be all that is needed in order to allow seated delegates who are unable to attend the WSC to participate virtually in some manner. It will be up to the delegates present to decide whether to adapt the rules to allow voting. Regardless of that decision, we hope to be able to connect in some way with delegates who are unable to attend this Conference.  </a:t>
            </a:r>
          </a:p>
          <a:p>
            <a:endParaRPr lang="en-US" dirty="0"/>
          </a:p>
        </p:txBody>
      </p:sp>
      <p:sp>
        <p:nvSpPr>
          <p:cNvPr id="4" name="Slide Number Placeholder 3"/>
          <p:cNvSpPr>
            <a:spLocks noGrp="1"/>
          </p:cNvSpPr>
          <p:nvPr>
            <p:ph type="sldNum" sz="quarter" idx="10"/>
          </p:nvPr>
        </p:nvSpPr>
        <p:spPr/>
        <p:txBody>
          <a:bodyPr/>
          <a:lstStyle/>
          <a:p>
            <a:fld id="{7077B996-6F61-4E42-852C-853BC7ED000A}" type="slidenum">
              <a:rPr lang="en-US" smtClean="0"/>
              <a:pPr/>
              <a:t>134</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143832382"/>
      </p:ext>
    </p:extLst>
  </p:cSld>
  <p:clrMapOvr>
    <a:masterClrMapping/>
  </p:clrMapOvr>
</p:notes>
</file>

<file path=ppt/notesSlides/notesSlide1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We hope this presentation has helped you understand all of this material so that you can now go back to your groups and help them understand the material as well.</a:t>
            </a:r>
          </a:p>
          <a:p>
            <a:r>
              <a:rPr lang="en-US" sz="1200" kern="1200" dirty="0" smtClean="0">
                <a:solidFill>
                  <a:schemeClr val="tx1"/>
                </a:solidFill>
                <a:effectLst/>
                <a:latin typeface="+mn-lt"/>
                <a:ea typeface="+mn-ea"/>
                <a:cs typeface="+mn-cs"/>
              </a:rPr>
              <a:t>Remember there are 3 options for voting</a:t>
            </a:r>
            <a:r>
              <a:rPr lang="en-US" sz="1200" kern="1200" baseline="0" dirty="0" smtClean="0">
                <a:solidFill>
                  <a:schemeClr val="tx1"/>
                </a:solidFill>
                <a:effectLst/>
                <a:latin typeface="+mn-lt"/>
                <a:ea typeface="+mn-ea"/>
                <a:cs typeface="+mn-cs"/>
              </a:rPr>
              <a:t> again this year.</a:t>
            </a:r>
            <a:r>
              <a:rPr lang="en-US" sz="1200" kern="1200" dirty="0" smtClean="0">
                <a:solidFill>
                  <a:schemeClr val="tx1"/>
                </a:solidFill>
                <a:effectLst/>
                <a:latin typeface="+mn-lt"/>
                <a:ea typeface="+mn-ea"/>
                <a:cs typeface="+mn-cs"/>
              </a:rPr>
              <a:t> Please note that there are four complete videos that focus on other </a:t>
            </a:r>
            <a:r>
              <a:rPr lang="en-US" sz="1200" i="1" kern="1200" dirty="0" smtClean="0">
                <a:solidFill>
                  <a:schemeClr val="tx1"/>
                </a:solidFill>
                <a:effectLst/>
                <a:latin typeface="+mn-lt"/>
                <a:ea typeface="+mn-ea"/>
                <a:cs typeface="+mn-cs"/>
              </a:rPr>
              <a:t>CAR</a:t>
            </a:r>
            <a:r>
              <a:rPr lang="en-US" sz="1200" kern="1200" dirty="0" smtClean="0">
                <a:solidFill>
                  <a:schemeClr val="tx1"/>
                </a:solidFill>
                <a:effectLst/>
                <a:latin typeface="+mn-lt"/>
                <a:ea typeface="+mn-ea"/>
                <a:cs typeface="+mn-cs"/>
              </a:rPr>
              <a:t> contents. These videos, the Conference Agenda Report, and the </a:t>
            </a:r>
            <a:r>
              <a:rPr lang="en-US" sz="1200" i="1" kern="1200" dirty="0" smtClean="0">
                <a:solidFill>
                  <a:schemeClr val="tx1"/>
                </a:solidFill>
                <a:effectLst/>
                <a:latin typeface="+mn-lt"/>
                <a:ea typeface="+mn-ea"/>
                <a:cs typeface="+mn-cs"/>
              </a:rPr>
              <a:t>CAR</a:t>
            </a:r>
            <a:r>
              <a:rPr lang="en-US" sz="1200" kern="1200" dirty="0" smtClean="0">
                <a:solidFill>
                  <a:schemeClr val="tx1"/>
                </a:solidFill>
                <a:effectLst/>
                <a:latin typeface="+mn-lt"/>
                <a:ea typeface="+mn-ea"/>
                <a:cs typeface="+mn-cs"/>
              </a:rPr>
              <a:t> survey are available online at </a:t>
            </a:r>
            <a:r>
              <a:rPr lang="en-US" sz="1200" u="sng" kern="1200" dirty="0" smtClean="0">
                <a:solidFill>
                  <a:schemeClr val="tx1"/>
                </a:solidFill>
                <a:effectLst/>
                <a:latin typeface="+mn-lt"/>
                <a:ea typeface="+mn-ea"/>
                <a:cs typeface="+mn-cs"/>
                <a:hlinkClick r:id="rId3"/>
              </a:rPr>
              <a:t>www.na.org/conference</a:t>
            </a:r>
            <a:r>
              <a:rPr lang="en-US" sz="1200" kern="1200" dirty="0" smtClean="0">
                <a:solidFill>
                  <a:schemeClr val="tx1"/>
                </a:solidFill>
                <a:effectLst/>
                <a:latin typeface="+mn-lt"/>
                <a:ea typeface="+mn-ea"/>
                <a:cs typeface="+mn-cs"/>
              </a:rPr>
              <a:t>. Hard copies of the </a:t>
            </a:r>
            <a:r>
              <a:rPr lang="en-US" sz="1200" i="1" kern="1200" dirty="0" smtClean="0">
                <a:solidFill>
                  <a:schemeClr val="tx1"/>
                </a:solidFill>
                <a:effectLst/>
                <a:latin typeface="+mn-lt"/>
                <a:ea typeface="+mn-ea"/>
                <a:cs typeface="+mn-cs"/>
              </a:rPr>
              <a:t>CAR</a:t>
            </a:r>
            <a:r>
              <a:rPr lang="en-US" sz="1200" kern="1200" dirty="0" smtClean="0">
                <a:solidFill>
                  <a:schemeClr val="tx1"/>
                </a:solidFill>
                <a:effectLst/>
                <a:latin typeface="+mn-lt"/>
                <a:ea typeface="+mn-ea"/>
                <a:cs typeface="+mn-cs"/>
              </a:rPr>
              <a:t> may be purchased from NA World Services. </a:t>
            </a:r>
          </a:p>
          <a:p>
            <a:endParaRPr lang="en-US" dirty="0"/>
          </a:p>
        </p:txBody>
      </p:sp>
      <p:sp>
        <p:nvSpPr>
          <p:cNvPr id="4" name="Slide Number Placeholder 3"/>
          <p:cNvSpPr>
            <a:spLocks noGrp="1"/>
          </p:cNvSpPr>
          <p:nvPr>
            <p:ph type="sldNum" sz="quarter" idx="10"/>
          </p:nvPr>
        </p:nvSpPr>
        <p:spPr/>
        <p:txBody>
          <a:bodyPr/>
          <a:lstStyle/>
          <a:p>
            <a:fld id="{7077B996-6F61-4E42-852C-853BC7ED000A}" type="slidenum">
              <a:rPr lang="en-US" smtClean="0"/>
              <a:pPr/>
              <a:t>136</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17236330"/>
      </p:ext>
    </p:extLst>
  </p:cSld>
  <p:clrMapOvr>
    <a:masterClrMapping/>
  </p:clrMapOvr>
</p:notes>
</file>

<file path=ppt/notesSlides/notesSlide1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Cambria"/>
                <a:cs typeface="Cambria"/>
              </a:rPr>
              <a:t>(Please wait until January to vote, because the CAT (Conference Approval Track) motions won't be available until then.</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latin typeface="Cambria"/>
              <a:cs typeface="Cambria"/>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This year, like we did in 2016, we are providing three options for voting on the CAR report.</a:t>
            </a:r>
            <a:endParaRPr lang="en-US" dirty="0"/>
          </a:p>
        </p:txBody>
      </p:sp>
      <p:sp>
        <p:nvSpPr>
          <p:cNvPr id="4" name="Slide Number Placeholder 3"/>
          <p:cNvSpPr>
            <a:spLocks noGrp="1"/>
          </p:cNvSpPr>
          <p:nvPr>
            <p:ph type="sldNum" sz="quarter" idx="10"/>
          </p:nvPr>
        </p:nvSpPr>
        <p:spPr/>
        <p:txBody>
          <a:bodyPr/>
          <a:lstStyle/>
          <a:p>
            <a:fld id="{CB3A33A7-B22D-47A9-85BF-2AA33FCDE324}" type="slidenum">
              <a:rPr lang="en-US" smtClean="0"/>
              <a:pPr/>
              <a:t>137</a:t>
            </a:fld>
            <a:endParaRPr lang="en-US"/>
          </a:p>
        </p:txBody>
      </p:sp>
    </p:spTree>
  </p:cSld>
  <p:clrMapOvr>
    <a:masterClrMapping/>
  </p:clrMapOvr>
</p:notes>
</file>

<file path=ppt/notesSlides/notesSlide1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smtClean="0">
                <a:latin typeface="Cambria"/>
                <a:cs typeface="Cambria"/>
              </a:rPr>
              <a:t>(Please wait until January to vote, because the CAT (Conference Approval Track) motions won't be available until then.</a:t>
            </a:r>
            <a:endParaRPr lang="en-US" dirty="0"/>
          </a:p>
        </p:txBody>
      </p:sp>
      <p:sp>
        <p:nvSpPr>
          <p:cNvPr id="4" name="Slide Number Placeholder 3"/>
          <p:cNvSpPr>
            <a:spLocks noGrp="1"/>
          </p:cNvSpPr>
          <p:nvPr>
            <p:ph type="sldNum" sz="quarter" idx="10"/>
          </p:nvPr>
        </p:nvSpPr>
        <p:spPr/>
        <p:txBody>
          <a:bodyPr/>
          <a:lstStyle/>
          <a:p>
            <a:fld id="{CB3A33A7-B22D-47A9-85BF-2AA33FCDE324}" type="slidenum">
              <a:rPr lang="en-US" smtClean="0"/>
              <a:pPr/>
              <a:t>138</a:t>
            </a:fld>
            <a:endParaRPr lang="en-US"/>
          </a:p>
        </p:txBody>
      </p:sp>
    </p:spTree>
  </p:cSld>
  <p:clrMapOvr>
    <a:masterClrMapping/>
  </p:clrMapOvr>
</p:notes>
</file>

<file path=ppt/notesSlides/notesSlide1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smtClean="0">
                <a:latin typeface="Cambria"/>
                <a:cs typeface="Cambria"/>
              </a:rPr>
              <a:t>(Please wait until January to vote, because the CAT (Conference Approval Track) motions won't be available until then.</a:t>
            </a:r>
            <a:endParaRPr lang="en-US" dirty="0"/>
          </a:p>
        </p:txBody>
      </p:sp>
      <p:sp>
        <p:nvSpPr>
          <p:cNvPr id="4" name="Slide Number Placeholder 3"/>
          <p:cNvSpPr>
            <a:spLocks noGrp="1"/>
          </p:cNvSpPr>
          <p:nvPr>
            <p:ph type="sldNum" sz="quarter" idx="10"/>
          </p:nvPr>
        </p:nvSpPr>
        <p:spPr/>
        <p:txBody>
          <a:bodyPr/>
          <a:lstStyle/>
          <a:p>
            <a:fld id="{CB3A33A7-B22D-47A9-85BF-2AA33FCDE324}" type="slidenum">
              <a:rPr lang="en-US" smtClean="0"/>
              <a:pPr/>
              <a:t>139</a:t>
            </a:fld>
            <a:endParaRPr lang="en-US"/>
          </a:p>
        </p:txBody>
      </p:sp>
    </p:spTree>
  </p:cSld>
  <p:clrMapOvr>
    <a:masterClrMapping/>
  </p:clrMapOvr>
</p:notes>
</file>

<file path=ppt/notesSlides/notesSlide1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smtClean="0">
                <a:latin typeface="Cambria"/>
                <a:cs typeface="Cambria"/>
              </a:rPr>
              <a:t>(Please wait until January to vote, because the CAT (Conference Approval Track) motions won't be available until then.</a:t>
            </a:r>
            <a:endParaRPr lang="en-US" dirty="0"/>
          </a:p>
        </p:txBody>
      </p:sp>
      <p:sp>
        <p:nvSpPr>
          <p:cNvPr id="4" name="Slide Number Placeholder 3"/>
          <p:cNvSpPr>
            <a:spLocks noGrp="1"/>
          </p:cNvSpPr>
          <p:nvPr>
            <p:ph type="sldNum" sz="quarter" idx="10"/>
          </p:nvPr>
        </p:nvSpPr>
        <p:spPr/>
        <p:txBody>
          <a:bodyPr/>
          <a:lstStyle/>
          <a:p>
            <a:fld id="{CB3A33A7-B22D-47A9-85BF-2AA33FCDE324}" type="slidenum">
              <a:rPr lang="en-US" smtClean="0"/>
              <a:pPr/>
              <a:t>140</a:t>
            </a:fld>
            <a:endParaRPr lang="en-US"/>
          </a:p>
        </p:txBody>
      </p:sp>
    </p:spTree>
  </p:cSld>
  <p:clrMapOvr>
    <a:masterClrMapping/>
  </p:clrMapOvr>
</p:notes>
</file>

<file path=ppt/notesSlides/notesSlide1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We hope this presentation has helped you understand all of this material so that you can now go back to your groups and help them understand the material as well.</a:t>
            </a:r>
          </a:p>
          <a:p>
            <a:r>
              <a:rPr lang="en-US" sz="1200" kern="1200" dirty="0" smtClean="0">
                <a:solidFill>
                  <a:schemeClr val="tx1"/>
                </a:solidFill>
                <a:effectLst/>
                <a:latin typeface="+mn-lt"/>
                <a:ea typeface="+mn-ea"/>
                <a:cs typeface="+mn-cs"/>
              </a:rPr>
              <a:t>Remember there are 3 options for voting</a:t>
            </a:r>
            <a:r>
              <a:rPr lang="en-US" sz="1200" kern="1200" baseline="0" dirty="0" smtClean="0">
                <a:solidFill>
                  <a:schemeClr val="tx1"/>
                </a:solidFill>
                <a:effectLst/>
                <a:latin typeface="+mn-lt"/>
                <a:ea typeface="+mn-ea"/>
                <a:cs typeface="+mn-cs"/>
              </a:rPr>
              <a:t> again this year.</a:t>
            </a:r>
            <a:r>
              <a:rPr lang="en-US" sz="1200" kern="1200" dirty="0" smtClean="0">
                <a:solidFill>
                  <a:schemeClr val="tx1"/>
                </a:solidFill>
                <a:effectLst/>
                <a:latin typeface="+mn-lt"/>
                <a:ea typeface="+mn-ea"/>
                <a:cs typeface="+mn-cs"/>
              </a:rPr>
              <a:t> Please note that there are four complete videos that focus on other </a:t>
            </a:r>
            <a:r>
              <a:rPr lang="en-US" sz="1200" i="1" kern="1200" dirty="0" smtClean="0">
                <a:solidFill>
                  <a:schemeClr val="tx1"/>
                </a:solidFill>
                <a:effectLst/>
                <a:latin typeface="+mn-lt"/>
                <a:ea typeface="+mn-ea"/>
                <a:cs typeface="+mn-cs"/>
              </a:rPr>
              <a:t>CAR</a:t>
            </a:r>
            <a:r>
              <a:rPr lang="en-US" sz="1200" kern="1200" dirty="0" smtClean="0">
                <a:solidFill>
                  <a:schemeClr val="tx1"/>
                </a:solidFill>
                <a:effectLst/>
                <a:latin typeface="+mn-lt"/>
                <a:ea typeface="+mn-ea"/>
                <a:cs typeface="+mn-cs"/>
              </a:rPr>
              <a:t> contents. These videos, the Conference Agenda Report, and the </a:t>
            </a:r>
            <a:r>
              <a:rPr lang="en-US" sz="1200" i="1" kern="1200" dirty="0" smtClean="0">
                <a:solidFill>
                  <a:schemeClr val="tx1"/>
                </a:solidFill>
                <a:effectLst/>
                <a:latin typeface="+mn-lt"/>
                <a:ea typeface="+mn-ea"/>
                <a:cs typeface="+mn-cs"/>
              </a:rPr>
              <a:t>CAR</a:t>
            </a:r>
            <a:r>
              <a:rPr lang="en-US" sz="1200" kern="1200" dirty="0" smtClean="0">
                <a:solidFill>
                  <a:schemeClr val="tx1"/>
                </a:solidFill>
                <a:effectLst/>
                <a:latin typeface="+mn-lt"/>
                <a:ea typeface="+mn-ea"/>
                <a:cs typeface="+mn-cs"/>
              </a:rPr>
              <a:t> survey are available online at </a:t>
            </a:r>
            <a:r>
              <a:rPr lang="en-US" sz="1200" u="sng" kern="1200" dirty="0" smtClean="0">
                <a:solidFill>
                  <a:schemeClr val="tx1"/>
                </a:solidFill>
                <a:effectLst/>
                <a:latin typeface="+mn-lt"/>
                <a:ea typeface="+mn-ea"/>
                <a:cs typeface="+mn-cs"/>
                <a:hlinkClick r:id="rId3"/>
              </a:rPr>
              <a:t>www.na.org/conference</a:t>
            </a:r>
            <a:r>
              <a:rPr lang="en-US" sz="1200" kern="1200" dirty="0" smtClean="0">
                <a:solidFill>
                  <a:schemeClr val="tx1"/>
                </a:solidFill>
                <a:effectLst/>
                <a:latin typeface="+mn-lt"/>
                <a:ea typeface="+mn-ea"/>
                <a:cs typeface="+mn-cs"/>
              </a:rPr>
              <a:t>. Hard copies of the </a:t>
            </a:r>
            <a:r>
              <a:rPr lang="en-US" sz="1200" i="1" kern="1200" dirty="0" smtClean="0">
                <a:solidFill>
                  <a:schemeClr val="tx1"/>
                </a:solidFill>
                <a:effectLst/>
                <a:latin typeface="+mn-lt"/>
                <a:ea typeface="+mn-ea"/>
                <a:cs typeface="+mn-cs"/>
              </a:rPr>
              <a:t>CAR</a:t>
            </a:r>
            <a:r>
              <a:rPr lang="en-US" sz="1200" kern="1200" dirty="0" smtClean="0">
                <a:solidFill>
                  <a:schemeClr val="tx1"/>
                </a:solidFill>
                <a:effectLst/>
                <a:latin typeface="+mn-lt"/>
                <a:ea typeface="+mn-ea"/>
                <a:cs typeface="+mn-cs"/>
              </a:rPr>
              <a:t> may be purchased from NA World Services. </a:t>
            </a:r>
          </a:p>
          <a:p>
            <a:endParaRPr lang="en-US" dirty="0"/>
          </a:p>
        </p:txBody>
      </p:sp>
      <p:sp>
        <p:nvSpPr>
          <p:cNvPr id="4" name="Slide Number Placeholder 3"/>
          <p:cNvSpPr>
            <a:spLocks noGrp="1"/>
          </p:cNvSpPr>
          <p:nvPr>
            <p:ph type="sldNum" sz="quarter" idx="10"/>
          </p:nvPr>
        </p:nvSpPr>
        <p:spPr/>
        <p:txBody>
          <a:bodyPr/>
          <a:lstStyle/>
          <a:p>
            <a:fld id="{7077B996-6F61-4E42-852C-853BC7ED000A}" type="slidenum">
              <a:rPr lang="en-US" smtClean="0"/>
              <a:pPr/>
              <a:t>141</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17236330"/>
      </p:ext>
    </p:extLst>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Rationale by Region:</a:t>
            </a:r>
            <a:r>
              <a:rPr lang="en-US" sz="1200" kern="1200" dirty="0" smtClean="0">
                <a:solidFill>
                  <a:schemeClr val="tx1"/>
                </a:solidFill>
                <a:effectLst/>
                <a:latin typeface="+mn-lt"/>
                <a:ea typeface="+mn-ea"/>
                <a:cs typeface="+mn-cs"/>
              </a:rPr>
              <a:t> It would make us focus more on our primary purpose of carrying the message to addict who still suffers, and not doing so directly to their families, friends or acquaintances. We could soon fall on the temptation of creating recovery literature materials for spouses of addicts and for their employers, etc. Even though this pamphlet has been requested in previous new literature creation surveys and it was approved, we believe that it does not deal with an NA matter. </a:t>
            </a:r>
          </a:p>
          <a:p>
            <a:endParaRPr lang="en-US" dirty="0"/>
          </a:p>
        </p:txBody>
      </p:sp>
      <p:sp>
        <p:nvSpPr>
          <p:cNvPr id="4" name="Slide Number Placeholder 3"/>
          <p:cNvSpPr>
            <a:spLocks noGrp="1"/>
          </p:cNvSpPr>
          <p:nvPr>
            <p:ph type="sldNum" sz="quarter" idx="10"/>
          </p:nvPr>
        </p:nvSpPr>
        <p:spPr/>
        <p:txBody>
          <a:bodyPr/>
          <a:lstStyle/>
          <a:p>
            <a:fld id="{CB3A33A7-B22D-47A9-85BF-2AA33FCDE324}" type="slidenum">
              <a:rPr lang="en-US" smtClean="0"/>
              <a:pPr/>
              <a:t>13</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011258822"/>
      </p:ext>
    </p:extLst>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We also don’t consider it a PR or PI pamphlet for professionals or for the public in general, as the Narcotics Anonymous: A Resource in your Community, Information About NA, Membership Survey, Narcotics Anonymous and People Who Received Medical Assisted Treatment and now Narcotics Anonymous and Mental Health and Mental Illness.</a:t>
            </a:r>
          </a:p>
          <a:p>
            <a:endParaRPr lang="en-US" dirty="0"/>
          </a:p>
        </p:txBody>
      </p:sp>
      <p:sp>
        <p:nvSpPr>
          <p:cNvPr id="4" name="Slide Number Placeholder 3"/>
          <p:cNvSpPr>
            <a:spLocks noGrp="1"/>
          </p:cNvSpPr>
          <p:nvPr>
            <p:ph type="sldNum" sz="quarter" idx="10"/>
          </p:nvPr>
        </p:nvSpPr>
        <p:spPr/>
        <p:txBody>
          <a:bodyPr/>
          <a:lstStyle/>
          <a:p>
            <a:fld id="{CB3A33A7-B22D-47A9-85BF-2AA33FCDE324}" type="slidenum">
              <a:rPr lang="en-US" smtClean="0"/>
              <a:pPr/>
              <a:t>14</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834417574"/>
      </p:ext>
    </p:extLst>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World Board Response:</a:t>
            </a:r>
            <a:r>
              <a:rPr lang="en-US" sz="1200" kern="1200" dirty="0" smtClean="0">
                <a:solidFill>
                  <a:schemeClr val="tx1"/>
                </a:solidFill>
                <a:effectLst/>
                <a:latin typeface="+mn-lt"/>
                <a:ea typeface="+mn-ea"/>
                <a:cs typeface="+mn-cs"/>
              </a:rPr>
              <a:t> The 2006 targeted literature project aimed at young people included a focus group of very young members who spoke strongly of the need for this piece of literature. The IP only provides relevant information about NA to parents or guardians and does not counsel them in any way. It seems appropriate that we should describe NA to this audience rather than potentially having an outside organization take on this responsibility. The essay in the 2008 </a:t>
            </a:r>
            <a:r>
              <a:rPr lang="en-US" sz="1200" i="1" kern="1200" dirty="0" smtClean="0">
                <a:solidFill>
                  <a:schemeClr val="tx1"/>
                </a:solidFill>
                <a:effectLst/>
                <a:latin typeface="+mn-lt"/>
                <a:ea typeface="+mn-ea"/>
                <a:cs typeface="+mn-cs"/>
              </a:rPr>
              <a:t>CAR</a:t>
            </a:r>
            <a:r>
              <a:rPr lang="en-US" sz="1200" kern="1200" dirty="0" smtClean="0">
                <a:solidFill>
                  <a:schemeClr val="tx1"/>
                </a:solidFill>
                <a:effectLst/>
                <a:latin typeface="+mn-lt"/>
                <a:ea typeface="+mn-ea"/>
                <a:cs typeface="+mn-cs"/>
              </a:rPr>
              <a:t> remains relevant and reminds us that this IP “could make the difference between whether or not a young addict is permitted to attend NA meetings.” This IP is currently translated in 12 languages and we have distributed 700,000 copies since it was published in 2008.</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B3A33A7-B22D-47A9-85BF-2AA33FCDE324}" type="slidenum">
              <a:rPr lang="en-US" smtClean="0"/>
              <a:pPr/>
              <a:t>15</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780929886"/>
      </p:ext>
    </p:extLst>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Motion 3: </a:t>
            </a:r>
            <a:r>
              <a:rPr lang="en-US" sz="1200" kern="1200" dirty="0" smtClean="0">
                <a:solidFill>
                  <a:schemeClr val="tx1"/>
                </a:solidFill>
                <a:effectLst/>
                <a:latin typeface="+mn-lt"/>
                <a:ea typeface="+mn-ea"/>
                <a:cs typeface="+mn-cs"/>
              </a:rPr>
              <a:t>To direct the World Board to create a project plan for a Step Study booklet containing questions derived only from sentences in the Basic Text chapter ‘How It works’, for consideration at WSC 2020.</a:t>
            </a:r>
          </a:p>
          <a:p>
            <a:r>
              <a:rPr lang="en-US" sz="1200" b="1" kern="1200" dirty="0" smtClean="0">
                <a:solidFill>
                  <a:schemeClr val="tx1"/>
                </a:solidFill>
                <a:effectLst/>
                <a:latin typeface="+mn-lt"/>
                <a:ea typeface="+mn-ea"/>
                <a:cs typeface="+mn-cs"/>
              </a:rPr>
              <a:t>Intent: </a:t>
            </a:r>
            <a:r>
              <a:rPr lang="en-US" sz="1200" kern="1200" dirty="0" smtClean="0">
                <a:solidFill>
                  <a:schemeClr val="tx1"/>
                </a:solidFill>
                <a:effectLst/>
                <a:latin typeface="+mn-lt"/>
                <a:ea typeface="+mn-ea"/>
                <a:cs typeface="+mn-cs"/>
              </a:rPr>
              <a:t>To create a fellowship approved, inexpensive, NA Step study questions booklet that relates directly back to the Basic Text without additional interpretation required.</a:t>
            </a:r>
          </a:p>
          <a:p>
            <a:r>
              <a:rPr lang="en-US" sz="1200" b="1" kern="1200" dirty="0" smtClean="0">
                <a:solidFill>
                  <a:schemeClr val="tx1"/>
                </a:solidFill>
                <a:effectLst/>
                <a:latin typeface="+mn-lt"/>
                <a:ea typeface="+mn-ea"/>
                <a:cs typeface="+mn-cs"/>
              </a:rPr>
              <a:t>Maker: </a:t>
            </a:r>
            <a:r>
              <a:rPr lang="en-US" sz="1200" kern="1200" dirty="0" smtClean="0">
                <a:solidFill>
                  <a:schemeClr val="tx1"/>
                </a:solidFill>
                <a:effectLst/>
                <a:latin typeface="+mn-lt"/>
                <a:ea typeface="+mn-ea"/>
                <a:cs typeface="+mn-cs"/>
              </a:rPr>
              <a:t>Baja Son Region</a:t>
            </a:r>
          </a:p>
          <a:p>
            <a:endParaRPr lang="en-US" dirty="0"/>
          </a:p>
        </p:txBody>
      </p:sp>
      <p:sp>
        <p:nvSpPr>
          <p:cNvPr id="4" name="Slide Number Placeholder 3"/>
          <p:cNvSpPr>
            <a:spLocks noGrp="1"/>
          </p:cNvSpPr>
          <p:nvPr>
            <p:ph type="sldNum" sz="quarter" idx="10"/>
          </p:nvPr>
        </p:nvSpPr>
        <p:spPr/>
        <p:txBody>
          <a:bodyPr/>
          <a:lstStyle/>
          <a:p>
            <a:fld id="{CB3A33A7-B22D-47A9-85BF-2AA33FCDE324}" type="slidenum">
              <a:rPr lang="en-US" smtClean="0"/>
              <a:pPr/>
              <a:t>17</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461522116"/>
      </p:ext>
    </p:extLst>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Rationale by Region:</a:t>
            </a:r>
            <a:r>
              <a:rPr lang="en-US" sz="1200" kern="1200" dirty="0" smtClean="0">
                <a:solidFill>
                  <a:schemeClr val="tx1"/>
                </a:solidFill>
                <a:effectLst/>
                <a:latin typeface="+mn-lt"/>
                <a:ea typeface="+mn-ea"/>
                <a:cs typeface="+mn-cs"/>
              </a:rPr>
              <a:t> The purpose of this motion is to make the NA Back to the Basic, Basic Text Step Study Questions available from the World Service Office. These questions have been in use in Canada and the United States for over 30 years and in Spanish are familiar to many Spanish speakers in recovery in North, Central and South America. Our Basic Text provides our fellowship definitions of NA recovery terms and understandings. When treatment center clients study our Basic Text they are learning about NA from NA literature, not some other interpretation. </a:t>
            </a:r>
          </a:p>
          <a:p>
            <a:endParaRPr lang="en-US" dirty="0"/>
          </a:p>
        </p:txBody>
      </p:sp>
      <p:sp>
        <p:nvSpPr>
          <p:cNvPr id="4" name="Slide Number Placeholder 3"/>
          <p:cNvSpPr>
            <a:spLocks noGrp="1"/>
          </p:cNvSpPr>
          <p:nvPr>
            <p:ph type="sldNum" sz="quarter" idx="10"/>
          </p:nvPr>
        </p:nvSpPr>
        <p:spPr/>
        <p:txBody>
          <a:bodyPr/>
          <a:lstStyle/>
          <a:p>
            <a:fld id="{CB3A33A7-B22D-47A9-85BF-2AA33FCDE324}" type="slidenum">
              <a:rPr lang="en-US" smtClean="0"/>
              <a:pPr/>
              <a:t>18</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91270648"/>
      </p:ext>
    </p:extLst>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beauty of these Basic Text Step Study questions is that the answer is always the original line in the Basic Text from which the question was created. Because the response is not personality based, these questions work well in developing communities, isolated communities and across distances via telephone and internet. This is not a request to develop a new book. There are 483 questions in the complete Twelve Steps of Basic Text Step Study Questions and the result of this motion would be a stapled booklet about the size of the Group Booklet.</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B3A33A7-B22D-47A9-85BF-2AA33FCDE324}" type="slidenum">
              <a:rPr lang="en-US" smtClean="0"/>
              <a:pPr/>
              <a:t>19</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682456978"/>
      </p:ext>
    </p:extLst>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NA Introductory Guide combined with these Basic Text Step Study Questions is an inexpensive way to bring the NA program into both the incarceration and addiction rehabilitation environments. A first time through the Steps with the Basic Text provides a strong foundation for all members and facilitates future study with other NA literature. Having these questions Conference approved would make these NA Step study questions available from the WSO for fellowship dissemination and purchase.</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B3A33A7-B22D-47A9-85BF-2AA33FCDE324}" type="slidenum">
              <a:rPr lang="en-US" smtClean="0"/>
              <a:pPr/>
              <a:t>20</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44270619"/>
      </p:ext>
    </p:extLst>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World Board Response:</a:t>
            </a:r>
            <a:r>
              <a:rPr lang="en-US" sz="1200" kern="1200" dirty="0" smtClean="0">
                <a:solidFill>
                  <a:schemeClr val="tx1"/>
                </a:solidFill>
                <a:effectLst/>
                <a:latin typeface="+mn-lt"/>
                <a:ea typeface="+mn-ea"/>
                <a:cs typeface="+mn-cs"/>
              </a:rPr>
              <a:t> The intent of this motion is to have an already existing set of questions become Fellowship-approved. We recommend not to adopt this motion because it is not policy or practice to forward an already-developed text for approval without allowing Fellowship input to impact the project and the draft. Fellowship ideas and input frame each literature project from the beginning, before any writing even begins, and then further impact the direction and content of the piece. Any project plan created as a result of this motion would reflect the creative, collaborative, international process used to create NA literature. This process could create a very different result from what this motion is seeking. </a:t>
            </a:r>
          </a:p>
          <a:p>
            <a:r>
              <a:rPr lang="en-US" sz="1200" kern="1200" dirty="0" smtClean="0">
                <a:solidFill>
                  <a:schemeClr val="tx1"/>
                </a:solidFill>
                <a:effectLst/>
                <a:latin typeface="+mn-lt"/>
                <a:ea typeface="+mn-ea"/>
                <a:cs typeface="+mn-cs"/>
              </a:rPr>
              <a:t>This idea, and another similar one, are both part of the recovery literature survey in this </a:t>
            </a:r>
            <a:r>
              <a:rPr lang="en-US" sz="1200" i="1" kern="1200" dirty="0" smtClean="0">
                <a:solidFill>
                  <a:schemeClr val="tx1"/>
                </a:solidFill>
                <a:effectLst/>
                <a:latin typeface="+mn-lt"/>
                <a:ea typeface="+mn-ea"/>
                <a:cs typeface="+mn-cs"/>
              </a:rPr>
              <a:t>CAR</a:t>
            </a:r>
            <a:r>
              <a:rPr lang="en-US" sz="1200" kern="1200" dirty="0" smtClean="0">
                <a:solidFill>
                  <a:schemeClr val="tx1"/>
                </a:solidFill>
                <a:effectLst/>
                <a:latin typeface="+mn-lt"/>
                <a:ea typeface="+mn-ea"/>
                <a:cs typeface="+mn-cs"/>
              </a:rPr>
              <a:t>. We feel this process better allows the Fellowship to decide what they would like to prioritize.</a:t>
            </a:r>
          </a:p>
          <a:p>
            <a:endParaRPr lang="en-US" dirty="0"/>
          </a:p>
        </p:txBody>
      </p:sp>
      <p:sp>
        <p:nvSpPr>
          <p:cNvPr id="4" name="Slide Number Placeholder 3"/>
          <p:cNvSpPr>
            <a:spLocks noGrp="1"/>
          </p:cNvSpPr>
          <p:nvPr>
            <p:ph type="sldNum" sz="quarter" idx="10"/>
          </p:nvPr>
        </p:nvSpPr>
        <p:spPr/>
        <p:txBody>
          <a:bodyPr/>
          <a:lstStyle/>
          <a:p>
            <a:fld id="{CB3A33A7-B22D-47A9-85BF-2AA33FCDE324}" type="slidenum">
              <a:rPr lang="en-US" smtClean="0"/>
              <a:pPr/>
              <a:t>21</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835348515"/>
      </p:ext>
    </p:extLst>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This </a:t>
            </a:r>
            <a:r>
              <a:rPr lang="en-US" sz="1200" kern="1200" dirty="0" err="1" smtClean="0">
                <a:solidFill>
                  <a:schemeClr val="tx1"/>
                </a:solidFill>
                <a:effectLst/>
                <a:latin typeface="+mn-lt"/>
                <a:ea typeface="+mn-ea"/>
                <a:cs typeface="+mn-cs"/>
              </a:rPr>
              <a:t>powerpoint</a:t>
            </a:r>
            <a:r>
              <a:rPr lang="en-US" sz="1200" kern="1200" dirty="0" smtClean="0">
                <a:solidFill>
                  <a:schemeClr val="tx1"/>
                </a:solidFill>
                <a:effectLst/>
                <a:latin typeface="+mn-lt"/>
                <a:ea typeface="+mn-ea"/>
                <a:cs typeface="+mn-cs"/>
              </a:rPr>
              <a:t> covers the motions in the CAR 2018.  The essays are in the second</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powerpoint</a:t>
            </a:r>
            <a:r>
              <a:rPr lang="en-US" sz="1200" kern="1200" baseline="0" dirty="0" smtClean="0">
                <a:solidFill>
                  <a:schemeClr val="tx1"/>
                </a:solidFill>
                <a:effectLst/>
                <a:latin typeface="+mn-lt"/>
                <a:ea typeface="+mn-ea"/>
                <a:cs typeface="+mn-cs"/>
              </a:rPr>
              <a:t> and we will schedule another Zoom conference to go over those.</a:t>
            </a:r>
            <a:endParaRPr lang="en-US" dirty="0"/>
          </a:p>
        </p:txBody>
      </p:sp>
      <p:sp>
        <p:nvSpPr>
          <p:cNvPr id="4" name="Slide Number Placeholder 3"/>
          <p:cNvSpPr>
            <a:spLocks noGrp="1"/>
          </p:cNvSpPr>
          <p:nvPr>
            <p:ph type="sldNum" sz="quarter" idx="10"/>
          </p:nvPr>
        </p:nvSpPr>
        <p:spPr/>
        <p:txBody>
          <a:bodyPr/>
          <a:lstStyle/>
          <a:p>
            <a:fld id="{2257E59A-E94F-4ECF-9DD7-38BA2B65DD8A}" type="slidenum">
              <a:rPr lang="en-US" smtClean="0"/>
              <a:pPr/>
              <a:t>2</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447658498"/>
      </p:ext>
    </p:extLst>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Motion 4: </a:t>
            </a:r>
            <a:r>
              <a:rPr lang="en-US" sz="1200" kern="1200" dirty="0" smtClean="0">
                <a:solidFill>
                  <a:schemeClr val="tx1"/>
                </a:solidFill>
                <a:effectLst/>
                <a:latin typeface="+mn-lt"/>
                <a:ea typeface="+mn-ea"/>
                <a:cs typeface="+mn-cs"/>
              </a:rPr>
              <a:t>To direct NAWS to produce and add to inventory an MP3 digital download of the Basic Text Fifth Edition in Spanish, previously in inventory on audio cassette. By conference policy, NAWS is not authorized to publish a fifth edition once a sixth edition is available. This motion would provide for a one-time waiver of the policy for NAWS until the Spanish Sixth edition is completed.</a:t>
            </a:r>
          </a:p>
          <a:p>
            <a:r>
              <a:rPr lang="en-US" sz="1200" b="1" kern="1200" dirty="0" smtClean="0">
                <a:solidFill>
                  <a:schemeClr val="tx1"/>
                </a:solidFill>
                <a:effectLst/>
                <a:latin typeface="+mn-lt"/>
                <a:ea typeface="+mn-ea"/>
                <a:cs typeface="+mn-cs"/>
              </a:rPr>
              <a:t>Intent: </a:t>
            </a:r>
            <a:r>
              <a:rPr lang="en-US" sz="1200" kern="1200" dirty="0" smtClean="0">
                <a:solidFill>
                  <a:schemeClr val="tx1"/>
                </a:solidFill>
                <a:effectLst/>
                <a:latin typeface="+mn-lt"/>
                <a:ea typeface="+mn-ea"/>
                <a:cs typeface="+mn-cs"/>
              </a:rPr>
              <a:t>To have an audio MP3 version of the Spanish Basic Text in NAWS inventory. </a:t>
            </a:r>
          </a:p>
          <a:p>
            <a:r>
              <a:rPr lang="en-US" sz="1200" b="1" kern="1200" dirty="0" smtClean="0">
                <a:solidFill>
                  <a:schemeClr val="tx1"/>
                </a:solidFill>
                <a:effectLst/>
                <a:latin typeface="+mn-lt"/>
                <a:ea typeface="+mn-ea"/>
                <a:cs typeface="+mn-cs"/>
              </a:rPr>
              <a:t>Maker(s): </a:t>
            </a:r>
            <a:r>
              <a:rPr lang="en-US" sz="1200" kern="1200" dirty="0" smtClean="0">
                <a:solidFill>
                  <a:schemeClr val="tx1"/>
                </a:solidFill>
                <a:effectLst/>
                <a:latin typeface="+mn-lt"/>
                <a:ea typeface="+mn-ea"/>
                <a:cs typeface="+mn-cs"/>
              </a:rPr>
              <a:t>Eastern New York Region</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B3A33A7-B22D-47A9-85BF-2AA33FCDE324}" type="slidenum">
              <a:rPr lang="en-US" smtClean="0"/>
              <a:pPr/>
              <a:t>23</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601891166"/>
      </p:ext>
    </p:extLst>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Rationale by Region: </a:t>
            </a:r>
            <a:r>
              <a:rPr lang="en-US" sz="1200" kern="1200" dirty="0" smtClean="0">
                <a:solidFill>
                  <a:schemeClr val="tx1"/>
                </a:solidFill>
                <a:effectLst/>
                <a:latin typeface="+mn-lt"/>
                <a:ea typeface="+mn-ea"/>
                <a:cs typeface="+mn-cs"/>
              </a:rPr>
              <a:t>To make a Fellowship approved Basic Text immediately available through the transfer of the media cassette version to a cost-effective media technology for members to access through digital download, according to the spiritual goals encompassed in our vision statement.</a:t>
            </a:r>
          </a:p>
          <a:p>
            <a:endParaRPr lang="en-US" dirty="0"/>
          </a:p>
        </p:txBody>
      </p:sp>
      <p:sp>
        <p:nvSpPr>
          <p:cNvPr id="4" name="Slide Number Placeholder 3"/>
          <p:cNvSpPr>
            <a:spLocks noGrp="1"/>
          </p:cNvSpPr>
          <p:nvPr>
            <p:ph type="sldNum" sz="quarter" idx="10"/>
          </p:nvPr>
        </p:nvSpPr>
        <p:spPr/>
        <p:txBody>
          <a:bodyPr/>
          <a:lstStyle/>
          <a:p>
            <a:fld id="{CB3A33A7-B22D-47A9-85BF-2AA33FCDE324}" type="slidenum">
              <a:rPr lang="en-US" smtClean="0"/>
              <a:pPr/>
              <a:t>24</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129828170"/>
      </p:ext>
    </p:extLst>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World Board Response: </a:t>
            </a:r>
            <a:r>
              <a:rPr lang="en-US" sz="1200" kern="1200" dirty="0" smtClean="0">
                <a:solidFill>
                  <a:schemeClr val="tx1"/>
                </a:solidFill>
                <a:effectLst/>
                <a:latin typeface="+mn-lt"/>
                <a:ea typeface="+mn-ea"/>
                <a:cs typeface="+mn-cs"/>
              </a:rPr>
              <a:t>Producing and distributing an MP3 version of the Spanish-language Fifth Edition Basic Text is a complicated project for a couple of reasons, and would require the Conference to set aside policy.</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a:t>
            </a:r>
            <a:r>
              <a:rPr lang="en-US" sz="1200" i="1" kern="1200" dirty="0" smtClean="0">
                <a:solidFill>
                  <a:schemeClr val="tx1"/>
                </a:solidFill>
                <a:effectLst/>
                <a:latin typeface="+mn-lt"/>
                <a:ea typeface="+mn-ea"/>
                <a:cs typeface="+mn-cs"/>
              </a:rPr>
              <a:t>CAR</a:t>
            </a:r>
            <a:r>
              <a:rPr lang="en-US" sz="1200" kern="1200" dirty="0" smtClean="0">
                <a:solidFill>
                  <a:schemeClr val="tx1"/>
                </a:solidFill>
                <a:effectLst/>
                <a:latin typeface="+mn-lt"/>
                <a:ea typeface="+mn-ea"/>
                <a:cs typeface="+mn-cs"/>
              </a:rPr>
              <a:t> provides details on the extremely low distribution figures for the cassette version of the Fifth Edition since 2008, and prior to that date we sold fewer than 100 copies per year.</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We are currently working with the approval panel for Spanish translations to get an audio version of the Sixth Edition completed. However, even if the audio translation were complete, current technology would create challenges for us in terms of online distribution. The primary digital rights management company for audiobooks mandates that they themselves set the pricing of items, and well-known commercial distribution channels retain about 70 percent of the purchase price for themselves. If we make the MP3s available as a free download, we still need to work through the details of how to distribute the files responsibly and in line with our fiduciary responsibility as the trustees of the Fellowship’s intellectual property</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In short, we would like to make this happen, but we still have a number of unanswered questions. We will continue to work on how to best make audio versions of our texts available,</a:t>
            </a:r>
          </a:p>
          <a:p>
            <a:endParaRPr lang="en-US" dirty="0"/>
          </a:p>
        </p:txBody>
      </p:sp>
      <p:sp>
        <p:nvSpPr>
          <p:cNvPr id="4" name="Slide Number Placeholder 3"/>
          <p:cNvSpPr>
            <a:spLocks noGrp="1"/>
          </p:cNvSpPr>
          <p:nvPr>
            <p:ph type="sldNum" sz="quarter" idx="10"/>
          </p:nvPr>
        </p:nvSpPr>
        <p:spPr/>
        <p:txBody>
          <a:bodyPr/>
          <a:lstStyle/>
          <a:p>
            <a:fld id="{CB3A33A7-B22D-47A9-85BF-2AA33FCDE324}" type="slidenum">
              <a:rPr lang="en-US" smtClean="0"/>
              <a:pPr/>
              <a:t>25</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764624994"/>
      </p:ext>
    </p:extLst>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Motion 5: </a:t>
            </a:r>
            <a:r>
              <a:rPr lang="en-US" sz="1200" kern="1200" dirty="0" smtClean="0">
                <a:solidFill>
                  <a:schemeClr val="tx1"/>
                </a:solidFill>
                <a:effectLst/>
                <a:latin typeface="+mn-lt"/>
                <a:ea typeface="+mn-ea"/>
                <a:cs typeface="+mn-cs"/>
              </a:rPr>
              <a:t>To approve an NA Service Prayer, utilizing the language that is already in the intro of the Basic Text, substituting the word write with the word serve, including it in the set of posters of the meetings for NA groups, as shown here:</a:t>
            </a:r>
          </a:p>
          <a:p>
            <a:r>
              <a:rPr lang="en-US" sz="1200" kern="1200" dirty="0" smtClean="0">
                <a:solidFill>
                  <a:schemeClr val="tx1"/>
                </a:solidFill>
                <a:effectLst/>
                <a:latin typeface="+mn-lt"/>
                <a:ea typeface="+mn-ea"/>
                <a:cs typeface="+mn-cs"/>
              </a:rPr>
              <a:t>“GOD, grant us knowledge that we may </a:t>
            </a:r>
            <a:r>
              <a:rPr lang="en-US" sz="1200" strike="sngStrike" kern="1200" dirty="0" smtClean="0">
                <a:solidFill>
                  <a:schemeClr val="tx1"/>
                </a:solidFill>
                <a:effectLst/>
                <a:latin typeface="+mn-lt"/>
                <a:ea typeface="+mn-ea"/>
                <a:cs typeface="+mn-cs"/>
              </a:rPr>
              <a:t>write</a:t>
            </a:r>
            <a:r>
              <a:rPr lang="en-US" sz="1200" kern="1200" dirty="0" smtClean="0">
                <a:solidFill>
                  <a:schemeClr val="tx1"/>
                </a:solidFill>
                <a:effectLst/>
                <a:latin typeface="+mn-lt"/>
                <a:ea typeface="+mn-ea"/>
                <a:cs typeface="+mn-cs"/>
              </a:rPr>
              <a:t> serve according to Your Divine precepts. Instill in us a sense of Your purpose. Make us servants of your will and grant us a bond of selflessness that this may truly be your work, not ours, in order that no addict, anywhere, need die from the horrors of addiction.”</a:t>
            </a:r>
          </a:p>
          <a:p>
            <a:r>
              <a:rPr lang="en-US" sz="1200" b="1" kern="1200" dirty="0" smtClean="0">
                <a:solidFill>
                  <a:schemeClr val="tx1"/>
                </a:solidFill>
                <a:effectLst/>
                <a:latin typeface="+mn-lt"/>
                <a:ea typeface="+mn-ea"/>
                <a:cs typeface="+mn-cs"/>
              </a:rPr>
              <a:t>Intent: </a:t>
            </a:r>
            <a:r>
              <a:rPr lang="en-US" sz="1200" kern="1200" dirty="0" smtClean="0">
                <a:solidFill>
                  <a:schemeClr val="tx1"/>
                </a:solidFill>
                <a:effectLst/>
                <a:latin typeface="+mn-lt"/>
                <a:ea typeface="+mn-ea"/>
                <a:cs typeface="+mn-cs"/>
              </a:rPr>
              <a:t>Create an NA Service Prayer of this type that it is not directly related to the NA Service Vision.</a:t>
            </a:r>
          </a:p>
          <a:p>
            <a:r>
              <a:rPr lang="en-US" sz="1200" b="1" kern="1200" dirty="0" smtClean="0">
                <a:solidFill>
                  <a:schemeClr val="tx1"/>
                </a:solidFill>
                <a:effectLst/>
                <a:latin typeface="+mn-lt"/>
                <a:ea typeface="+mn-ea"/>
                <a:cs typeface="+mn-cs"/>
              </a:rPr>
              <a:t>Maker: </a:t>
            </a:r>
            <a:r>
              <a:rPr lang="en-US" sz="1200" kern="1200" dirty="0" smtClean="0">
                <a:solidFill>
                  <a:schemeClr val="tx1"/>
                </a:solidFill>
                <a:effectLst/>
                <a:latin typeface="+mn-lt"/>
                <a:ea typeface="+mn-ea"/>
                <a:cs typeface="+mn-cs"/>
              </a:rPr>
              <a:t>Venezuela Region</a:t>
            </a:r>
          </a:p>
          <a:p>
            <a:endParaRPr lang="en-US" dirty="0"/>
          </a:p>
        </p:txBody>
      </p:sp>
      <p:sp>
        <p:nvSpPr>
          <p:cNvPr id="4" name="Slide Number Placeholder 3"/>
          <p:cNvSpPr>
            <a:spLocks noGrp="1"/>
          </p:cNvSpPr>
          <p:nvPr>
            <p:ph type="sldNum" sz="quarter" idx="10"/>
          </p:nvPr>
        </p:nvSpPr>
        <p:spPr/>
        <p:txBody>
          <a:bodyPr/>
          <a:lstStyle/>
          <a:p>
            <a:fld id="{CB3A33A7-B22D-47A9-85BF-2AA33FCDE324}" type="slidenum">
              <a:rPr lang="en-US" smtClean="0"/>
              <a:pPr/>
              <a:t>27</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630320610"/>
      </p:ext>
    </p:extLst>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Rationale by Region: </a:t>
            </a:r>
            <a:r>
              <a:rPr lang="en-US" sz="1200" kern="1200" dirty="0" smtClean="0">
                <a:solidFill>
                  <a:schemeClr val="tx1"/>
                </a:solidFill>
                <a:effectLst/>
                <a:latin typeface="+mn-lt"/>
                <a:ea typeface="+mn-ea"/>
                <a:cs typeface="+mn-cs"/>
              </a:rPr>
              <a:t>It is used in several regions in their service meetings and service bodies without having been approved, which creates controversies because it’s not in the literature with the word serve but instead it’s used with the word write. The idea is to approve it without any inconveniences, and to use it formally and not because someone decide it.</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B3A33A7-B22D-47A9-85BF-2AA33FCDE324}" type="slidenum">
              <a:rPr lang="en-US" smtClean="0"/>
              <a:pPr/>
              <a:t>28</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61661619"/>
      </p:ext>
    </p:extLst>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World Board Response: </a:t>
            </a:r>
            <a:r>
              <a:rPr lang="en-US" sz="1200" kern="1200" dirty="0" smtClean="0">
                <a:solidFill>
                  <a:schemeClr val="tx1"/>
                </a:solidFill>
                <a:effectLst/>
                <a:latin typeface="+mn-lt"/>
                <a:ea typeface="+mn-ea"/>
                <a:cs typeface="+mn-cs"/>
              </a:rPr>
              <a:t>Service bodies have been adapting the prayer in the Basic Text Introduction in this way for decades, and we can easily carry out this request if the Fellowship approves the word change and use. We do not foresee a problem with adding this to our set of posters.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B3A33A7-B22D-47A9-85BF-2AA33FCDE324}" type="slidenum">
              <a:rPr lang="en-US" smtClean="0"/>
              <a:pPr/>
              <a:t>29</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847805124"/>
      </p:ext>
    </p:extLst>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Motion 6: </a:t>
            </a:r>
            <a:r>
              <a:rPr lang="en-US" sz="1200" kern="1200" dirty="0" smtClean="0">
                <a:solidFill>
                  <a:schemeClr val="tx1"/>
                </a:solidFill>
                <a:effectLst/>
                <a:latin typeface="+mn-lt"/>
                <a:ea typeface="+mn-ea"/>
                <a:cs typeface="+mn-cs"/>
              </a:rPr>
              <a:t>To direct NAWS to produce and add to inventory </a:t>
            </a:r>
            <a:r>
              <a:rPr lang="en-US" sz="1200" kern="1200" dirty="0" err="1" smtClean="0">
                <a:solidFill>
                  <a:schemeClr val="tx1"/>
                </a:solidFill>
                <a:effectLst/>
                <a:latin typeface="+mn-lt"/>
                <a:ea typeface="+mn-ea"/>
                <a:cs typeface="+mn-cs"/>
              </a:rPr>
              <a:t>keytags</a:t>
            </a:r>
            <a:r>
              <a:rPr lang="en-US" sz="1200" kern="1200" dirty="0" smtClean="0">
                <a:solidFill>
                  <a:schemeClr val="tx1"/>
                </a:solidFill>
                <a:effectLst/>
                <a:latin typeface="+mn-lt"/>
                <a:ea typeface="+mn-ea"/>
                <a:cs typeface="+mn-cs"/>
              </a:rPr>
              <a:t> that reflect the growth of years clean in Fellowship Worldwide; specifically, Granite for one Decade, Purple for Decades Clean and Pink for 25 Years Clean.</a:t>
            </a:r>
          </a:p>
          <a:p>
            <a:r>
              <a:rPr lang="en-US" sz="1200" b="1" kern="1200" dirty="0" smtClean="0">
                <a:solidFill>
                  <a:schemeClr val="tx1"/>
                </a:solidFill>
                <a:effectLst/>
                <a:latin typeface="+mn-lt"/>
                <a:ea typeface="+mn-ea"/>
                <a:cs typeface="+mn-cs"/>
              </a:rPr>
              <a:t>Intent: </a:t>
            </a:r>
            <a:r>
              <a:rPr lang="en-US" sz="1200" kern="1200" dirty="0" smtClean="0">
                <a:solidFill>
                  <a:schemeClr val="tx1"/>
                </a:solidFill>
                <a:effectLst/>
                <a:latin typeface="+mn-lt"/>
                <a:ea typeface="+mn-ea"/>
                <a:cs typeface="+mn-cs"/>
              </a:rPr>
              <a:t>To add the option of items indicating longer </a:t>
            </a:r>
            <a:r>
              <a:rPr lang="en-US" sz="1200" kern="1200" dirty="0" err="1" smtClean="0">
                <a:solidFill>
                  <a:schemeClr val="tx1"/>
                </a:solidFill>
                <a:effectLst/>
                <a:latin typeface="+mn-lt"/>
                <a:ea typeface="+mn-ea"/>
                <a:cs typeface="+mn-cs"/>
              </a:rPr>
              <a:t>cleantime</a:t>
            </a:r>
            <a:r>
              <a:rPr lang="en-US" sz="1200" kern="1200" dirty="0" smtClean="0">
                <a:solidFill>
                  <a:schemeClr val="tx1"/>
                </a:solidFill>
                <a:effectLst/>
                <a:latin typeface="+mn-lt"/>
                <a:ea typeface="+mn-ea"/>
                <a:cs typeface="+mn-cs"/>
              </a:rPr>
              <a:t> to the </a:t>
            </a:r>
            <a:r>
              <a:rPr lang="en-US" sz="1200" kern="1200" dirty="0" err="1" smtClean="0">
                <a:solidFill>
                  <a:schemeClr val="tx1"/>
                </a:solidFill>
                <a:effectLst/>
                <a:latin typeface="+mn-lt"/>
                <a:ea typeface="+mn-ea"/>
                <a:cs typeface="+mn-cs"/>
              </a:rPr>
              <a:t>keytags</a:t>
            </a:r>
            <a:r>
              <a:rPr lang="en-US" sz="1200" kern="1200" dirty="0" smtClean="0">
                <a:solidFill>
                  <a:schemeClr val="tx1"/>
                </a:solidFill>
                <a:effectLst/>
                <a:latin typeface="+mn-lt"/>
                <a:ea typeface="+mn-ea"/>
                <a:cs typeface="+mn-cs"/>
              </a:rPr>
              <a:t> available from NAWS.</a:t>
            </a:r>
          </a:p>
          <a:p>
            <a:r>
              <a:rPr lang="en-US" sz="1200" b="1" kern="1200" dirty="0" smtClean="0">
                <a:solidFill>
                  <a:schemeClr val="tx1"/>
                </a:solidFill>
                <a:effectLst/>
                <a:latin typeface="+mn-lt"/>
                <a:ea typeface="+mn-ea"/>
                <a:cs typeface="+mn-cs"/>
              </a:rPr>
              <a:t>Maker: </a:t>
            </a:r>
            <a:r>
              <a:rPr lang="en-US" sz="1200" kern="1200" dirty="0" smtClean="0">
                <a:solidFill>
                  <a:schemeClr val="tx1"/>
                </a:solidFill>
                <a:effectLst/>
                <a:latin typeface="+mn-lt"/>
                <a:ea typeface="+mn-ea"/>
                <a:cs typeface="+mn-cs"/>
              </a:rPr>
              <a:t>Eastern New York Region</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B3A33A7-B22D-47A9-85BF-2AA33FCDE324}" type="slidenum">
              <a:rPr lang="en-US" smtClean="0"/>
              <a:pPr/>
              <a:t>31</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299699801"/>
      </p:ext>
    </p:extLst>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Rationale by Region: </a:t>
            </a:r>
            <a:r>
              <a:rPr lang="en-US" sz="1200" kern="1200" dirty="0" smtClean="0">
                <a:solidFill>
                  <a:schemeClr val="tx1"/>
                </a:solidFill>
                <a:effectLst/>
                <a:latin typeface="+mn-lt"/>
                <a:ea typeface="+mn-ea"/>
                <a:cs typeface="+mn-cs"/>
              </a:rPr>
              <a:t>Celebration of clean time is an expression of the effectiveness of our program. The motion proposes these </a:t>
            </a:r>
            <a:r>
              <a:rPr lang="en-US" sz="1200" kern="1200" dirty="0" err="1" smtClean="0">
                <a:solidFill>
                  <a:schemeClr val="tx1"/>
                </a:solidFill>
                <a:effectLst/>
                <a:latin typeface="+mn-lt"/>
                <a:ea typeface="+mn-ea"/>
                <a:cs typeface="+mn-cs"/>
              </a:rPr>
              <a:t>cleantime</a:t>
            </a:r>
            <a:r>
              <a:rPr lang="en-US" sz="1200" kern="1200" dirty="0" smtClean="0">
                <a:solidFill>
                  <a:schemeClr val="tx1"/>
                </a:solidFill>
                <a:effectLst/>
                <a:latin typeface="+mn-lt"/>
                <a:ea typeface="+mn-ea"/>
                <a:cs typeface="+mn-cs"/>
              </a:rPr>
              <a:t> designations based on the percentages of years drug-free in our worldwide Fellowship (re: Membership Survey 2016), which can be adjusted by NAWS production accordingly. The hope is that this approach would address the issue of financial prudence so that production could be tied to actual Fellowship growth. </a:t>
            </a:r>
          </a:p>
          <a:p>
            <a:endParaRPr lang="en-US" dirty="0"/>
          </a:p>
        </p:txBody>
      </p:sp>
      <p:sp>
        <p:nvSpPr>
          <p:cNvPr id="4" name="Slide Number Placeholder 3"/>
          <p:cNvSpPr>
            <a:spLocks noGrp="1"/>
          </p:cNvSpPr>
          <p:nvPr>
            <p:ph type="sldNum" sz="quarter" idx="10"/>
          </p:nvPr>
        </p:nvSpPr>
        <p:spPr/>
        <p:txBody>
          <a:bodyPr/>
          <a:lstStyle/>
          <a:p>
            <a:fld id="{CB3A33A7-B22D-47A9-85BF-2AA33FCDE324}" type="slidenum">
              <a:rPr lang="en-US" smtClean="0"/>
              <a:pPr/>
              <a:t>32</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998381770"/>
      </p:ext>
    </p:extLst>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Members of the Fellowship who would like to purchase these </a:t>
            </a:r>
            <a:r>
              <a:rPr lang="en-US" sz="1200" kern="1200" dirty="0" err="1" smtClean="0">
                <a:solidFill>
                  <a:schemeClr val="tx1"/>
                </a:solidFill>
                <a:effectLst/>
                <a:latin typeface="+mn-lt"/>
                <a:ea typeface="+mn-ea"/>
                <a:cs typeface="+mn-cs"/>
              </a:rPr>
              <a:t>keytags</a:t>
            </a:r>
            <a:r>
              <a:rPr lang="en-US" sz="1200" kern="1200" dirty="0" smtClean="0">
                <a:solidFill>
                  <a:schemeClr val="tx1"/>
                </a:solidFill>
                <a:effectLst/>
                <a:latin typeface="+mn-lt"/>
                <a:ea typeface="+mn-ea"/>
                <a:cs typeface="+mn-cs"/>
              </a:rPr>
              <a:t> for NA Regions, Areas or Groups for distribution and personal celebration of clean time can do so in implicit compliance with the FIPT and in the assurance that 100% of the members' purchases will support our Fellowship to carry the message to the addict who still suffers.</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B3A33A7-B22D-47A9-85BF-2AA33FCDE324}" type="slidenum">
              <a:rPr lang="en-US" smtClean="0"/>
              <a:pPr/>
              <a:t>33</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58169310"/>
      </p:ext>
    </p:extLst>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World Board Response:</a:t>
            </a:r>
            <a:r>
              <a:rPr lang="en-US" sz="1200" kern="1200" dirty="0" smtClean="0">
                <a:solidFill>
                  <a:schemeClr val="tx1"/>
                </a:solidFill>
                <a:effectLst/>
                <a:latin typeface="+mn-lt"/>
                <a:ea typeface="+mn-ea"/>
                <a:cs typeface="+mn-cs"/>
              </a:rPr>
              <a:t> The Board is not opposed to producing and distributing any recovery-related items the Fellowship wants, but we would like to avoid producing and warehousing items for which there is no real demand. We have a couple of concerns—one is that so many of these </a:t>
            </a:r>
            <a:r>
              <a:rPr lang="en-US" sz="1200" kern="1200" dirty="0" err="1" smtClean="0">
                <a:solidFill>
                  <a:schemeClr val="tx1"/>
                </a:solidFill>
                <a:effectLst/>
                <a:latin typeface="+mn-lt"/>
                <a:ea typeface="+mn-ea"/>
                <a:cs typeface="+mn-cs"/>
              </a:rPr>
              <a:t>keytags</a:t>
            </a:r>
            <a:r>
              <a:rPr lang="en-US" sz="1200" kern="1200" dirty="0" smtClean="0">
                <a:solidFill>
                  <a:schemeClr val="tx1"/>
                </a:solidFill>
                <a:effectLst/>
                <a:latin typeface="+mn-lt"/>
                <a:ea typeface="+mn-ea"/>
                <a:cs typeface="+mn-cs"/>
              </a:rPr>
              <a:t> are in circulation already that we are not sure there remains enough of a need or desire to warrant their production. The second concern is that there are numerous language groups where the demand may be quite minimal and yet we will be expected to produce these </a:t>
            </a:r>
            <a:r>
              <a:rPr lang="en-US" sz="1200" kern="1200" dirty="0" err="1" smtClean="0">
                <a:solidFill>
                  <a:schemeClr val="tx1"/>
                </a:solidFill>
                <a:effectLst/>
                <a:latin typeface="+mn-lt"/>
                <a:ea typeface="+mn-ea"/>
                <a:cs typeface="+mn-cs"/>
              </a:rPr>
              <a:t>keytags</a:t>
            </a:r>
            <a:r>
              <a:rPr lang="en-US" sz="1200" kern="1200" dirty="0" smtClean="0">
                <a:solidFill>
                  <a:schemeClr val="tx1"/>
                </a:solidFill>
                <a:effectLst/>
                <a:latin typeface="+mn-lt"/>
                <a:ea typeface="+mn-ea"/>
                <a:cs typeface="+mn-cs"/>
              </a:rPr>
              <a:t> as part of the complete set of </a:t>
            </a:r>
            <a:r>
              <a:rPr lang="en-US" sz="1200" kern="1200" dirty="0" err="1" smtClean="0">
                <a:solidFill>
                  <a:schemeClr val="tx1"/>
                </a:solidFill>
                <a:effectLst/>
                <a:latin typeface="+mn-lt"/>
                <a:ea typeface="+mn-ea"/>
                <a:cs typeface="+mn-cs"/>
              </a:rPr>
              <a:t>keytags</a:t>
            </a:r>
            <a:r>
              <a:rPr lang="en-US" sz="1200" kern="1200" dirty="0" smtClean="0">
                <a:solidFill>
                  <a:schemeClr val="tx1"/>
                </a:solidFill>
                <a:effectLst/>
                <a:latin typeface="+mn-lt"/>
                <a:ea typeface="+mn-ea"/>
                <a:cs typeface="+mn-cs"/>
              </a:rPr>
              <a:t>. We currently produce </a:t>
            </a:r>
            <a:r>
              <a:rPr lang="en-US" sz="1200" kern="1200" dirty="0" err="1" smtClean="0">
                <a:solidFill>
                  <a:schemeClr val="tx1"/>
                </a:solidFill>
                <a:effectLst/>
                <a:latin typeface="+mn-lt"/>
                <a:ea typeface="+mn-ea"/>
                <a:cs typeface="+mn-cs"/>
              </a:rPr>
              <a:t>keytags</a:t>
            </a:r>
            <a:r>
              <a:rPr lang="en-US" sz="1200" kern="1200" dirty="0" smtClean="0">
                <a:solidFill>
                  <a:schemeClr val="tx1"/>
                </a:solidFill>
                <a:effectLst/>
                <a:latin typeface="+mn-lt"/>
                <a:ea typeface="+mn-ea"/>
                <a:cs typeface="+mn-cs"/>
              </a:rPr>
              <a:t> in more than 50 languages.</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As we explain in the introductory essay to the regional motions section of this </a:t>
            </a:r>
            <a:r>
              <a:rPr lang="en-US" sz="1200" i="1" kern="1200" dirty="0" smtClean="0">
                <a:solidFill>
                  <a:schemeClr val="tx1"/>
                </a:solidFill>
                <a:effectLst/>
                <a:latin typeface="+mn-lt"/>
                <a:ea typeface="+mn-ea"/>
                <a:cs typeface="+mn-cs"/>
              </a:rPr>
              <a:t>CAR</a:t>
            </a:r>
            <a:r>
              <a:rPr lang="en-US" sz="1200" kern="1200" dirty="0" smtClean="0">
                <a:solidFill>
                  <a:schemeClr val="tx1"/>
                </a:solidFill>
                <a:effectLst/>
                <a:latin typeface="+mn-lt"/>
                <a:ea typeface="+mn-ea"/>
                <a:cs typeface="+mn-cs"/>
              </a:rPr>
              <a:t>, the Conference has repeatedly reaffirmed the idea that production issues related to literature, </a:t>
            </a:r>
            <a:r>
              <a:rPr lang="en-US" sz="1200" kern="1200" dirty="0" err="1" smtClean="0">
                <a:solidFill>
                  <a:schemeClr val="tx1"/>
                </a:solidFill>
                <a:effectLst/>
                <a:latin typeface="+mn-lt"/>
                <a:ea typeface="+mn-ea"/>
                <a:cs typeface="+mn-cs"/>
              </a:rPr>
              <a:t>keytags</a:t>
            </a:r>
            <a:r>
              <a:rPr lang="en-US" sz="1200" kern="1200" dirty="0" smtClean="0">
                <a:solidFill>
                  <a:schemeClr val="tx1"/>
                </a:solidFill>
                <a:effectLst/>
                <a:latin typeface="+mn-lt"/>
                <a:ea typeface="+mn-ea"/>
                <a:cs typeface="+mn-cs"/>
              </a:rPr>
              <a:t>, and medallions should not be decided through the </a:t>
            </a:r>
            <a:r>
              <a:rPr lang="en-US" sz="1200" i="1" kern="1200" dirty="0" smtClean="0">
                <a:solidFill>
                  <a:schemeClr val="tx1"/>
                </a:solidFill>
                <a:effectLst/>
                <a:latin typeface="+mn-lt"/>
                <a:ea typeface="+mn-ea"/>
                <a:cs typeface="+mn-cs"/>
              </a:rPr>
              <a:t>CAR</a:t>
            </a:r>
            <a:r>
              <a:rPr lang="en-US" sz="1200" kern="1200" dirty="0" smtClean="0">
                <a:solidFill>
                  <a:schemeClr val="tx1"/>
                </a:solidFill>
                <a:effectLst/>
                <a:latin typeface="+mn-lt"/>
                <a:ea typeface="+mn-ea"/>
                <a:cs typeface="+mn-cs"/>
              </a:rPr>
              <a:t>. We would prefer that these types of issues be sent directly to the World Board, but we also know that we do not have a good mechanism to assess Fellowship desire. We welcome your ideas on how we can improve this part of our communication process.</a:t>
            </a:r>
          </a:p>
          <a:p>
            <a:endParaRPr lang="en-US" dirty="0"/>
          </a:p>
        </p:txBody>
      </p:sp>
      <p:sp>
        <p:nvSpPr>
          <p:cNvPr id="4" name="Slide Number Placeholder 3"/>
          <p:cNvSpPr>
            <a:spLocks noGrp="1"/>
          </p:cNvSpPr>
          <p:nvPr>
            <p:ph type="sldNum" sz="quarter" idx="10"/>
          </p:nvPr>
        </p:nvSpPr>
        <p:spPr/>
        <p:txBody>
          <a:bodyPr/>
          <a:lstStyle/>
          <a:p>
            <a:fld id="{CB3A33A7-B22D-47A9-85BF-2AA33FCDE324}" type="slidenum">
              <a:rPr lang="en-US" smtClean="0"/>
              <a:pPr/>
              <a:t>34</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914321831"/>
      </p:ext>
    </p:extLst>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Please keep in mind, these videos only cover the main points of the </a:t>
            </a:r>
            <a:r>
              <a:rPr lang="en-US" sz="1200" i="1" kern="1200" dirty="0" smtClean="0">
                <a:solidFill>
                  <a:schemeClr val="tx1"/>
                </a:solidFill>
                <a:effectLst/>
                <a:latin typeface="+mn-lt"/>
                <a:ea typeface="+mn-ea"/>
                <a:cs typeface="+mn-cs"/>
              </a:rPr>
              <a:t>CAR</a:t>
            </a:r>
            <a:r>
              <a:rPr lang="en-US" sz="1200" kern="1200" dirty="0" smtClean="0">
                <a:solidFill>
                  <a:schemeClr val="tx1"/>
                </a:solidFill>
                <a:effectLst/>
                <a:latin typeface="+mn-lt"/>
                <a:ea typeface="+mn-ea"/>
                <a:cs typeface="+mn-cs"/>
              </a:rPr>
              <a:t>. We encourage all members to read the </a:t>
            </a:r>
            <a:r>
              <a:rPr lang="en-US" sz="1200" i="1" kern="1200" dirty="0" smtClean="0">
                <a:solidFill>
                  <a:schemeClr val="tx1"/>
                </a:solidFill>
                <a:effectLst/>
                <a:latin typeface="+mn-lt"/>
                <a:ea typeface="+mn-ea"/>
                <a:cs typeface="+mn-cs"/>
              </a:rPr>
              <a:t>CAR</a:t>
            </a:r>
            <a:r>
              <a:rPr lang="en-US" sz="1200" kern="1200" dirty="0" smtClean="0">
                <a:solidFill>
                  <a:schemeClr val="tx1"/>
                </a:solidFill>
                <a:effectLst/>
                <a:latin typeface="+mn-lt"/>
                <a:ea typeface="+mn-ea"/>
                <a:cs typeface="+mn-cs"/>
              </a:rPr>
              <a:t> itself for more information, including the full World Board responses, as well as the financial impact and policy affected for each motion. Please visit </a:t>
            </a:r>
            <a:r>
              <a:rPr lang="en-US" sz="1200" u="sng" kern="1200" dirty="0" smtClean="0">
                <a:solidFill>
                  <a:schemeClr val="tx1"/>
                </a:solidFill>
                <a:effectLst/>
                <a:latin typeface="+mn-lt"/>
                <a:ea typeface="+mn-ea"/>
                <a:cs typeface="+mn-cs"/>
                <a:hlinkClick r:id="rId3"/>
              </a:rPr>
              <a:t>www.na.org/conference</a:t>
            </a:r>
            <a:r>
              <a:rPr lang="en-US" sz="1200" kern="1200" dirty="0" smtClean="0">
                <a:solidFill>
                  <a:schemeClr val="tx1"/>
                </a:solidFill>
                <a:effectLst/>
                <a:latin typeface="+mn-lt"/>
                <a:ea typeface="+mn-ea"/>
                <a:cs typeface="+mn-cs"/>
              </a:rPr>
              <a:t> for the complete 2018 </a:t>
            </a:r>
            <a:r>
              <a:rPr lang="en-US" sz="1200" i="1" kern="1200" dirty="0" smtClean="0">
                <a:solidFill>
                  <a:schemeClr val="tx1"/>
                </a:solidFill>
                <a:effectLst/>
                <a:latin typeface="+mn-lt"/>
                <a:ea typeface="+mn-ea"/>
                <a:cs typeface="+mn-cs"/>
              </a:rPr>
              <a:t>CAR</a:t>
            </a:r>
            <a:r>
              <a:rPr lang="en-US" sz="1200" kern="1200" dirty="0" smtClean="0">
                <a:solidFill>
                  <a:schemeClr val="tx1"/>
                </a:solidFill>
                <a:effectLst/>
                <a:latin typeface="+mn-lt"/>
                <a:ea typeface="+mn-ea"/>
                <a:cs typeface="+mn-cs"/>
              </a:rPr>
              <a:t>, the other </a:t>
            </a:r>
            <a:r>
              <a:rPr lang="en-US" sz="1200" i="1" kern="1200" dirty="0" smtClean="0">
                <a:solidFill>
                  <a:schemeClr val="tx1"/>
                </a:solidFill>
                <a:effectLst/>
                <a:latin typeface="+mn-lt"/>
                <a:ea typeface="+mn-ea"/>
                <a:cs typeface="+mn-cs"/>
              </a:rPr>
              <a:t>CAR</a:t>
            </a:r>
            <a:r>
              <a:rPr lang="en-US" sz="1200" kern="1200" dirty="0" smtClean="0">
                <a:solidFill>
                  <a:schemeClr val="tx1"/>
                </a:solidFill>
                <a:effectLst/>
                <a:latin typeface="+mn-lt"/>
                <a:ea typeface="+mn-ea"/>
                <a:cs typeface="+mn-cs"/>
              </a:rPr>
              <a:t> videos, and other Conference materials.</a:t>
            </a:r>
          </a:p>
          <a:p>
            <a:endParaRPr lang="en-US" dirty="0"/>
          </a:p>
        </p:txBody>
      </p:sp>
      <p:sp>
        <p:nvSpPr>
          <p:cNvPr id="4" name="Slide Number Placeholder 3"/>
          <p:cNvSpPr>
            <a:spLocks noGrp="1"/>
          </p:cNvSpPr>
          <p:nvPr>
            <p:ph type="sldNum" sz="quarter" idx="10"/>
          </p:nvPr>
        </p:nvSpPr>
        <p:spPr/>
        <p:txBody>
          <a:bodyPr/>
          <a:lstStyle/>
          <a:p>
            <a:fld id="{2257E59A-E94F-4ECF-9DD7-38BA2B65DD8A}" type="slidenum">
              <a:rPr lang="en-US" smtClean="0"/>
              <a:pPr/>
              <a:t>3</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94406329"/>
      </p:ext>
    </p:extLst>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Motion 7:</a:t>
            </a:r>
            <a:r>
              <a:rPr lang="en-US" sz="1200" kern="1200" dirty="0" smtClean="0">
                <a:solidFill>
                  <a:schemeClr val="tx1"/>
                </a:solidFill>
                <a:effectLst/>
                <a:latin typeface="+mn-lt"/>
                <a:ea typeface="+mn-ea"/>
                <a:cs typeface="+mn-cs"/>
              </a:rPr>
              <a:t> To direct the World Board to create a Service Pamphlet (SP) that clearly and simply outlines the rights of groups to reprint Narcotics Anonymous recovery literature covered under the </a:t>
            </a:r>
            <a:r>
              <a:rPr lang="en-US" sz="1200" i="1" kern="1200" dirty="0" smtClean="0">
                <a:solidFill>
                  <a:schemeClr val="tx1"/>
                </a:solidFill>
                <a:effectLst/>
                <a:latin typeface="+mn-lt"/>
                <a:ea typeface="+mn-ea"/>
                <a:cs typeface="+mn-cs"/>
              </a:rPr>
              <a:t>Fellowship Intellectual Property Trust</a:t>
            </a:r>
            <a:r>
              <a:rPr lang="en-US" sz="1200" kern="1200" dirty="0" smtClean="0">
                <a:solidFill>
                  <a:schemeClr val="tx1"/>
                </a:solidFill>
                <a:effectLst/>
                <a:latin typeface="+mn-lt"/>
                <a:ea typeface="+mn-ea"/>
                <a:cs typeface="+mn-cs"/>
              </a:rPr>
              <a:t> and its bulletins.</a:t>
            </a:r>
          </a:p>
          <a:p>
            <a:r>
              <a:rPr lang="en-US" sz="1200" b="1" kern="1200" dirty="0" smtClean="0">
                <a:solidFill>
                  <a:schemeClr val="tx1"/>
                </a:solidFill>
                <a:effectLst/>
                <a:latin typeface="+mn-lt"/>
                <a:ea typeface="+mn-ea"/>
                <a:cs typeface="+mn-cs"/>
              </a:rPr>
              <a:t>Intent: </a:t>
            </a:r>
            <a:r>
              <a:rPr lang="en-US" sz="1200" kern="1200" dirty="0" smtClean="0">
                <a:solidFill>
                  <a:schemeClr val="tx1"/>
                </a:solidFill>
                <a:effectLst/>
                <a:latin typeface="+mn-lt"/>
                <a:ea typeface="+mn-ea"/>
                <a:cs typeface="+mn-cs"/>
              </a:rPr>
              <a:t>To make a clear, simple, and easily accessible Service Pamphlet that groups can purchase or download that makes clear groups' rights in reprinting Narcotics Anonymous literature as defined by the </a:t>
            </a:r>
            <a:r>
              <a:rPr lang="en-US" sz="1200" i="1" kern="1200" dirty="0" smtClean="0">
                <a:solidFill>
                  <a:schemeClr val="tx1"/>
                </a:solidFill>
                <a:effectLst/>
                <a:latin typeface="+mn-lt"/>
                <a:ea typeface="+mn-ea"/>
                <a:cs typeface="+mn-cs"/>
              </a:rPr>
              <a:t>FIPT</a:t>
            </a:r>
            <a:r>
              <a:rPr lang="en-US" sz="1200" kern="1200" dirty="0" smtClean="0">
                <a:solidFill>
                  <a:schemeClr val="tx1"/>
                </a:solidFill>
                <a:effectLst/>
                <a:latin typeface="+mn-lt"/>
                <a:ea typeface="+mn-ea"/>
                <a:cs typeface="+mn-cs"/>
              </a:rPr>
              <a:t>.</a:t>
            </a:r>
          </a:p>
          <a:p>
            <a:r>
              <a:rPr lang="en-US" sz="1200" b="1" kern="1200" dirty="0" smtClean="0">
                <a:solidFill>
                  <a:schemeClr val="tx1"/>
                </a:solidFill>
                <a:effectLst/>
                <a:latin typeface="+mn-lt"/>
                <a:ea typeface="+mn-ea"/>
                <a:cs typeface="+mn-cs"/>
              </a:rPr>
              <a:t>Maker:</a:t>
            </a:r>
            <a:r>
              <a:rPr lang="en-US" sz="1200" kern="1200" dirty="0" smtClean="0">
                <a:solidFill>
                  <a:schemeClr val="tx1"/>
                </a:solidFill>
                <a:effectLst/>
                <a:latin typeface="+mn-lt"/>
                <a:ea typeface="+mn-ea"/>
                <a:cs typeface="+mn-cs"/>
              </a:rPr>
              <a:t> Northern New York Region</a:t>
            </a:r>
          </a:p>
          <a:p>
            <a:endParaRPr lang="en-US" sz="1400" dirty="0"/>
          </a:p>
        </p:txBody>
      </p:sp>
      <p:sp>
        <p:nvSpPr>
          <p:cNvPr id="4" name="Slide Number Placeholder 3"/>
          <p:cNvSpPr>
            <a:spLocks noGrp="1"/>
          </p:cNvSpPr>
          <p:nvPr>
            <p:ph type="sldNum" sz="quarter" idx="10"/>
          </p:nvPr>
        </p:nvSpPr>
        <p:spPr/>
        <p:txBody>
          <a:bodyPr/>
          <a:lstStyle/>
          <a:p>
            <a:fld id="{0728A68C-7F92-4146-AC63-52F4E1CC58EA}" type="slidenum">
              <a:rPr lang="en-US" smtClean="0"/>
              <a:pPr/>
              <a:t>36</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059350856"/>
      </p:ext>
    </p:extLst>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Rationale by Region:</a:t>
            </a:r>
            <a:r>
              <a:rPr lang="en-US" sz="1200" kern="1200" dirty="0" smtClean="0">
                <a:solidFill>
                  <a:schemeClr val="tx1"/>
                </a:solidFill>
                <a:effectLst/>
                <a:latin typeface="+mn-lt"/>
                <a:ea typeface="+mn-ea"/>
                <a:cs typeface="+mn-cs"/>
              </a:rPr>
              <a:t> We addicts spent much of our lives living without choice, and we have fought hard in our recovery to regain choice. When there's even the perception that we are having our choice taken from us, as members and as groups - especially from what is often perceived as an authority figure (NAWS), our rebellious nature shines. There is a great deal of misinformation and misunderstanding around the </a:t>
            </a:r>
            <a:r>
              <a:rPr lang="en-US" sz="1200" i="1" kern="1200" dirty="0" smtClean="0">
                <a:solidFill>
                  <a:schemeClr val="tx1"/>
                </a:solidFill>
                <a:effectLst/>
                <a:latin typeface="+mn-lt"/>
                <a:ea typeface="+mn-ea"/>
                <a:cs typeface="+mn-cs"/>
              </a:rPr>
              <a:t>FIPT</a:t>
            </a:r>
            <a:r>
              <a:rPr lang="en-US" sz="1200" kern="1200" dirty="0" smtClean="0">
                <a:solidFill>
                  <a:schemeClr val="tx1"/>
                </a:solidFill>
                <a:effectLst/>
                <a:latin typeface="+mn-lt"/>
                <a:ea typeface="+mn-ea"/>
                <a:cs typeface="+mn-cs"/>
              </a:rPr>
              <a:t> and the rights that groups have to reprint unaltered NA-Approved literature. With misinformation and misunderstanding comes disunity. The hope is that with a simple and clear Service Pamphlet that members and groups can download or purchase, this can help dispel some of the fog of misinformation and misunderstanding, and in doing so help both encourage NA unity while at the same time reinforcing group autonomy and choice.</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400" b="0" dirty="0" smtClean="0">
              <a:latin typeface="Cambria" panose="02040503050406030204" pitchFamily="18" charset="0"/>
            </a:endParaRPr>
          </a:p>
        </p:txBody>
      </p:sp>
      <p:sp>
        <p:nvSpPr>
          <p:cNvPr id="4" name="Slide Number Placeholder 3"/>
          <p:cNvSpPr>
            <a:spLocks noGrp="1"/>
          </p:cNvSpPr>
          <p:nvPr>
            <p:ph type="sldNum" sz="quarter" idx="10"/>
          </p:nvPr>
        </p:nvSpPr>
        <p:spPr/>
        <p:txBody>
          <a:bodyPr/>
          <a:lstStyle/>
          <a:p>
            <a:fld id="{0728A68C-7F92-4146-AC63-52F4E1CC58EA}" type="slidenum">
              <a:rPr lang="en-US" smtClean="0"/>
              <a:pPr/>
              <a:t>37</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330469785"/>
      </p:ext>
    </p:extLst>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World Board Response: </a:t>
            </a:r>
            <a:r>
              <a:rPr lang="en-US" sz="1200" i="1" kern="1200" dirty="0" smtClean="0">
                <a:solidFill>
                  <a:schemeClr val="tx1"/>
                </a:solidFill>
                <a:effectLst/>
                <a:latin typeface="+mn-lt"/>
                <a:ea typeface="+mn-ea"/>
                <a:cs typeface="+mn-cs"/>
              </a:rPr>
              <a:t>FIPT</a:t>
            </a:r>
            <a:r>
              <a:rPr lang="en-US" sz="1200" kern="1200" dirty="0" smtClean="0">
                <a:solidFill>
                  <a:schemeClr val="tx1"/>
                </a:solidFill>
                <a:effectLst/>
                <a:latin typeface="+mn-lt"/>
                <a:ea typeface="+mn-ea"/>
                <a:cs typeface="+mn-cs"/>
              </a:rPr>
              <a:t> Bulletin #1 already simply explains the guidelines for reproduction of NA recovery literature, including the rights and responsibilities of NA groups. It would be a relatively simple matter to repackage Bulletin #1 as a service pamphlet, which would go through a 90-day delegate review process. Service pamphlets do tend to be more widely distributed than bulletins. However, as written, Bulletin #1 does not address many of the </a:t>
            </a:r>
            <a:r>
              <a:rPr lang="en-US" sz="1200" i="1" kern="1200" dirty="0" smtClean="0">
                <a:solidFill>
                  <a:schemeClr val="tx1"/>
                </a:solidFill>
                <a:effectLst/>
                <a:latin typeface="+mn-lt"/>
                <a:ea typeface="+mn-ea"/>
                <a:cs typeface="+mn-cs"/>
              </a:rPr>
              <a:t>FIPT</a:t>
            </a:r>
            <a:r>
              <a:rPr lang="en-US" sz="1200" kern="1200" dirty="0" smtClean="0">
                <a:solidFill>
                  <a:schemeClr val="tx1"/>
                </a:solidFill>
                <a:effectLst/>
                <a:latin typeface="+mn-lt"/>
                <a:ea typeface="+mn-ea"/>
                <a:cs typeface="+mn-cs"/>
              </a:rPr>
              <a:t> issues groups struggle with, including production of illicit literature or production of illicit literature. To maximize the usefulness a </a:t>
            </a:r>
            <a:r>
              <a:rPr lang="en-US" sz="1200" i="1" kern="1200" dirty="0" smtClean="0">
                <a:solidFill>
                  <a:schemeClr val="tx1"/>
                </a:solidFill>
                <a:effectLst/>
                <a:latin typeface="+mn-lt"/>
                <a:ea typeface="+mn-ea"/>
                <a:cs typeface="+mn-cs"/>
              </a:rPr>
              <a:t>FIPT</a:t>
            </a:r>
            <a:r>
              <a:rPr lang="en-US" sz="1200" kern="1200" dirty="0" smtClean="0">
                <a:solidFill>
                  <a:schemeClr val="tx1"/>
                </a:solidFill>
                <a:effectLst/>
                <a:latin typeface="+mn-lt"/>
                <a:ea typeface="+mn-ea"/>
                <a:cs typeface="+mn-cs"/>
              </a:rPr>
              <a:t> piece for groups, we believe the scope would need to be expanded to include responsibilities as well as rights.</a:t>
            </a:r>
          </a:p>
          <a:p>
            <a:endParaRPr lang="en-US" sz="1400" dirty="0"/>
          </a:p>
        </p:txBody>
      </p:sp>
      <p:sp>
        <p:nvSpPr>
          <p:cNvPr id="4" name="Slide Number Placeholder 3"/>
          <p:cNvSpPr>
            <a:spLocks noGrp="1"/>
          </p:cNvSpPr>
          <p:nvPr>
            <p:ph type="sldNum" sz="quarter" idx="10"/>
          </p:nvPr>
        </p:nvSpPr>
        <p:spPr/>
        <p:txBody>
          <a:bodyPr/>
          <a:lstStyle/>
          <a:p>
            <a:fld id="{0728A68C-7F92-4146-AC63-52F4E1CC58EA}" type="slidenum">
              <a:rPr lang="en-US" smtClean="0"/>
              <a:pPr/>
              <a:t>38</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503955660"/>
      </p:ext>
    </p:extLst>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728A68C-7F92-4146-AC63-52F4E1CC58EA}" type="slidenum">
              <a:rPr lang="en-US" smtClean="0"/>
              <a:pPr/>
              <a:t>39</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31396215"/>
      </p:ext>
    </p:extLst>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Motion 8:</a:t>
            </a:r>
            <a:r>
              <a:rPr lang="en-US" sz="1200" kern="1200" dirty="0" smtClean="0">
                <a:solidFill>
                  <a:schemeClr val="tx1"/>
                </a:solidFill>
                <a:effectLst/>
                <a:latin typeface="+mn-lt"/>
                <a:ea typeface="+mn-ea"/>
                <a:cs typeface="+mn-cs"/>
              </a:rPr>
              <a:t>  To replace the first paragraph under "What kinds of literature should we use:" in the group booklet as follows: </a:t>
            </a:r>
          </a:p>
          <a:p>
            <a:endParaRPr lang="en-US" sz="1200" kern="1200" dirty="0" smtClean="0">
              <a:solidFill>
                <a:schemeClr val="tx1"/>
              </a:solidFill>
              <a:effectLst/>
              <a:latin typeface="+mn-lt"/>
              <a:ea typeface="+mn-ea"/>
              <a:cs typeface="+mn-cs"/>
            </a:endParaRPr>
          </a:p>
          <a:p>
            <a:r>
              <a:rPr lang="en-US" sz="1200" b="1" u="sng" kern="1200" dirty="0" smtClean="0">
                <a:solidFill>
                  <a:schemeClr val="tx1"/>
                </a:solidFill>
                <a:effectLst/>
                <a:latin typeface="+mn-lt"/>
                <a:ea typeface="+mn-ea"/>
                <a:cs typeface="+mn-cs"/>
              </a:rPr>
              <a:t>Original Paragraph</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NA World Services produces a number of different kinds of publications. However, only NA-approved literature is appropriate for reading in Narcotics Anonymous meetings. Selections from NA-approved books and pamphlets are usually read at the beginning of an NA meeting, and some meetings use them as the core of their format. NA-approved literature represents the widest range of recovery in Narcotics Anonymous.</a:t>
            </a:r>
          </a:p>
          <a:p>
            <a:endParaRPr lang="en-US" sz="1400" dirty="0"/>
          </a:p>
        </p:txBody>
      </p:sp>
      <p:sp>
        <p:nvSpPr>
          <p:cNvPr id="4" name="Slide Number Placeholder 3"/>
          <p:cNvSpPr>
            <a:spLocks noGrp="1"/>
          </p:cNvSpPr>
          <p:nvPr>
            <p:ph type="sldNum" sz="quarter" idx="10"/>
          </p:nvPr>
        </p:nvSpPr>
        <p:spPr/>
        <p:txBody>
          <a:bodyPr/>
          <a:lstStyle/>
          <a:p>
            <a:fld id="{0728A68C-7F92-4146-AC63-52F4E1CC58EA}" type="slidenum">
              <a:rPr lang="en-US" smtClean="0"/>
              <a:pPr/>
              <a:t>40</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087523479"/>
      </p:ext>
    </p:extLst>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This motion splits the original text into two paragraphs and adds the additional language that appears in italics:</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NA World Services produces a number of different kinds of publications. However, only NA-approved literature is appropriate for reading in Narcotics Anonymous meetings</a:t>
            </a:r>
            <a:r>
              <a:rPr lang="en-US" sz="1200" i="1" kern="1200" dirty="0" smtClean="0">
                <a:solidFill>
                  <a:schemeClr val="tx1"/>
                </a:solidFill>
                <a:effectLst/>
                <a:latin typeface="+mn-lt"/>
                <a:ea typeface="+mn-ea"/>
                <a:cs typeface="+mn-cs"/>
              </a:rPr>
              <a:t>, and then only NA-approved edition(s) of literature that conveys a unified message as the most current edition(s). For Basic Texts, this would be the 3rd Edition Revised and newer. Older editions of our literature as well as approval drafts, while valid in history, and while they carry a message of recovery, all carry a message that in some way or ways contradict our current edition(s) of literature and are no longer in unity with the fellowship's conscience regarding our message of recovery. </a:t>
            </a:r>
            <a:endParaRPr lang="en-US" sz="1200" kern="1200" dirty="0" smtClean="0">
              <a:solidFill>
                <a:schemeClr val="tx1"/>
              </a:solidFill>
              <a:effectLst/>
              <a:latin typeface="+mn-lt"/>
              <a:ea typeface="+mn-ea"/>
              <a:cs typeface="+mn-cs"/>
            </a:endParaRPr>
          </a:p>
          <a:p>
            <a:pPr>
              <a:lnSpc>
                <a:spcPct val="100000"/>
              </a:lnSpc>
              <a:spcAft>
                <a:spcPts val="0"/>
              </a:spcAft>
            </a:pPr>
            <a:endParaRPr lang="en-US" sz="1400" dirty="0"/>
          </a:p>
        </p:txBody>
      </p:sp>
      <p:sp>
        <p:nvSpPr>
          <p:cNvPr id="4" name="Slide Number Placeholder 3"/>
          <p:cNvSpPr>
            <a:spLocks noGrp="1"/>
          </p:cNvSpPr>
          <p:nvPr>
            <p:ph type="sldNum" sz="quarter" idx="10"/>
          </p:nvPr>
        </p:nvSpPr>
        <p:spPr/>
        <p:txBody>
          <a:bodyPr/>
          <a:lstStyle/>
          <a:p>
            <a:fld id="{0728A68C-7F92-4146-AC63-52F4E1CC58EA}" type="slidenum">
              <a:rPr lang="en-US" smtClean="0"/>
              <a:pPr/>
              <a:t>41</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363496950"/>
      </p:ext>
    </p:extLst>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Selections from NA-approved books and pamphlets are usually read at the beginning of an NA meeting, and some meetings use them as the core of their format. NA-approved literature represents the widest range of recovery in Narcotics Anonymous. </a:t>
            </a:r>
            <a:r>
              <a:rPr lang="en-US" sz="1200" i="1" kern="1200" dirty="0" smtClean="0">
                <a:solidFill>
                  <a:schemeClr val="tx1"/>
                </a:solidFill>
                <a:effectLst/>
                <a:latin typeface="+mn-lt"/>
                <a:ea typeface="+mn-ea"/>
                <a:cs typeface="+mn-cs"/>
              </a:rPr>
              <a:t>It is suggested that meetings that utilize older editions of NA-approved literature acknowledge the current editions of NA-approved literature for the sake of NA unity.</a:t>
            </a:r>
            <a:endParaRPr lang="en-US" sz="1200" kern="1200" dirty="0" smtClean="0">
              <a:solidFill>
                <a:schemeClr val="tx1"/>
              </a:solidFill>
              <a:effectLst/>
              <a:latin typeface="+mn-lt"/>
              <a:ea typeface="+mn-ea"/>
              <a:cs typeface="+mn-cs"/>
            </a:endParaRPr>
          </a:p>
          <a:p>
            <a:pPr>
              <a:lnSpc>
                <a:spcPct val="100000"/>
              </a:lnSpc>
              <a:spcAft>
                <a:spcPts val="0"/>
              </a:spcAft>
            </a:pPr>
            <a:endParaRPr lang="en-US" sz="1400" dirty="0"/>
          </a:p>
        </p:txBody>
      </p:sp>
      <p:sp>
        <p:nvSpPr>
          <p:cNvPr id="4" name="Slide Number Placeholder 3"/>
          <p:cNvSpPr>
            <a:spLocks noGrp="1"/>
          </p:cNvSpPr>
          <p:nvPr>
            <p:ph type="sldNum" sz="quarter" idx="10"/>
          </p:nvPr>
        </p:nvSpPr>
        <p:spPr/>
        <p:txBody>
          <a:bodyPr/>
          <a:lstStyle/>
          <a:p>
            <a:fld id="{0728A68C-7F92-4146-AC63-52F4E1CC58EA}" type="slidenum">
              <a:rPr lang="en-US" smtClean="0"/>
              <a:pPr/>
              <a:t>42</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302861847"/>
      </p:ext>
    </p:extLst>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Intent: </a:t>
            </a:r>
            <a:r>
              <a:rPr lang="en-US" sz="1200" kern="1200" dirty="0" smtClean="0">
                <a:solidFill>
                  <a:schemeClr val="tx1"/>
                </a:solidFill>
                <a:effectLst/>
                <a:latin typeface="+mn-lt"/>
                <a:ea typeface="+mn-ea"/>
                <a:cs typeface="+mn-cs"/>
              </a:rPr>
              <a:t>To set a standard of appropriate NA literature that is based in unity of message while reinforcing group autonomy to use literature other than the current approved edition(s).</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728A68C-7F92-4146-AC63-52F4E1CC58EA}" type="slidenum">
              <a:rPr lang="en-US" smtClean="0"/>
              <a:pPr/>
              <a:t>43</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772078256"/>
      </p:ext>
    </p:extLst>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Rationale by Region: </a:t>
            </a:r>
            <a:r>
              <a:rPr lang="en-US" sz="1200" kern="1200" dirty="0" smtClean="0">
                <a:solidFill>
                  <a:schemeClr val="tx1"/>
                </a:solidFill>
                <a:effectLst/>
                <a:latin typeface="+mn-lt"/>
                <a:ea typeface="+mn-ea"/>
                <a:cs typeface="+mn-cs"/>
              </a:rPr>
              <a:t>At the WSC 2016, the question came up regarding what is appropriate literature for NA meetings? Where do we draw the line? How do we balance group autonomy with NA unity? After discussion inside and outside the region, we have agreed that the unity must start with our message and that our message of recovery remains unified back to the 3rd Edition Revised Basic Text. It carries the same message as more current editions of literature, just grammatically different. Editions prior to the 3rd Edition Revised have one or more contradictions to our current message contained within and while they each have a powerful message contained within, they are no longer in unity with our fellowship's conscience regarding the NA message of recovery. By acknowledging literature back to the 3rd Edition Revised, we reinforce group autonomy to choose to previous edition(s) of NA-approved literature – while at the same time reinforcing NA unity through unity of our message.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400" b="0" dirty="0" smtClean="0">
              <a:latin typeface="Cambria" panose="02040503050406030204" pitchFamily="18" charset="0"/>
            </a:endParaRPr>
          </a:p>
        </p:txBody>
      </p:sp>
      <p:sp>
        <p:nvSpPr>
          <p:cNvPr id="4" name="Slide Number Placeholder 3"/>
          <p:cNvSpPr>
            <a:spLocks noGrp="1"/>
          </p:cNvSpPr>
          <p:nvPr>
            <p:ph type="sldNum" sz="quarter" idx="10"/>
          </p:nvPr>
        </p:nvSpPr>
        <p:spPr/>
        <p:txBody>
          <a:bodyPr/>
          <a:lstStyle/>
          <a:p>
            <a:fld id="{0728A68C-7F92-4146-AC63-52F4E1CC58EA}" type="slidenum">
              <a:rPr lang="en-US" smtClean="0"/>
              <a:pPr/>
              <a:t>44</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884686156"/>
      </p:ext>
    </p:extLst>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0650" y="306388"/>
            <a:ext cx="4076700" cy="2293937"/>
          </a:xfrm>
        </p:spPr>
      </p:sp>
      <p:sp>
        <p:nvSpPr>
          <p:cNvPr id="3" name="Notes Placeholder 2"/>
          <p:cNvSpPr>
            <a:spLocks noGrp="1"/>
          </p:cNvSpPr>
          <p:nvPr>
            <p:ph type="body" idx="1"/>
          </p:nvPr>
        </p:nvSpPr>
        <p:spPr>
          <a:xfrm>
            <a:off x="334681" y="2749177"/>
            <a:ext cx="6388848" cy="4612341"/>
          </a:xfrm>
        </p:spPr>
        <p:txBody>
          <a:bodyPr/>
          <a:lstStyle/>
          <a:p>
            <a:pPr marL="0" marR="0" indent="0" algn="l" defTabSz="914400" rtl="0" eaLnBrk="1" fontAlgn="auto" latinLnBrk="0" hangingPunct="1">
              <a:lnSpc>
                <a:spcPct val="90000"/>
              </a:lnSpc>
              <a:spcBef>
                <a:spcPts val="0"/>
              </a:spcBef>
              <a:spcAft>
                <a:spcPts val="600"/>
              </a:spcAft>
              <a:buClrTx/>
              <a:buSzTx/>
              <a:buFontTx/>
              <a:buNone/>
              <a:tabLst/>
              <a:defRPr/>
            </a:pPr>
            <a:r>
              <a:rPr lang="en-US" sz="1200" b="1" kern="1200" dirty="0" smtClean="0">
                <a:solidFill>
                  <a:schemeClr val="tx1"/>
                </a:solidFill>
                <a:effectLst/>
                <a:latin typeface="+mn-lt"/>
                <a:ea typeface="+mn-ea"/>
                <a:cs typeface="+mn-cs"/>
              </a:rPr>
              <a:t>World Board Response: </a:t>
            </a:r>
            <a:r>
              <a:rPr lang="en-US" sz="1200" kern="1200" dirty="0" smtClean="0">
                <a:solidFill>
                  <a:schemeClr val="tx1"/>
                </a:solidFill>
                <a:effectLst/>
                <a:latin typeface="+mn-lt"/>
                <a:ea typeface="+mn-ea"/>
                <a:cs typeface="+mn-cs"/>
              </a:rPr>
              <a:t>The 2016 WSC addressed this in its </a:t>
            </a:r>
            <a:r>
              <a:rPr lang="en-US" sz="1200" i="1" kern="1200" dirty="0" smtClean="0">
                <a:solidFill>
                  <a:schemeClr val="tx1"/>
                </a:solidFill>
                <a:effectLst/>
                <a:latin typeface="+mn-lt"/>
                <a:ea typeface="+mn-ea"/>
                <a:cs typeface="+mn-cs"/>
              </a:rPr>
              <a:t>FIPT</a:t>
            </a:r>
            <a:r>
              <a:rPr lang="en-US" sz="1200" kern="1200" dirty="0" smtClean="0">
                <a:solidFill>
                  <a:schemeClr val="tx1"/>
                </a:solidFill>
                <a:effectLst/>
                <a:latin typeface="+mn-lt"/>
                <a:ea typeface="+mn-ea"/>
                <a:cs typeface="+mn-cs"/>
              </a:rPr>
              <a:t> discussion, including whether the six points describing “What is an NA group?” should be revised to include that NA groups only read NA-approved literature, a point made later in The Group Booklet. We believe it would be simpler and clearer to express that groups should utilize currently approved literature. The revisions suggested in this motion seem may raise questions for members unfamiliar with the distinctions between the different editions of the Basic Text and the major shift in terminology that took place with the Third Edition Revised. There also doesn’t  seem useful to approve the reading of literature that has not been available for purchase for more than 20 years. While members can use whatever editions they wish in their personal recovery, the Conference decided in 1991 and confirmed in 2008 that only the most current edition of the Basic Text Is approved for publication and sale by NAWS. It may be confusing to state in our literature that groups can use literature that is not currently approved for production and sale. </a:t>
            </a:r>
          </a:p>
          <a:p>
            <a:pPr>
              <a:lnSpc>
                <a:spcPct val="90000"/>
              </a:lnSpc>
              <a:spcAft>
                <a:spcPts val="600"/>
              </a:spcAft>
            </a:pPr>
            <a:endParaRPr lang="en-US" sz="135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728A68C-7F92-4146-AC63-52F4E1CC58EA}" type="slidenum">
              <a:rPr lang="en-US" smtClean="0"/>
              <a:pPr/>
              <a:t>45</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23870130"/>
      </p:ext>
    </p:extLst>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2018 </a:t>
            </a:r>
            <a:r>
              <a:rPr lang="en-US" sz="1200" i="1" kern="1200" dirty="0" smtClean="0">
                <a:solidFill>
                  <a:schemeClr val="tx1"/>
                </a:solidFill>
                <a:effectLst/>
                <a:latin typeface="+mn-lt"/>
                <a:ea typeface="+mn-ea"/>
                <a:cs typeface="+mn-cs"/>
              </a:rPr>
              <a:t>CAR</a:t>
            </a:r>
            <a:r>
              <a:rPr lang="en-US" sz="1200" kern="1200" dirty="0" smtClean="0">
                <a:solidFill>
                  <a:schemeClr val="tx1"/>
                </a:solidFill>
                <a:effectLst/>
                <a:latin typeface="+mn-lt"/>
                <a:ea typeface="+mn-ea"/>
                <a:cs typeface="+mn-cs"/>
              </a:rPr>
              <a:t> contains 25 regional motions, the most in 20 years. To make it easier for members, groups, and service bodies to read through and workshop the CAR, the motions have been grouped into categories. Most of the categories begin with some basic background material and links to relevant documents.</a:t>
            </a:r>
          </a:p>
          <a:p>
            <a:endParaRPr lang="en-US" dirty="0"/>
          </a:p>
        </p:txBody>
      </p:sp>
      <p:sp>
        <p:nvSpPr>
          <p:cNvPr id="4" name="Slide Number Placeholder 3"/>
          <p:cNvSpPr>
            <a:spLocks noGrp="1"/>
          </p:cNvSpPr>
          <p:nvPr>
            <p:ph type="sldNum" sz="quarter" idx="10"/>
          </p:nvPr>
        </p:nvSpPr>
        <p:spPr/>
        <p:txBody>
          <a:bodyPr/>
          <a:lstStyle/>
          <a:p>
            <a:fld id="{CB3A33A7-B22D-47A9-85BF-2AA33FCDE324}" type="slidenum">
              <a:rPr lang="en-US" smtClean="0"/>
              <a:pPr/>
              <a:t>4</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993625492"/>
      </p:ext>
    </p:extLst>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728A68C-7F92-4146-AC63-52F4E1CC58EA}" type="slidenum">
              <a:rPr lang="en-US" smtClean="0"/>
              <a:pPr/>
              <a:t>46</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661569578"/>
      </p:ext>
    </p:extLst>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Let’s look at Motions 9, 10, and 11</a:t>
            </a:r>
          </a:p>
          <a:p>
            <a:endParaRPr lang="en-US" dirty="0"/>
          </a:p>
        </p:txBody>
      </p:sp>
      <p:sp>
        <p:nvSpPr>
          <p:cNvPr id="4" name="Slide Number Placeholder 3"/>
          <p:cNvSpPr>
            <a:spLocks noGrp="1"/>
          </p:cNvSpPr>
          <p:nvPr>
            <p:ph type="sldNum" sz="quarter" idx="10"/>
          </p:nvPr>
        </p:nvSpPr>
        <p:spPr/>
        <p:txBody>
          <a:bodyPr/>
          <a:lstStyle/>
          <a:p>
            <a:fld id="{CB3A33A7-B22D-47A9-85BF-2AA33FCDE324}" type="slidenum">
              <a:rPr lang="en-US" smtClean="0"/>
              <a:pPr/>
              <a:t>47</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Here are two links to material related to this topic that may be helpful when considering these motions</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PR pamphlet </a:t>
            </a:r>
            <a:r>
              <a:rPr lang="en-US" sz="1200" i="1" kern="1200" dirty="0" smtClean="0">
                <a:solidFill>
                  <a:schemeClr val="tx1"/>
                </a:solidFill>
                <a:effectLst/>
                <a:latin typeface="+mn-lt"/>
                <a:ea typeface="+mn-ea"/>
                <a:cs typeface="+mn-cs"/>
              </a:rPr>
              <a:t>Narcotics Anonymous and Persons Receiving Medication-Assisted Treatment</a:t>
            </a:r>
            <a:r>
              <a:rPr lang="en-US" sz="1200" kern="1200" dirty="0" smtClean="0">
                <a:solidFill>
                  <a:schemeClr val="tx1"/>
                </a:solidFill>
                <a:effectLst/>
                <a:latin typeface="+mn-lt"/>
                <a:ea typeface="+mn-ea"/>
                <a:cs typeface="+mn-cs"/>
              </a:rPr>
              <a:t> and Bulletin #29</a:t>
            </a:r>
            <a:r>
              <a:rPr lang="en-US" sz="1200" i="1" kern="1200" dirty="0" smtClean="0">
                <a:solidFill>
                  <a:schemeClr val="tx1"/>
                </a:solidFill>
                <a:effectLst/>
                <a:latin typeface="+mn-lt"/>
                <a:ea typeface="+mn-ea"/>
                <a:cs typeface="+mn-cs"/>
              </a:rPr>
              <a:t>: Regarding Methadone and Other Drug Replacement. </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502DCAAA-5A00-8F43-9313-30950EECB0FF}" type="slidenum">
              <a:rPr lang="en-US" smtClean="0"/>
              <a:pPr/>
              <a:t>48</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510576889"/>
      </p:ext>
    </p:extLst>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This past Conference cycle, we asked regions to give us an idea of the challenges they were facing so that we could address those issues in the upcoming cycle’s strategic plan. Of the regions that responded, 86% identified the increased use of DRT/MAT as affecting NA in their regions. Of those regions, more than half indicated that the impact of drug replacement therapy is high. A complete report on the regional input we received will be available by the time of the Conference Approval Track mailing and will be posted online. </a:t>
            </a:r>
          </a:p>
          <a:p>
            <a:endParaRPr lang="en-US" dirty="0"/>
          </a:p>
        </p:txBody>
      </p:sp>
      <p:sp>
        <p:nvSpPr>
          <p:cNvPr id="4" name="Slide Number Placeholder 3"/>
          <p:cNvSpPr>
            <a:spLocks noGrp="1"/>
          </p:cNvSpPr>
          <p:nvPr>
            <p:ph type="sldNum" sz="quarter" idx="10"/>
          </p:nvPr>
        </p:nvSpPr>
        <p:spPr/>
        <p:txBody>
          <a:bodyPr/>
          <a:lstStyle/>
          <a:p>
            <a:fld id="{502DCAAA-5A00-8F43-9313-30950EECB0FF}" type="slidenum">
              <a:rPr lang="en-US" smtClean="0"/>
              <a:pPr/>
              <a:t>49</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718813952"/>
      </p:ext>
    </p:extLst>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Here are two links to material related to this topic that may be helpful when considering these motions</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PR pamphlet </a:t>
            </a:r>
            <a:r>
              <a:rPr lang="en-US" sz="1200" i="1" kern="1200" dirty="0" smtClean="0">
                <a:solidFill>
                  <a:schemeClr val="tx1"/>
                </a:solidFill>
                <a:effectLst/>
                <a:latin typeface="+mn-lt"/>
                <a:ea typeface="+mn-ea"/>
                <a:cs typeface="+mn-cs"/>
              </a:rPr>
              <a:t>Narcotics Anonymous and Persons Receiving Medication-Assisted Treatment</a:t>
            </a:r>
            <a:r>
              <a:rPr lang="en-US" sz="1200" kern="1200" dirty="0" smtClean="0">
                <a:solidFill>
                  <a:schemeClr val="tx1"/>
                </a:solidFill>
                <a:effectLst/>
                <a:latin typeface="+mn-lt"/>
                <a:ea typeface="+mn-ea"/>
                <a:cs typeface="+mn-cs"/>
              </a:rPr>
              <a:t> and Bulletin #29</a:t>
            </a:r>
            <a:r>
              <a:rPr lang="en-US" sz="1200" i="1" kern="1200" dirty="0" smtClean="0">
                <a:solidFill>
                  <a:schemeClr val="tx1"/>
                </a:solidFill>
                <a:effectLst/>
                <a:latin typeface="+mn-lt"/>
                <a:ea typeface="+mn-ea"/>
                <a:cs typeface="+mn-cs"/>
              </a:rPr>
              <a:t>: Regarding Methadone and Other Drug Replacement. </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502DCAAA-5A00-8F43-9313-30950EECB0FF}" type="slidenum">
              <a:rPr lang="en-US" smtClean="0"/>
              <a:pPr/>
              <a:t>50</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510576889"/>
      </p:ext>
    </p:extLst>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Motion 9: </a:t>
            </a:r>
            <a:r>
              <a:rPr lang="en-US" sz="1200" b="0" kern="1200" dirty="0" smtClean="0">
                <a:solidFill>
                  <a:schemeClr val="tx1"/>
                </a:solidFill>
                <a:effectLst/>
                <a:latin typeface="+mn-lt"/>
                <a:ea typeface="+mn-ea"/>
                <a:cs typeface="+mn-cs"/>
              </a:rPr>
              <a:t>To direct the World Board to create a project plan for consideration at WSC 2020 to create or revise one piece of recovery literature to directly address Drug Replacement Therapy (DRT) and Medication Assisted Treatment (MAT) as it relates to NA. </a:t>
            </a:r>
            <a:r>
              <a:rPr lang="en-US" sz="1200" b="1" kern="1200" dirty="0" smtClean="0">
                <a:solidFill>
                  <a:schemeClr val="tx1"/>
                </a:solidFill>
                <a:effectLst/>
                <a:latin typeface="+mn-lt"/>
                <a:ea typeface="+mn-ea"/>
                <a:cs typeface="+mn-cs"/>
              </a:rPr>
              <a:t>	</a:t>
            </a:r>
          </a:p>
          <a:p>
            <a:r>
              <a:rPr lang="en-US" sz="1200" b="1" kern="1200" dirty="0" smtClean="0">
                <a:solidFill>
                  <a:schemeClr val="tx1"/>
                </a:solidFill>
                <a:effectLst/>
                <a:latin typeface="+mn-lt"/>
                <a:ea typeface="+mn-ea"/>
                <a:cs typeface="+mn-cs"/>
              </a:rPr>
              <a:t>Intent:</a:t>
            </a:r>
            <a:r>
              <a:rPr lang="en-US" sz="1200" kern="1200" dirty="0" smtClean="0">
                <a:solidFill>
                  <a:schemeClr val="tx1"/>
                </a:solidFill>
                <a:effectLst/>
                <a:latin typeface="+mn-lt"/>
                <a:ea typeface="+mn-ea"/>
                <a:cs typeface="+mn-cs"/>
              </a:rPr>
              <a:t> To begin the discussion on how to address DRT/MAT in a piece of recovery literature as it relates to our message and program and have a unified fellowship position.</a:t>
            </a:r>
          </a:p>
          <a:p>
            <a:r>
              <a:rPr lang="en-US" sz="1200" b="1" kern="1200" dirty="0" smtClean="0">
                <a:solidFill>
                  <a:schemeClr val="tx1"/>
                </a:solidFill>
                <a:effectLst/>
                <a:latin typeface="+mn-lt"/>
                <a:ea typeface="+mn-ea"/>
                <a:cs typeface="+mn-cs"/>
              </a:rPr>
              <a:t>Maker:</a:t>
            </a:r>
            <a:r>
              <a:rPr lang="en-US" sz="1200" kern="1200" dirty="0" smtClean="0">
                <a:solidFill>
                  <a:schemeClr val="tx1"/>
                </a:solidFill>
                <a:effectLst/>
                <a:latin typeface="+mn-lt"/>
                <a:ea typeface="+mn-ea"/>
                <a:cs typeface="+mn-cs"/>
              </a:rPr>
              <a:t> Northern New York Region</a:t>
            </a:r>
          </a:p>
          <a:p>
            <a:endParaRPr lang="en-US" dirty="0"/>
          </a:p>
        </p:txBody>
      </p:sp>
      <p:sp>
        <p:nvSpPr>
          <p:cNvPr id="4" name="Slide Number Placeholder 3"/>
          <p:cNvSpPr>
            <a:spLocks noGrp="1"/>
          </p:cNvSpPr>
          <p:nvPr>
            <p:ph type="sldNum" sz="quarter" idx="10"/>
          </p:nvPr>
        </p:nvSpPr>
        <p:spPr/>
        <p:txBody>
          <a:bodyPr/>
          <a:lstStyle/>
          <a:p>
            <a:fld id="{502DCAAA-5A00-8F43-9313-30950EECB0FF}" type="slidenum">
              <a:rPr lang="en-US" smtClean="0"/>
              <a:pPr/>
              <a:t>51</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961116305"/>
      </p:ext>
    </p:extLst>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Rationale by Region:</a:t>
            </a:r>
            <a:r>
              <a:rPr lang="en-US" sz="1200" kern="1200" dirty="0" smtClean="0">
                <a:solidFill>
                  <a:schemeClr val="tx1"/>
                </a:solidFill>
                <a:effectLst/>
                <a:latin typeface="+mn-lt"/>
                <a:ea typeface="+mn-ea"/>
                <a:cs typeface="+mn-cs"/>
              </a:rPr>
              <a:t> The reality nowadays is that more and more newcomers come into NA after first having gone through some form of treatment or medical assistance where they are prescribed DRT/MAT. That of itself is not right or wrong, and per our 10th Tradition NA does not have an opinion on whether that is right or wrong. However, NA does have opinions on the nature of clean time and recovery. Newcomers are prescribed DRT/MAT and often find their lives improve, then are directed to or voluntarily find NA only to often face controversy, judgment and sometimes outright rejection. </a:t>
            </a:r>
          </a:p>
          <a:p>
            <a:endParaRPr lang="en-US" dirty="0"/>
          </a:p>
        </p:txBody>
      </p:sp>
      <p:sp>
        <p:nvSpPr>
          <p:cNvPr id="4" name="Slide Number Placeholder 3"/>
          <p:cNvSpPr>
            <a:spLocks noGrp="1"/>
          </p:cNvSpPr>
          <p:nvPr>
            <p:ph type="sldNum" sz="quarter" idx="10"/>
          </p:nvPr>
        </p:nvSpPr>
        <p:spPr/>
        <p:txBody>
          <a:bodyPr/>
          <a:lstStyle/>
          <a:p>
            <a:fld id="{502DCAAA-5A00-8F43-9313-30950EECB0FF}" type="slidenum">
              <a:rPr lang="en-US" smtClean="0"/>
              <a:pPr/>
              <a:t>52</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902723979"/>
      </p:ext>
    </p:extLst>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This unaddressed issue has alienated countless newcomers who may not ever find a home in NA as a result. This issue created enough rifts, alienations, and negative public relations in recent years to merit a pamphlet for professionals called "Narcotics Anonymous and Persons Receiving Medication-Assisted Treatment".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02DCAAA-5A00-8F43-9313-30950EECB0FF}" type="slidenum">
              <a:rPr lang="en-US" smtClean="0"/>
              <a:pPr/>
              <a:t>53</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09948998"/>
      </p:ext>
    </p:extLst>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We feel this issue needs to be addressed at the group and recovery level in a way that reaches newcomers and old timers alike. What addressing this looks like and where it goes in our literature will be up to the fellowship. Whether it focuses on the newcomers that come in on DRT/MAT, or the less tolerant members, or emphasizes and clarifies specific traditions - all to be decided through the literature review process.</a:t>
            </a:r>
          </a:p>
          <a:p>
            <a:endParaRPr lang="en-US" dirty="0"/>
          </a:p>
        </p:txBody>
      </p:sp>
      <p:sp>
        <p:nvSpPr>
          <p:cNvPr id="4" name="Slide Number Placeholder 3"/>
          <p:cNvSpPr>
            <a:spLocks noGrp="1"/>
          </p:cNvSpPr>
          <p:nvPr>
            <p:ph type="sldNum" sz="quarter" idx="10"/>
          </p:nvPr>
        </p:nvSpPr>
        <p:spPr/>
        <p:txBody>
          <a:bodyPr/>
          <a:lstStyle/>
          <a:p>
            <a:fld id="{502DCAAA-5A00-8F43-9313-30950EECB0FF}" type="slidenum">
              <a:rPr lang="en-US" smtClean="0"/>
              <a:pPr/>
              <a:t>54</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076872966"/>
      </p:ext>
    </p:extLst>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PS: In the month that this motion has been worked on to make it CAR ready, at least 5 former members overdosed in one rural area within the Northern New York Region. Last known statistic at the time of this motion was over 140 addicts per day are now dying of overdose in the US alone. How many of those didn't find a home in NA due to the alienation of this unaddressed issue?</a:t>
            </a:r>
          </a:p>
          <a:p>
            <a:endParaRPr lang="en-US" dirty="0"/>
          </a:p>
        </p:txBody>
      </p:sp>
      <p:sp>
        <p:nvSpPr>
          <p:cNvPr id="4" name="Slide Number Placeholder 3"/>
          <p:cNvSpPr>
            <a:spLocks noGrp="1"/>
          </p:cNvSpPr>
          <p:nvPr>
            <p:ph type="sldNum" sz="quarter" idx="10"/>
          </p:nvPr>
        </p:nvSpPr>
        <p:spPr/>
        <p:txBody>
          <a:bodyPr/>
          <a:lstStyle/>
          <a:p>
            <a:fld id="{502DCAAA-5A00-8F43-9313-30950EECB0FF}" type="slidenum">
              <a:rPr lang="en-US" smtClean="0"/>
              <a:pPr/>
              <a:t>55</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1762646"/>
      </p:ext>
    </p:extLst>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i="1" kern="1200" dirty="0" smtClean="0">
                <a:solidFill>
                  <a:schemeClr val="tx1"/>
                </a:solidFill>
                <a:effectLst/>
                <a:latin typeface="+mn-lt"/>
                <a:ea typeface="+mn-ea"/>
                <a:cs typeface="+mn-cs"/>
              </a:rPr>
              <a:t>A Guide to World Services in NA </a:t>
            </a:r>
            <a:r>
              <a:rPr lang="en-US" sz="1200" kern="1200" dirty="0" smtClean="0">
                <a:solidFill>
                  <a:schemeClr val="tx1"/>
                </a:solidFill>
                <a:effectLst/>
                <a:latin typeface="+mn-lt"/>
                <a:ea typeface="+mn-ea"/>
                <a:cs typeface="+mn-cs"/>
              </a:rPr>
              <a:t>explains, “items that appear in the </a:t>
            </a:r>
            <a:r>
              <a:rPr lang="en-US" sz="1200" i="1" kern="1200" dirty="0" smtClean="0">
                <a:solidFill>
                  <a:schemeClr val="tx1"/>
                </a:solidFill>
                <a:effectLst/>
                <a:latin typeface="+mn-lt"/>
                <a:ea typeface="+mn-ea"/>
                <a:cs typeface="+mn-cs"/>
              </a:rPr>
              <a:t>Conference Agenda Report </a:t>
            </a:r>
            <a:r>
              <a:rPr lang="en-US" sz="1200" kern="1200" dirty="0" smtClean="0">
                <a:solidFill>
                  <a:schemeClr val="tx1"/>
                </a:solidFill>
                <a:effectLst/>
                <a:latin typeface="+mn-lt"/>
                <a:ea typeface="+mn-ea"/>
                <a:cs typeface="+mn-cs"/>
              </a:rPr>
              <a:t>are ideally the result of lengthy discussion and input at the previous Conference and throughout the</a:t>
            </a:r>
            <a:r>
              <a:rPr lang="en-US" sz="1200" i="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Conference cycle.” A number of these motions relate to issues that have been discussed such as the role of zones, potential members on drug replacement therapy, and the </a:t>
            </a:r>
            <a:r>
              <a:rPr lang="en-US" sz="1200" i="1" kern="1200" dirty="0" smtClean="0">
                <a:solidFill>
                  <a:schemeClr val="tx1"/>
                </a:solidFill>
                <a:effectLst/>
                <a:latin typeface="+mn-lt"/>
                <a:ea typeface="+mn-ea"/>
                <a:cs typeface="+mn-cs"/>
              </a:rPr>
              <a:t>Fellowship Intellectual Property Trust</a:t>
            </a:r>
            <a:r>
              <a:rPr lang="en-US" sz="1200" kern="1200" dirty="0" smtClean="0">
                <a:solidFill>
                  <a:schemeClr val="tx1"/>
                </a:solidFill>
                <a:effectLst/>
                <a:latin typeface="+mn-lt"/>
                <a:ea typeface="+mn-ea"/>
                <a:cs typeface="+mn-cs"/>
              </a:rPr>
              <a:t>. However, many of the motions are related to production decisions and the </a:t>
            </a:r>
            <a:r>
              <a:rPr lang="en-US" sz="1200" i="1" kern="1200" dirty="0" smtClean="0">
                <a:solidFill>
                  <a:schemeClr val="tx1"/>
                </a:solidFill>
                <a:effectLst/>
                <a:latin typeface="+mn-lt"/>
                <a:ea typeface="+mn-ea"/>
                <a:cs typeface="+mn-cs"/>
              </a:rPr>
              <a:t>CAR</a:t>
            </a:r>
            <a:r>
              <a:rPr lang="en-US" sz="1200" kern="1200" dirty="0" smtClean="0">
                <a:solidFill>
                  <a:schemeClr val="tx1"/>
                </a:solidFill>
                <a:effectLst/>
                <a:latin typeface="+mn-lt"/>
                <a:ea typeface="+mn-ea"/>
                <a:cs typeface="+mn-cs"/>
              </a:rPr>
              <a:t> is not the ideal place to handle production decisions as there are so many complicating factors. As </a:t>
            </a:r>
            <a:r>
              <a:rPr lang="en-US" sz="1200" i="1" kern="1200" dirty="0" smtClean="0">
                <a:solidFill>
                  <a:schemeClr val="tx1"/>
                </a:solidFill>
                <a:effectLst/>
                <a:latin typeface="+mn-lt"/>
                <a:ea typeface="+mn-ea"/>
                <a:cs typeface="+mn-cs"/>
              </a:rPr>
              <a:t>A Guide to World Services</a:t>
            </a:r>
            <a:r>
              <a:rPr lang="en-US" sz="1200" kern="1200" dirty="0" smtClean="0">
                <a:solidFill>
                  <a:schemeClr val="tx1"/>
                </a:solidFill>
                <a:effectLst/>
                <a:latin typeface="+mn-lt"/>
                <a:ea typeface="+mn-ea"/>
                <a:cs typeface="+mn-cs"/>
              </a:rPr>
              <a:t> explains, “The conference has repeatedly voted to not have production issues related to literature, </a:t>
            </a:r>
            <a:r>
              <a:rPr lang="en-US" sz="1200" kern="1200" dirty="0" err="1" smtClean="0">
                <a:solidFill>
                  <a:schemeClr val="tx1"/>
                </a:solidFill>
                <a:effectLst/>
                <a:latin typeface="+mn-lt"/>
                <a:ea typeface="+mn-ea"/>
                <a:cs typeface="+mn-cs"/>
              </a:rPr>
              <a:t>keytags</a:t>
            </a:r>
            <a:r>
              <a:rPr lang="en-US" sz="1200" kern="1200" dirty="0" smtClean="0">
                <a:solidFill>
                  <a:schemeClr val="tx1"/>
                </a:solidFill>
                <a:effectLst/>
                <a:latin typeface="+mn-lt"/>
                <a:ea typeface="+mn-ea"/>
                <a:cs typeface="+mn-cs"/>
              </a:rPr>
              <a:t>, and medallions decided through the </a:t>
            </a:r>
            <a:r>
              <a:rPr lang="en-US" sz="1200" i="1" kern="1200" dirty="0" smtClean="0">
                <a:solidFill>
                  <a:schemeClr val="tx1"/>
                </a:solidFill>
                <a:effectLst/>
                <a:latin typeface="+mn-lt"/>
                <a:ea typeface="+mn-ea"/>
                <a:cs typeface="+mn-cs"/>
              </a:rPr>
              <a:t>CAR</a:t>
            </a:r>
            <a:r>
              <a:rPr lang="en-US" sz="1200" kern="1200" dirty="0" smtClean="0">
                <a:solidFill>
                  <a:schemeClr val="tx1"/>
                </a:solidFill>
                <a:effectLst/>
                <a:latin typeface="+mn-lt"/>
                <a:ea typeface="+mn-ea"/>
                <a:cs typeface="+mn-cs"/>
              </a:rPr>
              <a:t>. These types of issues should be sent directly to the World Board. A regional motion should only be used when all other avenues have been tried and exhausted.”</a:t>
            </a:r>
          </a:p>
          <a:p>
            <a:endParaRPr lang="en-US" dirty="0"/>
          </a:p>
        </p:txBody>
      </p:sp>
      <p:sp>
        <p:nvSpPr>
          <p:cNvPr id="4" name="Slide Number Placeholder 3"/>
          <p:cNvSpPr>
            <a:spLocks noGrp="1"/>
          </p:cNvSpPr>
          <p:nvPr>
            <p:ph type="sldNum" sz="quarter" idx="10"/>
          </p:nvPr>
        </p:nvSpPr>
        <p:spPr/>
        <p:txBody>
          <a:bodyPr/>
          <a:lstStyle/>
          <a:p>
            <a:fld id="{CB3A33A7-B22D-47A9-85BF-2AA33FCDE324}" type="slidenum">
              <a:rPr lang="en-US" smtClean="0"/>
              <a:pPr/>
              <a:t>5</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030804972"/>
      </p:ext>
    </p:extLst>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World Board Response: </a:t>
            </a:r>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NA has no opinion on outside methods of treating addiction.</a:t>
            </a:r>
          </a:p>
          <a:p>
            <a:pPr lvl="0"/>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There are two places in our recovery literature that explicitly mention drug replacement therapy:</a:t>
            </a:r>
          </a:p>
          <a:p>
            <a:r>
              <a:rPr lang="en-US" sz="1200" kern="1200" dirty="0" smtClean="0">
                <a:solidFill>
                  <a:schemeClr val="tx1"/>
                </a:solidFill>
                <a:effectLst/>
                <a:latin typeface="+mn-lt"/>
                <a:ea typeface="+mn-ea"/>
                <a:cs typeface="+mn-cs"/>
              </a:rPr>
              <a:t>Basic Text story “The Only Requirement” </a:t>
            </a:r>
          </a:p>
          <a:p>
            <a:r>
              <a:rPr lang="en-US" sz="1200" kern="1200" dirty="0" smtClean="0">
                <a:solidFill>
                  <a:schemeClr val="tx1"/>
                </a:solidFill>
                <a:effectLst/>
                <a:latin typeface="+mn-lt"/>
                <a:ea typeface="+mn-ea"/>
                <a:cs typeface="+mn-cs"/>
              </a:rPr>
              <a:t>IP #29,</a:t>
            </a:r>
            <a:r>
              <a:rPr lang="en-US" sz="1200" i="1" kern="1200" dirty="0" smtClean="0">
                <a:solidFill>
                  <a:schemeClr val="tx1"/>
                </a:solidFill>
                <a:effectLst/>
                <a:latin typeface="+mn-lt"/>
                <a:ea typeface="+mn-ea"/>
                <a:cs typeface="+mn-cs"/>
              </a:rPr>
              <a:t> An Introduction to NA Meetings</a:t>
            </a:r>
          </a:p>
          <a:p>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We also have a new PR pamphlet, </a:t>
            </a:r>
            <a:r>
              <a:rPr lang="en-US" sz="1200" i="1" kern="1200" dirty="0" smtClean="0">
                <a:solidFill>
                  <a:schemeClr val="tx1"/>
                </a:solidFill>
                <a:effectLst/>
                <a:latin typeface="+mn-lt"/>
                <a:ea typeface="+mn-ea"/>
                <a:cs typeface="+mn-cs"/>
              </a:rPr>
              <a:t>Narcotics Anonymous and Persons Receiving Medication Assisted Treatment,</a:t>
            </a:r>
            <a:r>
              <a:rPr lang="en-US" sz="1200" kern="1200" dirty="0" smtClean="0">
                <a:solidFill>
                  <a:schemeClr val="tx1"/>
                </a:solidFill>
                <a:effectLst/>
                <a:latin typeface="+mn-lt"/>
                <a:ea typeface="+mn-ea"/>
                <a:cs typeface="+mn-cs"/>
              </a:rPr>
              <a:t> which explains the distinction between NA’s approach and that of DRT/MAT.</a:t>
            </a:r>
          </a:p>
          <a:p>
            <a:endParaRPr lang="en-US" dirty="0"/>
          </a:p>
        </p:txBody>
      </p:sp>
      <p:sp>
        <p:nvSpPr>
          <p:cNvPr id="4" name="Slide Number Placeholder 3"/>
          <p:cNvSpPr>
            <a:spLocks noGrp="1"/>
          </p:cNvSpPr>
          <p:nvPr>
            <p:ph type="sldNum" sz="quarter" idx="10"/>
          </p:nvPr>
        </p:nvSpPr>
        <p:spPr/>
        <p:txBody>
          <a:bodyPr/>
          <a:lstStyle/>
          <a:p>
            <a:fld id="{502DCAAA-5A00-8F43-9313-30950EECB0FF}" type="slidenum">
              <a:rPr lang="en-US" smtClean="0"/>
              <a:pPr/>
              <a:t>56</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26295798"/>
      </p:ext>
    </p:extLst>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mn-ea"/>
                <a:cs typeface="+mn-cs"/>
              </a:rPr>
              <a:t>We believe the message in our PR pamphlet reflects the common understanding of our Fellowship, and we would like to see this understanding more clearly reflected in our recovery literature, not just our PR material, so that these potential members feel welcome. </a:t>
            </a:r>
          </a:p>
          <a:p>
            <a:pPr lvl="0"/>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From the PR Pamphlet:</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As we stated previously, NA has no opinion on the practices of any organizations or practitioners outside NA. However, within the context of NA and its meetings, we have generally accepted principles, and one is that NA is a program of complete abstinence. By definition, medically assisted therapy indicates that medication is being given to people to treat addiction. In NA, addiction is treated by abstinence and through application of the spiritual principles contained in the Twelve Steps of Narcotics Anonymous. </a:t>
            </a:r>
          </a:p>
          <a:p>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Also, the recovery literature survey in this </a:t>
            </a:r>
            <a:r>
              <a:rPr lang="en-US" sz="1200" i="1" kern="1200" dirty="0" smtClean="0">
                <a:solidFill>
                  <a:schemeClr val="tx1"/>
                </a:solidFill>
                <a:effectLst/>
                <a:latin typeface="+mn-lt"/>
                <a:ea typeface="+mn-ea"/>
                <a:cs typeface="+mn-cs"/>
              </a:rPr>
              <a:t>CAR</a:t>
            </a:r>
            <a:r>
              <a:rPr lang="en-US" sz="1200" kern="1200" dirty="0" smtClean="0">
                <a:solidFill>
                  <a:schemeClr val="tx1"/>
                </a:solidFill>
                <a:effectLst/>
                <a:latin typeface="+mn-lt"/>
                <a:ea typeface="+mn-ea"/>
                <a:cs typeface="+mn-cs"/>
              </a:rPr>
              <a:t> includes an option to prioritize an IP for members: NA and addicts on DRT/MAT. </a:t>
            </a:r>
          </a:p>
          <a:p>
            <a:endParaRPr lang="en-US" dirty="0"/>
          </a:p>
        </p:txBody>
      </p:sp>
      <p:sp>
        <p:nvSpPr>
          <p:cNvPr id="4" name="Slide Number Placeholder 3"/>
          <p:cNvSpPr>
            <a:spLocks noGrp="1"/>
          </p:cNvSpPr>
          <p:nvPr>
            <p:ph type="sldNum" sz="quarter" idx="10"/>
          </p:nvPr>
        </p:nvSpPr>
        <p:spPr/>
        <p:txBody>
          <a:bodyPr/>
          <a:lstStyle/>
          <a:p>
            <a:fld id="{502DCAAA-5A00-8F43-9313-30950EECB0FF}" type="slidenum">
              <a:rPr lang="en-US" smtClean="0"/>
              <a:pPr/>
              <a:t>57</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99936535"/>
      </p:ext>
    </p:extLst>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Motion 10: </a:t>
            </a:r>
            <a:r>
              <a:rPr lang="en-US" sz="1200" b="0" kern="1200" dirty="0" smtClean="0">
                <a:solidFill>
                  <a:schemeClr val="tx1"/>
                </a:solidFill>
                <a:effectLst/>
                <a:latin typeface="+mn-lt"/>
                <a:ea typeface="+mn-ea"/>
                <a:cs typeface="+mn-cs"/>
              </a:rPr>
              <a:t>Remove Bulletin #29, (WORLD SERVICE BOARD OF TRUSTEES BULLETIN #29, Regarding Methadone and Other Drug Replacement Programs) from publication and use.</a:t>
            </a:r>
            <a:endParaRPr lang="en-US" sz="1200" b="1"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Intent</a:t>
            </a:r>
            <a:r>
              <a:rPr lang="en-US" sz="1200" kern="1200" dirty="0" smtClean="0">
                <a:solidFill>
                  <a:schemeClr val="tx1"/>
                </a:solidFill>
                <a:effectLst/>
                <a:latin typeface="+mn-lt"/>
                <a:ea typeface="+mn-ea"/>
                <a:cs typeface="+mn-cs"/>
              </a:rPr>
              <a:t>: To remove Bulletin #29 from NA World Services inventory. </a:t>
            </a:r>
          </a:p>
          <a:p>
            <a:r>
              <a:rPr lang="en-US" sz="1200" b="1" kern="1200" dirty="0" smtClean="0">
                <a:solidFill>
                  <a:schemeClr val="tx1"/>
                </a:solidFill>
                <a:effectLst/>
                <a:latin typeface="+mn-lt"/>
                <a:ea typeface="+mn-ea"/>
                <a:cs typeface="+mn-cs"/>
              </a:rPr>
              <a:t>Maker:</a:t>
            </a:r>
            <a:r>
              <a:rPr lang="en-US" sz="1200" kern="1200" dirty="0" smtClean="0">
                <a:solidFill>
                  <a:schemeClr val="tx1"/>
                </a:solidFill>
                <a:effectLst/>
                <a:latin typeface="+mn-lt"/>
                <a:ea typeface="+mn-ea"/>
                <a:cs typeface="+mn-cs"/>
              </a:rPr>
              <a:t> Upper Midwest Region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02DCAAA-5A00-8F43-9313-30950EECB0FF}" type="slidenum">
              <a:rPr lang="en-US" smtClean="0"/>
              <a:pPr/>
              <a:t>59</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58064681"/>
      </p:ext>
    </p:extLst>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Rationale by Region: </a:t>
            </a:r>
            <a:r>
              <a:rPr lang="en-US" sz="1200" kern="1200" dirty="0" smtClean="0">
                <a:solidFill>
                  <a:schemeClr val="tx1"/>
                </a:solidFill>
                <a:effectLst/>
                <a:latin typeface="+mn-lt"/>
                <a:ea typeface="+mn-ea"/>
                <a:cs typeface="+mn-cs"/>
              </a:rPr>
              <a:t>That Narcotics Anonymous does not take a stand or discriminate against any person on the basis of their health status or on the basis of information about their health status.</a:t>
            </a:r>
          </a:p>
          <a:p>
            <a:endParaRPr lang="en-US" dirty="0"/>
          </a:p>
        </p:txBody>
      </p:sp>
      <p:sp>
        <p:nvSpPr>
          <p:cNvPr id="4" name="Slide Number Placeholder 3"/>
          <p:cNvSpPr>
            <a:spLocks noGrp="1"/>
          </p:cNvSpPr>
          <p:nvPr>
            <p:ph type="sldNum" sz="quarter" idx="10"/>
          </p:nvPr>
        </p:nvSpPr>
        <p:spPr/>
        <p:txBody>
          <a:bodyPr/>
          <a:lstStyle/>
          <a:p>
            <a:fld id="{502DCAAA-5A00-8F43-9313-30950EECB0FF}" type="slidenum">
              <a:rPr lang="en-US" smtClean="0"/>
              <a:pPr/>
              <a:t>60</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743914673"/>
      </p:ext>
    </p:extLst>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World Board Response: </a:t>
            </a:r>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We do not believe Bulletin #29 discriminates against people on the basis of their health status. </a:t>
            </a:r>
          </a:p>
          <a:p>
            <a:pPr lvl="0"/>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Bulletin #29 was written in 1996 by the World Service Board of Trustees and the tone may not reflect our current emphasis on being welcoming to potential members, but the bulletin still reflects many members’ views.</a:t>
            </a:r>
          </a:p>
          <a:p>
            <a:pPr lvl="0"/>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The recovery literature survey in this </a:t>
            </a:r>
            <a:r>
              <a:rPr lang="en-US" sz="1200" i="1" kern="1200" dirty="0" smtClean="0">
                <a:solidFill>
                  <a:schemeClr val="tx1"/>
                </a:solidFill>
                <a:effectLst/>
                <a:latin typeface="+mn-lt"/>
                <a:ea typeface="+mn-ea"/>
                <a:cs typeface="+mn-cs"/>
              </a:rPr>
              <a:t>CAR </a:t>
            </a:r>
            <a:r>
              <a:rPr lang="en-US" sz="1200" kern="1200" dirty="0" smtClean="0">
                <a:solidFill>
                  <a:schemeClr val="tx1"/>
                </a:solidFill>
                <a:effectLst/>
                <a:latin typeface="+mn-lt"/>
                <a:ea typeface="+mn-ea"/>
                <a:cs typeface="+mn-cs"/>
              </a:rPr>
              <a:t>includes an option to prioritize an IP for members:</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NA and addicts on DRT/MAT. </a:t>
            </a:r>
          </a:p>
          <a:p>
            <a:endParaRPr lang="en-US" dirty="0"/>
          </a:p>
        </p:txBody>
      </p:sp>
      <p:sp>
        <p:nvSpPr>
          <p:cNvPr id="4" name="Slide Number Placeholder 3"/>
          <p:cNvSpPr>
            <a:spLocks noGrp="1"/>
          </p:cNvSpPr>
          <p:nvPr>
            <p:ph type="sldNum" sz="quarter" idx="10"/>
          </p:nvPr>
        </p:nvSpPr>
        <p:spPr/>
        <p:txBody>
          <a:bodyPr/>
          <a:lstStyle/>
          <a:p>
            <a:fld id="{502DCAAA-5A00-8F43-9313-30950EECB0FF}" type="slidenum">
              <a:rPr lang="en-US" smtClean="0"/>
              <a:pPr/>
              <a:t>61</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24116277"/>
      </p:ext>
    </p:extLst>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Motion 11: </a:t>
            </a:r>
            <a:r>
              <a:rPr lang="en-US" sz="1200" b="0" kern="1200" dirty="0" smtClean="0">
                <a:solidFill>
                  <a:schemeClr val="tx1"/>
                </a:solidFill>
                <a:effectLst/>
                <a:latin typeface="+mn-lt"/>
                <a:ea typeface="+mn-ea"/>
                <a:cs typeface="+mn-cs"/>
              </a:rPr>
              <a:t>Remove “Narcotics Anonymous and Persons Receiving Medication Assisted Treatment” from publication and use.</a:t>
            </a:r>
            <a:endParaRPr lang="en-US" sz="1200" b="1"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Intent</a:t>
            </a:r>
            <a:r>
              <a:rPr lang="en-US" sz="1200" kern="1200" dirty="0" smtClean="0">
                <a:solidFill>
                  <a:schemeClr val="tx1"/>
                </a:solidFill>
                <a:effectLst/>
                <a:latin typeface="+mn-lt"/>
                <a:ea typeface="+mn-ea"/>
                <a:cs typeface="+mn-cs"/>
              </a:rPr>
              <a:t>: To remove “Narcotics Anonymous and Persons Receiving Medication Assisted Treatment” from World Services inventory. </a:t>
            </a:r>
          </a:p>
          <a:p>
            <a:r>
              <a:rPr lang="en-US" sz="1200" b="1" kern="1200" dirty="0" smtClean="0">
                <a:solidFill>
                  <a:schemeClr val="tx1"/>
                </a:solidFill>
                <a:effectLst/>
                <a:latin typeface="+mn-lt"/>
                <a:ea typeface="+mn-ea"/>
                <a:cs typeface="+mn-cs"/>
              </a:rPr>
              <a:t>Maker:</a:t>
            </a:r>
            <a:r>
              <a:rPr lang="en-US" sz="1200" kern="1200" dirty="0" smtClean="0">
                <a:solidFill>
                  <a:schemeClr val="tx1"/>
                </a:solidFill>
                <a:effectLst/>
                <a:latin typeface="+mn-lt"/>
                <a:ea typeface="+mn-ea"/>
                <a:cs typeface="+mn-cs"/>
              </a:rPr>
              <a:t> Upper Midwest Region </a:t>
            </a:r>
          </a:p>
          <a:p>
            <a:endParaRPr lang="en-US" dirty="0"/>
          </a:p>
        </p:txBody>
      </p:sp>
      <p:sp>
        <p:nvSpPr>
          <p:cNvPr id="4" name="Slide Number Placeholder 3"/>
          <p:cNvSpPr>
            <a:spLocks noGrp="1"/>
          </p:cNvSpPr>
          <p:nvPr>
            <p:ph type="sldNum" sz="quarter" idx="10"/>
          </p:nvPr>
        </p:nvSpPr>
        <p:spPr/>
        <p:txBody>
          <a:bodyPr/>
          <a:lstStyle/>
          <a:p>
            <a:fld id="{502DCAAA-5A00-8F43-9313-30950EECB0FF}" type="slidenum">
              <a:rPr lang="en-US" smtClean="0"/>
              <a:pPr/>
              <a:t>63</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403738747"/>
      </p:ext>
    </p:extLst>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Rationale by Region: </a:t>
            </a:r>
            <a:r>
              <a:rPr lang="en-US" sz="1200" kern="1200" dirty="0" smtClean="0">
                <a:solidFill>
                  <a:schemeClr val="tx1"/>
                </a:solidFill>
                <a:effectLst/>
                <a:latin typeface="+mn-lt"/>
                <a:ea typeface="+mn-ea"/>
                <a:cs typeface="+mn-cs"/>
              </a:rPr>
              <a:t>That Narcotics Anonymous does not take a stand or discriminate against any person on the basis of their health status or on the basis of information about their health status.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Narcotics Anonymous chooses to meet and exceed the highest international standards of respect for personal autonomy and privacy in these matters. </a:t>
            </a:r>
          </a:p>
          <a:p>
            <a:endParaRPr lang="en-US" dirty="0"/>
          </a:p>
        </p:txBody>
      </p:sp>
      <p:sp>
        <p:nvSpPr>
          <p:cNvPr id="4" name="Slide Number Placeholder 3"/>
          <p:cNvSpPr>
            <a:spLocks noGrp="1"/>
          </p:cNvSpPr>
          <p:nvPr>
            <p:ph type="sldNum" sz="quarter" idx="10"/>
          </p:nvPr>
        </p:nvSpPr>
        <p:spPr/>
        <p:txBody>
          <a:bodyPr/>
          <a:lstStyle/>
          <a:p>
            <a:fld id="{502DCAAA-5A00-8F43-9313-30950EECB0FF}" type="slidenum">
              <a:rPr lang="en-US" smtClean="0"/>
              <a:pPr/>
              <a:t>64</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439347735"/>
      </p:ext>
    </p:extLst>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World Board Response: </a:t>
            </a:r>
            <a:endParaRPr lang="en-US" sz="1200" kern="1200" dirty="0" smtClean="0">
              <a:solidFill>
                <a:schemeClr val="tx1"/>
              </a:solidFill>
              <a:effectLst/>
              <a:latin typeface="+mn-lt"/>
              <a:ea typeface="+mn-ea"/>
              <a:cs typeface="+mn-cs"/>
            </a:endParaRPr>
          </a:p>
          <a:p>
            <a:pPr lvl="0"/>
            <a:r>
              <a:rPr lang="en-US" sz="1200" i="1" kern="1200" dirty="0" smtClean="0">
                <a:solidFill>
                  <a:schemeClr val="tx1"/>
                </a:solidFill>
                <a:effectLst/>
                <a:latin typeface="+mn-lt"/>
                <a:ea typeface="+mn-ea"/>
                <a:cs typeface="+mn-cs"/>
              </a:rPr>
              <a:t>Narcotics Anonymous and Persons Receiving Medication Assisted Treatment</a:t>
            </a:r>
            <a:r>
              <a:rPr lang="en-US" sz="1200" kern="1200" dirty="0" smtClean="0">
                <a:solidFill>
                  <a:schemeClr val="tx1"/>
                </a:solidFill>
                <a:effectLst/>
                <a:latin typeface="+mn-lt"/>
                <a:ea typeface="+mn-ea"/>
                <a:cs typeface="+mn-cs"/>
              </a:rPr>
              <a:t> is a recently published PR pamphlet targeted to professionals who prescribe medication to treat drug addiction.</a:t>
            </a:r>
          </a:p>
          <a:p>
            <a:pPr lvl="0"/>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The pamphlet went through a 90-day review and input period for delegates and the feedback since then has been almost entirely positive.</a:t>
            </a:r>
          </a:p>
          <a:p>
            <a:endParaRPr lang="en-US" dirty="0"/>
          </a:p>
        </p:txBody>
      </p:sp>
      <p:sp>
        <p:nvSpPr>
          <p:cNvPr id="4" name="Slide Number Placeholder 3"/>
          <p:cNvSpPr>
            <a:spLocks noGrp="1"/>
          </p:cNvSpPr>
          <p:nvPr>
            <p:ph type="sldNum" sz="quarter" idx="10"/>
          </p:nvPr>
        </p:nvSpPr>
        <p:spPr/>
        <p:txBody>
          <a:bodyPr/>
          <a:lstStyle/>
          <a:p>
            <a:fld id="{502DCAAA-5A00-8F43-9313-30950EECB0FF}" type="slidenum">
              <a:rPr lang="en-US" smtClean="0"/>
              <a:pPr/>
              <a:t>65</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617637652"/>
      </p:ext>
    </p:extLst>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mn-ea"/>
                <a:cs typeface="+mn-cs"/>
              </a:rPr>
              <a:t>This pamphlet is not concerned with a health issue. It is about being clean or not being clean.</a:t>
            </a:r>
          </a:p>
          <a:p>
            <a:pPr lvl="0"/>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Due to the increasing use of DRT/MAT, we believe there is a clear and pressing need for communication to professionals explaining what NA is, what we have to offer their clients, and how our approach may differ.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02DCAAA-5A00-8F43-9313-30950EECB0FF}" type="slidenum">
              <a:rPr lang="en-US" smtClean="0"/>
              <a:pPr/>
              <a:t>66</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327184918"/>
      </p:ext>
    </p:extLst>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Motions 12 and 13 fall under the category of Creating Events</a:t>
            </a:r>
          </a:p>
          <a:p>
            <a:endParaRPr lang="en-US" dirty="0"/>
          </a:p>
        </p:txBody>
      </p:sp>
      <p:sp>
        <p:nvSpPr>
          <p:cNvPr id="4" name="Slide Number Placeholder 3"/>
          <p:cNvSpPr>
            <a:spLocks noGrp="1"/>
          </p:cNvSpPr>
          <p:nvPr>
            <p:ph type="sldNum" sz="quarter" idx="10"/>
          </p:nvPr>
        </p:nvSpPr>
        <p:spPr/>
        <p:txBody>
          <a:bodyPr/>
          <a:lstStyle/>
          <a:p>
            <a:fld id="{502DCAAA-5A00-8F43-9313-30950EECB0FF}" type="slidenum">
              <a:rPr lang="en-US" smtClean="0"/>
              <a:pPr/>
              <a:t>68</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225546286"/>
      </p:ext>
    </p:extLst>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As we continue to move toward consensus-based decision making, it’s hard not to wonder whether dozens of </a:t>
            </a:r>
            <a:r>
              <a:rPr lang="en-US" sz="1200" i="1" kern="1200" dirty="0" smtClean="0">
                <a:solidFill>
                  <a:schemeClr val="tx1"/>
                </a:solidFill>
                <a:effectLst/>
                <a:latin typeface="+mn-lt"/>
                <a:ea typeface="+mn-ea"/>
                <a:cs typeface="+mn-cs"/>
              </a:rPr>
              <a:t>CAR </a:t>
            </a:r>
            <a:r>
              <a:rPr lang="en-US" sz="1200" kern="1200" dirty="0" smtClean="0">
                <a:solidFill>
                  <a:schemeClr val="tx1"/>
                </a:solidFill>
                <a:effectLst/>
                <a:latin typeface="+mn-lt"/>
                <a:ea typeface="+mn-ea"/>
                <a:cs typeface="+mn-cs"/>
              </a:rPr>
              <a:t>motions are possibly a step backward. But, how can we have effective discussions together, throughout the Fellowship, that move ideas forward? As a Board, we’ve asked ourselves how we can achieve this, and we aren’t sure. Sometimes a motion in the </a:t>
            </a:r>
            <a:r>
              <a:rPr lang="en-US" sz="1200" i="1" kern="1200" dirty="0" smtClean="0">
                <a:solidFill>
                  <a:schemeClr val="tx1"/>
                </a:solidFill>
                <a:effectLst/>
                <a:latin typeface="+mn-lt"/>
                <a:ea typeface="+mn-ea"/>
                <a:cs typeface="+mn-cs"/>
              </a:rPr>
              <a:t>CAR</a:t>
            </a:r>
            <a:r>
              <a:rPr lang="en-US" sz="1200" kern="1200" dirty="0" smtClean="0">
                <a:solidFill>
                  <a:schemeClr val="tx1"/>
                </a:solidFill>
                <a:effectLst/>
                <a:latin typeface="+mn-lt"/>
                <a:ea typeface="+mn-ea"/>
                <a:cs typeface="+mn-cs"/>
              </a:rPr>
              <a:t> feels like the only way to get an idea discussed, and that’s something we need to work on together, as a Conference, to change.</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Every motion in the CAR gets translated into a number of languages to be considered by thousands of groups around the world. Addicts come together to discuss the same issues and listen for the will of a Higher Power as it may be expressed in their group conscience. We are at our best as a Fellowship when this degree of international time and focus is taken up with issues related to how to more successfully carry the message to the addict who still suffers.</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B3A33A7-B22D-47A9-85BF-2AA33FCDE324}" type="slidenum">
              <a:rPr lang="en-US" smtClean="0"/>
              <a:pPr/>
              <a:t>6</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988584055"/>
      </p:ext>
    </p:extLst>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Motion 12: </a:t>
            </a:r>
            <a:r>
              <a:rPr lang="en-US" sz="1200" b="0" kern="1200" dirty="0" smtClean="0">
                <a:solidFill>
                  <a:schemeClr val="tx1"/>
                </a:solidFill>
                <a:effectLst/>
                <a:latin typeface="+mn-lt"/>
                <a:ea typeface="+mn-ea"/>
                <a:cs typeface="+mn-cs"/>
              </a:rPr>
              <a:t>Assign a week each year as an NA PR week, beginning in 2019. NAWS would establish the dates and would have information available for the whole NA fellowship a minimum of 90 days prior and also have available the possible contents of the program or the suggested agenda for such week.</a:t>
            </a:r>
            <a:endParaRPr lang="en-US" sz="1200" b="1"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Intent</a:t>
            </a:r>
            <a:r>
              <a:rPr lang="en-US" sz="1200" kern="1200" dirty="0" smtClean="0">
                <a:solidFill>
                  <a:schemeClr val="tx1"/>
                </a:solidFill>
                <a:effectLst/>
                <a:latin typeface="+mn-lt"/>
                <a:ea typeface="+mn-ea"/>
                <a:cs typeface="+mn-cs"/>
              </a:rPr>
              <a:t>: Establish a common week of this type, to be held permanently every year, so the whole NA fellowship can hold events for this important service for NA worldwide.</a:t>
            </a:r>
          </a:p>
          <a:p>
            <a:r>
              <a:rPr lang="en-US" sz="1200" b="1" kern="1200" dirty="0" smtClean="0">
                <a:solidFill>
                  <a:schemeClr val="tx1"/>
                </a:solidFill>
                <a:effectLst/>
                <a:latin typeface="+mn-lt"/>
                <a:ea typeface="+mn-ea"/>
                <a:cs typeface="+mn-cs"/>
              </a:rPr>
              <a:t>Maker:</a:t>
            </a:r>
            <a:r>
              <a:rPr lang="en-US" sz="1200" kern="1200" dirty="0" smtClean="0">
                <a:solidFill>
                  <a:schemeClr val="tx1"/>
                </a:solidFill>
                <a:effectLst/>
                <a:latin typeface="+mn-lt"/>
                <a:ea typeface="+mn-ea"/>
                <a:cs typeface="+mn-cs"/>
              </a:rPr>
              <a:t> Venezuela Region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02DCAAA-5A00-8F43-9313-30950EECB0FF}" type="slidenum">
              <a:rPr lang="en-US" smtClean="0"/>
              <a:pPr/>
              <a:t>69</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240770425"/>
      </p:ext>
    </p:extLst>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Rationale by Region: </a:t>
            </a:r>
            <a:r>
              <a:rPr lang="en-US" sz="1200" kern="1200" dirty="0" smtClean="0">
                <a:solidFill>
                  <a:schemeClr val="tx1"/>
                </a:solidFill>
                <a:effectLst/>
                <a:latin typeface="+mn-lt"/>
                <a:ea typeface="+mn-ea"/>
                <a:cs typeface="+mn-cs"/>
              </a:rPr>
              <a:t>This would motivate regions, zones and NAWS to work more unity and in cooperation and collaboration, working together and simultaneously as a team, in PR and PI concrete activities for at least 7 consecutive days, once a year, serving together to carry a better message of recovery, love, strength, faith, hope and freedom to the addict who still suffers and to the community and society as a whole. We consider that this would be an excellent initiative filled with a lot of creativity, for NA as a whole!</a:t>
            </a:r>
          </a:p>
          <a:p>
            <a:endParaRPr lang="en-US" dirty="0"/>
          </a:p>
        </p:txBody>
      </p:sp>
      <p:sp>
        <p:nvSpPr>
          <p:cNvPr id="4" name="Slide Number Placeholder 3"/>
          <p:cNvSpPr>
            <a:spLocks noGrp="1"/>
          </p:cNvSpPr>
          <p:nvPr>
            <p:ph type="sldNum" sz="quarter" idx="10"/>
          </p:nvPr>
        </p:nvSpPr>
        <p:spPr/>
        <p:txBody>
          <a:bodyPr/>
          <a:lstStyle/>
          <a:p>
            <a:fld id="{502DCAAA-5A00-8F43-9313-30950EECB0FF}" type="slidenum">
              <a:rPr lang="en-US" smtClean="0"/>
              <a:pPr/>
              <a:t>70</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562320605"/>
      </p:ext>
    </p:extLst>
  </p:cSld>
  <p:clrMapOvr>
    <a:masterClrMapping/>
  </p:clrMapOvr>
</p:notes>
</file>

<file path=ppt/notesSlides/notesSlide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World Board Response: </a:t>
            </a:r>
            <a:r>
              <a:rPr lang="en-US" sz="1200" kern="1200" dirty="0" smtClean="0">
                <a:solidFill>
                  <a:schemeClr val="tx1"/>
                </a:solidFill>
                <a:effectLst/>
                <a:latin typeface="+mn-lt"/>
                <a:ea typeface="+mn-ea"/>
                <a:cs typeface="+mn-cs"/>
              </a:rPr>
              <a:t>We love the idea of generating interest and enthusiasm for public relations.</a:t>
            </a:r>
          </a:p>
          <a:p>
            <a:r>
              <a:rPr lang="en-US" sz="1200" kern="1200" dirty="0" smtClean="0">
                <a:solidFill>
                  <a:schemeClr val="tx1"/>
                </a:solidFill>
                <a:effectLst/>
                <a:latin typeface="+mn-lt"/>
                <a:ea typeface="+mn-ea"/>
                <a:cs typeface="+mn-cs"/>
              </a:rPr>
              <a:t>We believe the topics such as those outlined in the </a:t>
            </a:r>
            <a:r>
              <a:rPr lang="en-US" sz="1200" i="1" kern="1200" dirty="0" smtClean="0">
                <a:solidFill>
                  <a:schemeClr val="tx1"/>
                </a:solidFill>
                <a:effectLst/>
                <a:latin typeface="+mn-lt"/>
                <a:ea typeface="+mn-ea"/>
                <a:cs typeface="+mn-cs"/>
              </a:rPr>
              <a:t>PR Handbook</a:t>
            </a:r>
            <a:r>
              <a:rPr lang="en-US" sz="1200" kern="1200" dirty="0" smtClean="0">
                <a:solidFill>
                  <a:schemeClr val="tx1"/>
                </a:solidFill>
                <a:effectLst/>
                <a:latin typeface="+mn-lt"/>
                <a:ea typeface="+mn-ea"/>
                <a:cs typeface="+mn-cs"/>
              </a:rPr>
              <a:t>—carrying the NA message into correctional facilities, building relationships in healthcare settings, best practices with internet technology, and so on—can help us more effectively carry the message. </a:t>
            </a:r>
          </a:p>
          <a:p>
            <a:endParaRPr lang="en-US" dirty="0"/>
          </a:p>
        </p:txBody>
      </p:sp>
      <p:sp>
        <p:nvSpPr>
          <p:cNvPr id="4" name="Slide Number Placeholder 3"/>
          <p:cNvSpPr>
            <a:spLocks noGrp="1"/>
          </p:cNvSpPr>
          <p:nvPr>
            <p:ph type="sldNum" sz="quarter" idx="10"/>
          </p:nvPr>
        </p:nvSpPr>
        <p:spPr/>
        <p:txBody>
          <a:bodyPr/>
          <a:lstStyle/>
          <a:p>
            <a:fld id="{502DCAAA-5A00-8F43-9313-30950EECB0FF}" type="slidenum">
              <a:rPr lang="en-US" smtClean="0"/>
              <a:pPr/>
              <a:t>71</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639856366"/>
      </p:ext>
    </p:extLst>
  </p:cSld>
  <p:clrMapOvr>
    <a:masterClrMapping/>
  </p:clrMapOvr>
</p:notes>
</file>

<file path=ppt/notesSlides/notesSlide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Motion 13: </a:t>
            </a:r>
            <a:r>
              <a:rPr lang="en-US" sz="1200" b="0" kern="1200" dirty="0" smtClean="0">
                <a:solidFill>
                  <a:schemeClr val="tx1"/>
                </a:solidFill>
                <a:effectLst/>
                <a:latin typeface="+mn-lt"/>
                <a:ea typeface="+mn-ea"/>
                <a:cs typeface="+mn-cs"/>
              </a:rPr>
              <a:t>To authorize the World Board to define more special days, like unity day, in the yearly calendar.</a:t>
            </a:r>
            <a:endParaRPr lang="en-US" sz="1200" b="1"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Intent</a:t>
            </a:r>
            <a:r>
              <a:rPr lang="en-US" sz="1200" kern="1200" dirty="0" smtClean="0">
                <a:solidFill>
                  <a:schemeClr val="tx1"/>
                </a:solidFill>
                <a:effectLst/>
                <a:latin typeface="+mn-lt"/>
                <a:ea typeface="+mn-ea"/>
                <a:cs typeface="+mn-cs"/>
              </a:rPr>
              <a:t>: To have special days for topics like sponsorship, service, etc. </a:t>
            </a:r>
          </a:p>
          <a:p>
            <a:r>
              <a:rPr lang="en-US" sz="1200" b="1" kern="1200" dirty="0" smtClean="0">
                <a:solidFill>
                  <a:schemeClr val="tx1"/>
                </a:solidFill>
                <a:effectLst/>
                <a:latin typeface="+mn-lt"/>
                <a:ea typeface="+mn-ea"/>
                <a:cs typeface="+mn-cs"/>
              </a:rPr>
              <a:t>Maker:</a:t>
            </a:r>
            <a:r>
              <a:rPr lang="en-US" sz="1200" kern="1200" dirty="0" smtClean="0">
                <a:solidFill>
                  <a:schemeClr val="tx1"/>
                </a:solidFill>
                <a:effectLst/>
                <a:latin typeface="+mn-lt"/>
                <a:ea typeface="+mn-ea"/>
                <a:cs typeface="+mn-cs"/>
              </a:rPr>
              <a:t> Iran Region</a:t>
            </a:r>
          </a:p>
          <a:p>
            <a:r>
              <a:rPr lang="en-US" sz="1200" b="1" kern="1200" dirty="0" smtClean="0">
                <a:solidFill>
                  <a:schemeClr val="tx1"/>
                </a:solidFill>
                <a:effectLst/>
                <a:latin typeface="+mn-lt"/>
                <a:ea typeface="+mn-ea"/>
                <a:cs typeface="+mn-cs"/>
              </a:rPr>
              <a:t>Rationale: </a:t>
            </a:r>
            <a:r>
              <a:rPr lang="en-US" sz="1200" kern="1200" dirty="0" smtClean="0">
                <a:solidFill>
                  <a:schemeClr val="tx1"/>
                </a:solidFill>
                <a:effectLst/>
                <a:latin typeface="+mn-lt"/>
                <a:ea typeface="+mn-ea"/>
                <a:cs typeface="+mn-cs"/>
              </a:rPr>
              <a:t>No rationale was provided for this motion.</a:t>
            </a:r>
          </a:p>
          <a:p>
            <a:endParaRPr lang="en-US" dirty="0"/>
          </a:p>
        </p:txBody>
      </p:sp>
      <p:sp>
        <p:nvSpPr>
          <p:cNvPr id="4" name="Slide Number Placeholder 3"/>
          <p:cNvSpPr>
            <a:spLocks noGrp="1"/>
          </p:cNvSpPr>
          <p:nvPr>
            <p:ph type="sldNum" sz="quarter" idx="10"/>
          </p:nvPr>
        </p:nvSpPr>
        <p:spPr/>
        <p:txBody>
          <a:bodyPr/>
          <a:lstStyle/>
          <a:p>
            <a:fld id="{502DCAAA-5A00-8F43-9313-30950EECB0FF}" type="slidenum">
              <a:rPr lang="en-US" smtClean="0"/>
              <a:pPr/>
              <a:t>73</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615322833"/>
      </p:ext>
    </p:extLst>
  </p:cSld>
  <p:clrMapOvr>
    <a:masterClrMapping/>
  </p:clrMapOvr>
</p:notes>
</file>

<file path=ppt/notesSlides/notesSlide6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World Board Response: </a:t>
            </a:r>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Unity Day was created through a Conference motion in 1992. This motion seems like an evolution of that idea to connect us all worldwide by focusing on the things that are important to all of us.</a:t>
            </a:r>
          </a:p>
          <a:p>
            <a:endParaRPr lang="en-US" dirty="0"/>
          </a:p>
        </p:txBody>
      </p:sp>
      <p:sp>
        <p:nvSpPr>
          <p:cNvPr id="4" name="Slide Number Placeholder 3"/>
          <p:cNvSpPr>
            <a:spLocks noGrp="1"/>
          </p:cNvSpPr>
          <p:nvPr>
            <p:ph type="sldNum" sz="quarter" idx="10"/>
          </p:nvPr>
        </p:nvSpPr>
        <p:spPr/>
        <p:txBody>
          <a:bodyPr/>
          <a:lstStyle/>
          <a:p>
            <a:fld id="{502DCAAA-5A00-8F43-9313-30950EECB0FF}" type="slidenum">
              <a:rPr lang="en-US" smtClean="0"/>
              <a:pPr/>
              <a:t>74</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42588857"/>
      </p:ext>
    </p:extLst>
  </p:cSld>
  <p:clrMapOvr>
    <a:masterClrMapping/>
  </p:clrMapOvr>
</p:notes>
</file>

<file path=ppt/notesSlides/notesSlide6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Here are a few links that will provide some background and may be helpful when considering this motion.</a:t>
            </a:r>
          </a:p>
          <a:p>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The selection process for IDTs is described in Addendum E of </a:t>
            </a:r>
            <a:r>
              <a:rPr lang="en-US" sz="1200" i="1" kern="1200" dirty="0" smtClean="0">
                <a:solidFill>
                  <a:schemeClr val="tx1"/>
                </a:solidFill>
                <a:effectLst/>
                <a:latin typeface="+mn-lt"/>
                <a:ea typeface="+mn-ea"/>
                <a:cs typeface="+mn-cs"/>
              </a:rPr>
              <a:t>A Guide to World Services in NA</a:t>
            </a:r>
            <a:r>
              <a:rPr lang="en-US" sz="1200" kern="1200" dirty="0" smtClean="0">
                <a:solidFill>
                  <a:schemeClr val="tx1"/>
                </a:solidFill>
                <a:effectLst/>
                <a:latin typeface="+mn-lt"/>
                <a:ea typeface="+mn-ea"/>
                <a:cs typeface="+mn-cs"/>
              </a:rPr>
              <a:t> (p. 71). </a:t>
            </a:r>
          </a:p>
          <a:p>
            <a:pPr lvl="0"/>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In 2016, we started using a Fellowship survey in the </a:t>
            </a:r>
            <a:r>
              <a:rPr lang="en-US" sz="1200" i="1" kern="1200" dirty="0" smtClean="0">
                <a:solidFill>
                  <a:schemeClr val="tx1"/>
                </a:solidFill>
                <a:effectLst/>
                <a:latin typeface="+mn-lt"/>
                <a:ea typeface="+mn-ea"/>
                <a:cs typeface="+mn-cs"/>
              </a:rPr>
              <a:t>CAR</a:t>
            </a:r>
            <a:r>
              <a:rPr lang="en-US" sz="1200" kern="1200" dirty="0" smtClean="0">
                <a:solidFill>
                  <a:schemeClr val="tx1"/>
                </a:solidFill>
                <a:effectLst/>
                <a:latin typeface="+mn-lt"/>
                <a:ea typeface="+mn-ea"/>
                <a:cs typeface="+mn-cs"/>
              </a:rPr>
              <a:t> to prioritize ideas for decision by the WSC, including the IDTs. The </a:t>
            </a:r>
            <a:r>
              <a:rPr lang="en-US" sz="1200" u="sng" kern="1200" dirty="0" smtClean="0">
                <a:solidFill>
                  <a:schemeClr val="tx1"/>
                </a:solidFill>
                <a:effectLst/>
                <a:latin typeface="+mn-lt"/>
                <a:ea typeface="+mn-ea"/>
                <a:cs typeface="+mn-cs"/>
              </a:rPr>
              <a:t>2016</a:t>
            </a:r>
            <a:r>
              <a:rPr lang="en-US" sz="1200" kern="1200" dirty="0" smtClean="0">
                <a:solidFill>
                  <a:schemeClr val="tx1"/>
                </a:solidFill>
                <a:effectLst/>
                <a:latin typeface="+mn-lt"/>
                <a:ea typeface="+mn-ea"/>
                <a:cs typeface="+mn-cs"/>
              </a:rPr>
              <a:t> survey begins on page 19 of the 2016 </a:t>
            </a:r>
            <a:r>
              <a:rPr lang="en-US" sz="1200" i="1" kern="1200" dirty="0" smtClean="0">
                <a:solidFill>
                  <a:schemeClr val="tx1"/>
                </a:solidFill>
                <a:effectLst/>
                <a:latin typeface="+mn-lt"/>
                <a:ea typeface="+mn-ea"/>
                <a:cs typeface="+mn-cs"/>
              </a:rPr>
              <a:t>CAR. The CAR </a:t>
            </a:r>
            <a:r>
              <a:rPr lang="en-US" sz="1200" kern="1200" dirty="0" smtClean="0">
                <a:solidFill>
                  <a:schemeClr val="tx1"/>
                </a:solidFill>
                <a:effectLst/>
                <a:latin typeface="+mn-lt"/>
                <a:ea typeface="+mn-ea"/>
                <a:cs typeface="+mn-cs"/>
              </a:rPr>
              <a:t>survey for </a:t>
            </a:r>
            <a:r>
              <a:rPr lang="en-US" sz="1200" u="sng" kern="1200" dirty="0" smtClean="0">
                <a:solidFill>
                  <a:schemeClr val="tx1"/>
                </a:solidFill>
                <a:effectLst/>
                <a:latin typeface="+mn-lt"/>
                <a:ea typeface="+mn-ea"/>
                <a:cs typeface="+mn-cs"/>
              </a:rPr>
              <a:t>2018-2020</a:t>
            </a:r>
            <a:r>
              <a:rPr lang="en-US" sz="1200" kern="1200" dirty="0" smtClean="0">
                <a:solidFill>
                  <a:schemeClr val="tx1"/>
                </a:solidFill>
                <a:effectLst/>
                <a:latin typeface="+mn-lt"/>
                <a:ea typeface="+mn-ea"/>
                <a:cs typeface="+mn-cs"/>
              </a:rPr>
              <a:t> begins on page 32 of the 2018 </a:t>
            </a:r>
            <a:r>
              <a:rPr lang="en-US" sz="1200" i="1" kern="1200" dirty="0" smtClean="0">
                <a:solidFill>
                  <a:schemeClr val="tx1"/>
                </a:solidFill>
                <a:effectLst/>
                <a:latin typeface="+mn-lt"/>
                <a:ea typeface="+mn-ea"/>
                <a:cs typeface="+mn-cs"/>
              </a:rPr>
              <a:t>CAR</a:t>
            </a:r>
            <a:r>
              <a:rPr lang="en-US" sz="1200" kern="1200" dirty="0" smtClean="0">
                <a:solidFill>
                  <a:schemeClr val="tx1"/>
                </a:solidFill>
                <a:effectLst/>
                <a:latin typeface="+mn-lt"/>
                <a:ea typeface="+mn-ea"/>
                <a:cs typeface="+mn-cs"/>
              </a:rPr>
              <a:t>.</a:t>
            </a:r>
          </a:p>
          <a:p>
            <a:pPr lvl="0"/>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The webpage cited here lists the current IDTs and those of previous years.</a:t>
            </a:r>
          </a:p>
          <a:p>
            <a:endParaRPr lang="en-US" dirty="0"/>
          </a:p>
        </p:txBody>
      </p:sp>
      <p:sp>
        <p:nvSpPr>
          <p:cNvPr id="4" name="Slide Number Placeholder 3"/>
          <p:cNvSpPr>
            <a:spLocks noGrp="1"/>
          </p:cNvSpPr>
          <p:nvPr>
            <p:ph type="sldNum" sz="quarter" idx="10"/>
          </p:nvPr>
        </p:nvSpPr>
        <p:spPr/>
        <p:txBody>
          <a:bodyPr/>
          <a:lstStyle/>
          <a:p>
            <a:fld id="{502DCAAA-5A00-8F43-9313-30950EECB0FF}" type="slidenum">
              <a:rPr lang="en-US" smtClean="0"/>
              <a:pPr/>
              <a:t>76</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266957593"/>
      </p:ext>
    </p:extLst>
  </p:cSld>
  <p:clrMapOvr>
    <a:masterClrMapping/>
  </p:clrMapOvr>
</p:notes>
</file>

<file path=ppt/notesSlides/notesSlide6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Motion 14: </a:t>
            </a:r>
            <a:r>
              <a:rPr lang="en-US" sz="1200" b="0" kern="1200" dirty="0" smtClean="0">
                <a:solidFill>
                  <a:schemeClr val="tx1"/>
                </a:solidFill>
                <a:effectLst/>
                <a:latin typeface="+mn-lt"/>
                <a:ea typeface="+mn-ea"/>
                <a:cs typeface="+mn-cs"/>
              </a:rPr>
              <a:t>Fellowship Issue Discussion Topics (IDTs) will be selected based on the following process: By August 1 following the World Service Conference (WSC), NAWS will create a section on </a:t>
            </a:r>
            <a:r>
              <a:rPr lang="en-US" sz="1200" b="0" kern="1200" dirty="0" err="1" smtClean="0">
                <a:solidFill>
                  <a:schemeClr val="tx1"/>
                </a:solidFill>
                <a:effectLst/>
                <a:latin typeface="+mn-lt"/>
                <a:ea typeface="+mn-ea"/>
                <a:cs typeface="+mn-cs"/>
              </a:rPr>
              <a:t>na.org</a:t>
            </a:r>
            <a:r>
              <a:rPr lang="en-US" sz="1200" b="0" kern="1200" dirty="0" smtClean="0">
                <a:solidFill>
                  <a:schemeClr val="tx1"/>
                </a:solidFill>
                <a:effectLst/>
                <a:latin typeface="+mn-lt"/>
                <a:ea typeface="+mn-ea"/>
                <a:cs typeface="+mn-cs"/>
              </a:rPr>
              <a:t> for IDT submissions. The poll should be translated via available software into as many languages as possible. Any member, group, area, region or zone will be able to add an item to the poll. Beginning February 1 in the year before the WSC the process of voting on the poll will start. Any member, group, area, region or zone will be able to vote on the choices in the poll. The poll will close on the final day as set by the Guide to World Services (GTWS) for regional motion submissions. The top six Issue Discussion Topics in the poll will be placed in the Conference Agenda Report and voted on in old business at the World Service Conference with the top three being the Issue Discussion Topics for that next conference cycle.</a:t>
            </a:r>
            <a:endParaRPr lang="en-US" sz="1200" b="1"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502DCAAA-5A00-8F43-9313-30950EECB0FF}" type="slidenum">
              <a:rPr lang="en-US" smtClean="0"/>
              <a:pPr/>
              <a:t>77</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66931445"/>
      </p:ext>
    </p:extLst>
  </p:cSld>
  <p:clrMapOvr>
    <a:masterClrMapping/>
  </p:clrMapOvr>
</p:notes>
</file>

<file path=ppt/notesSlides/notesSlide6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Intent</a:t>
            </a:r>
            <a:r>
              <a:rPr lang="en-US" sz="1200" kern="1200" dirty="0" smtClean="0">
                <a:solidFill>
                  <a:schemeClr val="tx1"/>
                </a:solidFill>
                <a:effectLst/>
                <a:latin typeface="+mn-lt"/>
                <a:ea typeface="+mn-ea"/>
                <a:cs typeface="+mn-cs"/>
              </a:rPr>
              <a:t>: To have more direct and specifically defined fellowship involvement in the creation and selection of Fellowship Issue Discussion Topics. </a:t>
            </a:r>
          </a:p>
          <a:p>
            <a:r>
              <a:rPr lang="en-US" sz="1200" b="1" kern="1200" dirty="0" smtClean="0">
                <a:solidFill>
                  <a:schemeClr val="tx1"/>
                </a:solidFill>
                <a:effectLst/>
                <a:latin typeface="+mn-lt"/>
                <a:ea typeface="+mn-ea"/>
                <a:cs typeface="+mn-cs"/>
              </a:rPr>
              <a:t>Maker:</a:t>
            </a:r>
            <a:r>
              <a:rPr lang="en-US" sz="1200" kern="1200" dirty="0" smtClean="0">
                <a:solidFill>
                  <a:schemeClr val="tx1"/>
                </a:solidFill>
                <a:effectLst/>
                <a:latin typeface="+mn-lt"/>
                <a:ea typeface="+mn-ea"/>
                <a:cs typeface="+mn-cs"/>
              </a:rPr>
              <a:t> South Florida Region </a:t>
            </a:r>
          </a:p>
          <a:p>
            <a:endParaRPr lang="en-US" dirty="0"/>
          </a:p>
        </p:txBody>
      </p:sp>
      <p:sp>
        <p:nvSpPr>
          <p:cNvPr id="4" name="Slide Number Placeholder 3"/>
          <p:cNvSpPr>
            <a:spLocks noGrp="1"/>
          </p:cNvSpPr>
          <p:nvPr>
            <p:ph type="sldNum" sz="quarter" idx="10"/>
          </p:nvPr>
        </p:nvSpPr>
        <p:spPr/>
        <p:txBody>
          <a:bodyPr/>
          <a:lstStyle/>
          <a:p>
            <a:fld id="{502DCAAA-5A00-8F43-9313-30950EECB0FF}" type="slidenum">
              <a:rPr lang="en-US" smtClean="0"/>
              <a:pPr/>
              <a:t>78</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591245578"/>
      </p:ext>
    </p:extLst>
  </p:cSld>
  <p:clrMapOvr>
    <a:masterClrMapping/>
  </p:clrMapOvr>
</p:notes>
</file>

<file path=ppt/notesSlides/notesSlide6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Rationale by Region: </a:t>
            </a:r>
            <a:r>
              <a:rPr lang="en-US" sz="1200" kern="1200" dirty="0" smtClean="0">
                <a:solidFill>
                  <a:schemeClr val="tx1"/>
                </a:solidFill>
                <a:effectLst/>
                <a:latin typeface="+mn-lt"/>
                <a:ea typeface="+mn-ea"/>
                <a:cs typeface="+mn-cs"/>
              </a:rPr>
              <a:t>Between 1998 and 2002, a list of possible Issue Discussion Topics were provided in the CAR. The two favored by the most regions became the IDT’s for the conference cycle. This was discontinued after the 2002 WSC. With the increased usage of the internet and the widespread availability of free polling software, we feel that direct, identifiable fellowship involvement in the creation of topics can be achieved. </a:t>
            </a:r>
          </a:p>
          <a:p>
            <a:endParaRPr lang="en-US" dirty="0"/>
          </a:p>
        </p:txBody>
      </p:sp>
      <p:sp>
        <p:nvSpPr>
          <p:cNvPr id="4" name="Slide Number Placeholder 3"/>
          <p:cNvSpPr>
            <a:spLocks noGrp="1"/>
          </p:cNvSpPr>
          <p:nvPr>
            <p:ph type="sldNum" sz="quarter" idx="10"/>
          </p:nvPr>
        </p:nvSpPr>
        <p:spPr/>
        <p:txBody>
          <a:bodyPr/>
          <a:lstStyle/>
          <a:p>
            <a:fld id="{502DCAAA-5A00-8F43-9313-30950EECB0FF}" type="slidenum">
              <a:rPr lang="en-US" smtClean="0"/>
              <a:pPr/>
              <a:t>79</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450573355"/>
      </p:ext>
    </p:extLst>
  </p:cSld>
  <p:clrMapOvr>
    <a:masterClrMapping/>
  </p:clrMapOvr>
</p:notes>
</file>

<file path=ppt/notesSlides/notesSlide6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We believe that this grassroots involvement, along with participation available for members of all languages at the inception of the IDT process, will yield increased local participation in the discussion topics selected, and provide results of greater value to the fellowship as a whole.</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02DCAAA-5A00-8F43-9313-30950EECB0FF}" type="slidenum">
              <a:rPr lang="en-US" smtClean="0"/>
              <a:pPr/>
              <a:t>80</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552016741"/>
      </p:ext>
    </p:extLst>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first six regional motions relate to literature and production issues. Direct links in the </a:t>
            </a:r>
            <a:r>
              <a:rPr lang="en-US" sz="1200" i="1" kern="1200" dirty="0" smtClean="0">
                <a:solidFill>
                  <a:schemeClr val="tx1"/>
                </a:solidFill>
                <a:effectLst/>
                <a:latin typeface="+mn-lt"/>
                <a:ea typeface="+mn-ea"/>
                <a:cs typeface="+mn-cs"/>
              </a:rPr>
              <a:t>CAR</a:t>
            </a:r>
            <a:r>
              <a:rPr lang="en-US" sz="1200" kern="1200" dirty="0" smtClean="0">
                <a:solidFill>
                  <a:schemeClr val="tx1"/>
                </a:solidFill>
                <a:effectLst/>
                <a:latin typeface="+mn-lt"/>
                <a:ea typeface="+mn-ea"/>
                <a:cs typeface="+mn-cs"/>
              </a:rPr>
              <a:t> to relevant material include the </a:t>
            </a:r>
            <a:r>
              <a:rPr lang="en-US" sz="1200" i="1" kern="1200" dirty="0" smtClean="0">
                <a:solidFill>
                  <a:schemeClr val="tx1"/>
                </a:solidFill>
                <a:effectLst/>
                <a:latin typeface="+mn-lt"/>
                <a:ea typeface="+mn-ea"/>
                <a:cs typeface="+mn-cs"/>
              </a:rPr>
              <a:t>Social Media and Our Guiding Principles</a:t>
            </a:r>
            <a:r>
              <a:rPr lang="en-US" sz="1200" kern="1200" dirty="0" smtClean="0">
                <a:solidFill>
                  <a:schemeClr val="tx1"/>
                </a:solidFill>
                <a:effectLst/>
                <a:latin typeface="+mn-lt"/>
                <a:ea typeface="+mn-ea"/>
                <a:cs typeface="+mn-cs"/>
              </a:rPr>
              <a:t> service pamphlet; IP #27, </a:t>
            </a:r>
            <a:r>
              <a:rPr lang="en-US" sz="1200" i="1" kern="1200" dirty="0" smtClean="0">
                <a:solidFill>
                  <a:schemeClr val="tx1"/>
                </a:solidFill>
                <a:effectLst/>
                <a:latin typeface="+mn-lt"/>
                <a:ea typeface="+mn-ea"/>
                <a:cs typeface="+mn-cs"/>
              </a:rPr>
              <a:t>For the Parents or Guardians of Young People in NA;</a:t>
            </a:r>
            <a:r>
              <a:rPr lang="en-US" sz="1200" kern="1200" dirty="0" smtClean="0">
                <a:solidFill>
                  <a:schemeClr val="tx1"/>
                </a:solidFill>
                <a:effectLst/>
                <a:latin typeface="+mn-lt"/>
                <a:ea typeface="+mn-ea"/>
                <a:cs typeface="+mn-cs"/>
              </a:rPr>
              <a:t> and the section in </a:t>
            </a:r>
            <a:r>
              <a:rPr lang="en-US" sz="1200" i="1" kern="1200" dirty="0" smtClean="0">
                <a:solidFill>
                  <a:schemeClr val="tx1"/>
                </a:solidFill>
                <a:effectLst/>
                <a:latin typeface="+mn-lt"/>
                <a:ea typeface="+mn-ea"/>
                <a:cs typeface="+mn-cs"/>
              </a:rPr>
              <a:t>A Guide to World Services in NA</a:t>
            </a:r>
            <a:r>
              <a:rPr lang="en-US" sz="1200" kern="1200" dirty="0" smtClean="0">
                <a:solidFill>
                  <a:schemeClr val="tx1"/>
                </a:solidFill>
                <a:effectLst/>
                <a:latin typeface="+mn-lt"/>
                <a:ea typeface="+mn-ea"/>
                <a:cs typeface="+mn-cs"/>
              </a:rPr>
              <a:t> that describes the approval processes for NA material.</a:t>
            </a:r>
            <a:r>
              <a:rPr lang="en-US" sz="1200" kern="1200" baseline="0" dirty="0" smtClean="0">
                <a:solidFill>
                  <a:schemeClr val="tx1"/>
                </a:solidFill>
                <a:effectLst/>
                <a:latin typeface="+mn-lt"/>
                <a:ea typeface="+mn-ea"/>
                <a:cs typeface="+mn-cs"/>
              </a:rPr>
              <a:t> I have downloaded all these reference documents onto my laptop and we can stop this </a:t>
            </a:r>
            <a:r>
              <a:rPr lang="en-US" sz="1200" kern="1200" baseline="0" dirty="0" err="1" smtClean="0">
                <a:solidFill>
                  <a:schemeClr val="tx1"/>
                </a:solidFill>
                <a:effectLst/>
                <a:latin typeface="+mn-lt"/>
                <a:ea typeface="+mn-ea"/>
                <a:cs typeface="+mn-cs"/>
              </a:rPr>
              <a:t>powerpoint</a:t>
            </a:r>
            <a:r>
              <a:rPr lang="en-US" sz="1200" kern="1200" baseline="0" dirty="0" smtClean="0">
                <a:solidFill>
                  <a:schemeClr val="tx1"/>
                </a:solidFill>
                <a:effectLst/>
                <a:latin typeface="+mn-lt"/>
                <a:ea typeface="+mn-ea"/>
                <a:cs typeface="+mn-cs"/>
              </a:rPr>
              <a:t> at any time and review the documents if we want.</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CB3A33A7-B22D-47A9-85BF-2AA33FCDE324}" type="slidenum">
              <a:rPr lang="en-US" smtClean="0"/>
              <a:pPr/>
              <a:t>7</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122362822"/>
      </p:ext>
    </p:extLst>
  </p:cSld>
  <p:clrMapOvr>
    <a:masterClrMapping/>
  </p:clrMapOvr>
</p:notes>
</file>

<file path=ppt/notesSlides/notesSlide7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World Board Response: </a:t>
            </a:r>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This is the second cycle that we have used a survey, included in the </a:t>
            </a:r>
            <a:r>
              <a:rPr lang="en-US" sz="1200" i="1" kern="1200" dirty="0" smtClean="0">
                <a:solidFill>
                  <a:schemeClr val="tx1"/>
                </a:solidFill>
                <a:effectLst/>
                <a:latin typeface="+mn-lt"/>
                <a:ea typeface="+mn-ea"/>
                <a:cs typeface="+mn-cs"/>
              </a:rPr>
              <a:t>Conference Agenda Report</a:t>
            </a:r>
            <a:r>
              <a:rPr lang="en-US" sz="1200" kern="1200" dirty="0" smtClean="0">
                <a:solidFill>
                  <a:schemeClr val="tx1"/>
                </a:solidFill>
                <a:effectLst/>
                <a:latin typeface="+mn-lt"/>
                <a:ea typeface="+mn-ea"/>
                <a:cs typeface="+mn-cs"/>
              </a:rPr>
              <a:t> and posted online, to determine the Issue Discussion Topics. </a:t>
            </a:r>
          </a:p>
          <a:p>
            <a:pPr lvl="0"/>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This survey process seems to have a high level of Fellowship participation, and we are recommending that we continue to use it, rather than the process outlined in this motion. </a:t>
            </a:r>
          </a:p>
          <a:p>
            <a:pPr lvl="0"/>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The process outlined in this motion seems more complicated, and machine translation is fraught with peril.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02DCAAA-5A00-8F43-9313-30950EECB0FF}" type="slidenum">
              <a:rPr lang="en-US" smtClean="0"/>
              <a:pPr/>
              <a:t>81</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408989525"/>
      </p:ext>
    </p:extLst>
  </p:cSld>
  <p:clrMapOvr>
    <a:masterClrMapping/>
  </p:clrMapOvr>
</p:notes>
</file>

<file path=ppt/notesSlides/notesSlide7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a:t>
            </a:r>
            <a:r>
              <a:rPr lang="en-US" sz="1200" i="1" kern="1200" dirty="0" smtClean="0">
                <a:solidFill>
                  <a:schemeClr val="tx1"/>
                </a:solidFill>
                <a:effectLst/>
                <a:latin typeface="+mn-lt"/>
                <a:ea typeface="+mn-ea"/>
                <a:cs typeface="+mn-cs"/>
              </a:rPr>
              <a:t>Conference Agenda Report</a:t>
            </a:r>
            <a:r>
              <a:rPr lang="en-US" sz="1200" kern="1200" dirty="0" smtClean="0">
                <a:solidFill>
                  <a:schemeClr val="tx1"/>
                </a:solidFill>
                <a:effectLst/>
                <a:latin typeface="+mn-lt"/>
                <a:ea typeface="+mn-ea"/>
                <a:cs typeface="+mn-cs"/>
              </a:rPr>
              <a:t> offers some background information and links related to this topic.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Page one and two of </a:t>
            </a:r>
            <a:r>
              <a:rPr lang="en-US" sz="1200" i="1" kern="1200" dirty="0" smtClean="0">
                <a:solidFill>
                  <a:schemeClr val="tx1"/>
                </a:solidFill>
                <a:effectLst/>
                <a:latin typeface="+mn-lt"/>
                <a:ea typeface="+mn-ea"/>
                <a:cs typeface="+mn-cs"/>
              </a:rPr>
              <a:t>A Guide to World Services in NA</a:t>
            </a:r>
            <a:r>
              <a:rPr lang="en-US" sz="1200" kern="1200" dirty="0" smtClean="0">
                <a:solidFill>
                  <a:schemeClr val="tx1"/>
                </a:solidFill>
                <a:effectLst/>
                <a:latin typeface="+mn-lt"/>
                <a:ea typeface="+mn-ea"/>
                <a:cs typeface="+mn-cs"/>
              </a:rPr>
              <a:t> offers a description of zonal forums, which in practice vary a great deal. More information about zones can be found at </a:t>
            </a:r>
            <a:r>
              <a:rPr lang="en-US" sz="1200" u="sng" kern="1200" dirty="0" smtClean="0">
                <a:solidFill>
                  <a:schemeClr val="tx1"/>
                </a:solidFill>
                <a:effectLst/>
                <a:latin typeface="+mn-lt"/>
                <a:ea typeface="+mn-ea"/>
                <a:cs typeface="+mn-cs"/>
                <a:hlinkClick r:id="rId3"/>
              </a:rPr>
              <a:t>www.na.org/future</a:t>
            </a:r>
            <a:r>
              <a:rPr lang="en-US" sz="1200" kern="1200" dirty="0" smtClean="0">
                <a:solidFill>
                  <a:schemeClr val="tx1"/>
                </a:solidFill>
                <a:effectLst/>
                <a:latin typeface="+mn-lt"/>
                <a:ea typeface="+mn-ea"/>
                <a:cs typeface="+mn-cs"/>
              </a:rPr>
              <a:t>. We are currently updating the information we have from zones about their roles and functions and will post that data as it becomes available.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077B996-6F61-4E42-852C-853BC7ED000A}" type="slidenum">
              <a:rPr lang="en-US" smtClean="0"/>
              <a:pPr/>
              <a:t>83</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939342009"/>
      </p:ext>
    </p:extLst>
  </p:cSld>
  <p:clrMapOvr>
    <a:masterClrMapping/>
  </p:clrMapOvr>
</p:notes>
</file>

<file path=ppt/notesSlides/notesSlide7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Motion 15: </a:t>
            </a:r>
            <a:r>
              <a:rPr lang="en-US" sz="1200" kern="1200" dirty="0" smtClean="0">
                <a:solidFill>
                  <a:schemeClr val="tx1"/>
                </a:solidFill>
                <a:effectLst/>
                <a:latin typeface="+mn-lt"/>
                <a:ea typeface="+mn-ea"/>
                <a:cs typeface="+mn-cs"/>
              </a:rPr>
              <a:t>To hold a 3 day meeting of 2 representatives from each of the existing zonal forums. The meeting will be planned by NA World Services who will also cover the expenses for the meeting itself. The zonal forums or their regions will cover the cost of travel and meals for the representatives with financial assistance from NA World Services if necessary.</a:t>
            </a:r>
          </a:p>
          <a:p>
            <a:r>
              <a:rPr lang="en-US" sz="1200" kern="1200" dirty="0" smtClean="0">
                <a:solidFill>
                  <a:schemeClr val="tx1"/>
                </a:solidFill>
                <a:effectLst/>
                <a:latin typeface="+mn-lt"/>
                <a:ea typeface="+mn-ea"/>
                <a:cs typeface="+mn-cs"/>
              </a:rPr>
              <a:t>This meeting will occur in the 2018-2020 conference cycle.</a:t>
            </a:r>
          </a:p>
          <a:p>
            <a:r>
              <a:rPr lang="en-US" sz="1200" b="1" kern="1200" dirty="0" smtClean="0">
                <a:solidFill>
                  <a:schemeClr val="tx1"/>
                </a:solidFill>
                <a:effectLst/>
                <a:latin typeface="+mn-lt"/>
                <a:ea typeface="+mn-ea"/>
                <a:cs typeface="+mn-cs"/>
              </a:rPr>
              <a:t>Intent: </a:t>
            </a:r>
            <a:r>
              <a:rPr lang="en-US" sz="1200" kern="1200" dirty="0" smtClean="0">
                <a:solidFill>
                  <a:schemeClr val="tx1"/>
                </a:solidFill>
                <a:effectLst/>
                <a:latin typeface="+mn-lt"/>
                <a:ea typeface="+mn-ea"/>
                <a:cs typeface="+mn-cs"/>
              </a:rPr>
              <a:t>To create an opportunity for zonal forums to get in touch, present themselves, discuss how they work and talk about possible future zonal representation at the WSC, its advantages, and challenges.</a:t>
            </a:r>
          </a:p>
          <a:p>
            <a:r>
              <a:rPr lang="en-US" sz="1200" b="1" kern="1200" dirty="0" smtClean="0">
                <a:solidFill>
                  <a:schemeClr val="tx1"/>
                </a:solidFill>
                <a:effectLst/>
                <a:latin typeface="+mn-lt"/>
                <a:ea typeface="+mn-ea"/>
                <a:cs typeface="+mn-cs"/>
              </a:rPr>
              <a:t>Maker: </a:t>
            </a:r>
            <a:r>
              <a:rPr lang="en-US" sz="1200" kern="1200" dirty="0" smtClean="0">
                <a:solidFill>
                  <a:schemeClr val="tx1"/>
                </a:solidFill>
                <a:effectLst/>
                <a:latin typeface="+mn-lt"/>
                <a:ea typeface="+mn-ea"/>
                <a:cs typeface="+mn-cs"/>
              </a:rPr>
              <a:t>Portugal Region</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077B996-6F61-4E42-852C-853BC7ED000A}" type="slidenum">
              <a:rPr lang="en-US" smtClean="0"/>
              <a:pPr/>
              <a:t>84</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73271651"/>
      </p:ext>
    </p:extLst>
  </p:cSld>
  <p:clrMapOvr>
    <a:masterClrMapping/>
  </p:clrMapOvr>
</p:notes>
</file>

<file path=ppt/notesSlides/notesSlide7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Rationale by Region:</a:t>
            </a:r>
            <a:r>
              <a:rPr lang="en-US" sz="1200" kern="1200" dirty="0" smtClean="0">
                <a:solidFill>
                  <a:schemeClr val="tx1"/>
                </a:solidFill>
                <a:effectLst/>
                <a:latin typeface="+mn-lt"/>
                <a:ea typeface="+mn-ea"/>
                <a:cs typeface="+mn-cs"/>
              </a:rPr>
              <a:t> We believe that zonal representation is the way forward for seating at WSC. We feel that promoting a meeting between the 15 existing Zonal Forums can lead to a more efficient use of NA funds, enable NA to carry the message to addicts in their own languages more effectively, improve accountability and conscience at WSC. A gathering of the zones will allow for an exchange of ideas and information between zones. In the parts world where FD is important having zones with the resources to meet some of these requests locally can be more efficient than leaving everything to the WSO… </a:t>
            </a:r>
          </a:p>
          <a:p>
            <a:endParaRPr lang="en-US" dirty="0"/>
          </a:p>
        </p:txBody>
      </p:sp>
      <p:sp>
        <p:nvSpPr>
          <p:cNvPr id="4" name="Slide Number Placeholder 3"/>
          <p:cNvSpPr>
            <a:spLocks noGrp="1"/>
          </p:cNvSpPr>
          <p:nvPr>
            <p:ph type="sldNum" sz="quarter" idx="10"/>
          </p:nvPr>
        </p:nvSpPr>
        <p:spPr/>
        <p:txBody>
          <a:bodyPr/>
          <a:lstStyle/>
          <a:p>
            <a:fld id="{7077B996-6F61-4E42-852C-853BC7ED000A}" type="slidenum">
              <a:rPr lang="en-US" smtClean="0"/>
              <a:pPr/>
              <a:t>85</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776905470"/>
      </p:ext>
    </p:extLst>
  </p:cSld>
  <p:clrMapOvr>
    <a:masterClrMapping/>
  </p:clrMapOvr>
</p:notes>
</file>

<file path=ppt/notesSlides/notesSlide7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combination of geographic proximity and sometimes language skills can make zones an important tool for helping smaller fellowships grow offering more addicts the chance to experience the NA message in their own language. As NA grows more and more regions have asked to be seated at the WSC if Iran follows the pattern of Brazil the WSC may be faced with many request for more seated regions. A key opportunity of having a zonal gathering is to look at the way towards a WSC that is attended by zones instead of regions. This would lead to a WSC with less delegates making to easier for a dialog between members to occur and making it easier for a clear conscience of the fellowship to form.</a:t>
            </a:r>
          </a:p>
          <a:p>
            <a:endParaRPr lang="en-US" dirty="0"/>
          </a:p>
        </p:txBody>
      </p:sp>
      <p:sp>
        <p:nvSpPr>
          <p:cNvPr id="4" name="Slide Number Placeholder 3"/>
          <p:cNvSpPr>
            <a:spLocks noGrp="1"/>
          </p:cNvSpPr>
          <p:nvPr>
            <p:ph type="sldNum" sz="quarter" idx="10"/>
          </p:nvPr>
        </p:nvSpPr>
        <p:spPr/>
        <p:txBody>
          <a:bodyPr/>
          <a:lstStyle/>
          <a:p>
            <a:fld id="{7077B996-6F61-4E42-852C-853BC7ED000A}" type="slidenum">
              <a:rPr lang="en-US" smtClean="0"/>
              <a:pPr/>
              <a:t>86</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749660530"/>
      </p:ext>
    </p:extLst>
  </p:cSld>
  <p:clrMapOvr>
    <a:masterClrMapping/>
  </p:clrMapOvr>
</p:notes>
</file>

<file path=ppt/notesSlides/notesSlide7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World Board Response: </a:t>
            </a:r>
            <a:r>
              <a:rPr lang="en-US" sz="1200" kern="1200" dirty="0" smtClean="0">
                <a:solidFill>
                  <a:schemeClr val="tx1"/>
                </a:solidFill>
                <a:effectLst/>
                <a:latin typeface="+mn-lt"/>
                <a:ea typeface="+mn-ea"/>
                <a:cs typeface="+mn-cs"/>
              </a:rPr>
              <a:t>We support this idea to have a single three-day meeting where a different group of people can come together to talk about the role of zones and possibilities for zonal seating. There has never been an international face-to-face meeting of different zones. This would give a group of people who are deeply experienced with zones but have never sat around a table together a chance to meet in person and exchange ideas. One way to get new ideas is to hear from a new body. We also believe this meeting could be supplemented with additional work and meetings done online.</a:t>
            </a:r>
          </a:p>
          <a:p>
            <a:r>
              <a:rPr lang="en-US" sz="1200" kern="1200" dirty="0" smtClean="0">
                <a:solidFill>
                  <a:schemeClr val="tx1"/>
                </a:solidFill>
                <a:effectLst/>
                <a:latin typeface="+mn-lt"/>
                <a:ea typeface="+mn-ea"/>
                <a:cs typeface="+mn-cs"/>
              </a:rPr>
              <a:t>This meeting could be funded through the budget allocated to the Future of the WSC project that we will be proposing in the CAT material. It would function much like any other NA World Services workgroup, except that the participants will be chosen by the zones. Determining which zones receive financial assistance would be the responsibility of the World Services.</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077B996-6F61-4E42-852C-853BC7ED000A}" type="slidenum">
              <a:rPr lang="en-US" smtClean="0"/>
              <a:pPr/>
              <a:t>87</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57970761"/>
      </p:ext>
    </p:extLst>
  </p:cSld>
  <p:clrMapOvr>
    <a:masterClrMapping/>
  </p:clrMapOvr>
</p:notes>
</file>

<file path=ppt/notesSlides/notesSlide7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Motion 16: </a:t>
            </a:r>
            <a:r>
              <a:rPr lang="en-US" sz="1200" kern="1200" dirty="0" smtClean="0">
                <a:solidFill>
                  <a:schemeClr val="tx1"/>
                </a:solidFill>
                <a:effectLst/>
                <a:latin typeface="+mn-lt"/>
                <a:ea typeface="+mn-ea"/>
                <a:cs typeface="+mn-cs"/>
              </a:rPr>
              <a:t>That the WB develop a project plan, including budget and timeline, for presentation at WSC 2020 on the role of Zones, their relationship to the wider fellowship, including integrating Zonal Delegate participation into the decision making process at WSC.</a:t>
            </a:r>
          </a:p>
          <a:p>
            <a:r>
              <a:rPr lang="en-US" sz="1200" b="1" kern="1200" dirty="0" smtClean="0">
                <a:solidFill>
                  <a:schemeClr val="tx1"/>
                </a:solidFill>
                <a:effectLst/>
                <a:latin typeface="+mn-lt"/>
                <a:ea typeface="+mn-ea"/>
                <a:cs typeface="+mn-cs"/>
              </a:rPr>
              <a:t>Intent: </a:t>
            </a:r>
            <a:r>
              <a:rPr lang="en-US" sz="1200" kern="1200" dirty="0" smtClean="0">
                <a:solidFill>
                  <a:schemeClr val="tx1"/>
                </a:solidFill>
                <a:effectLst/>
                <a:latin typeface="+mn-lt"/>
                <a:ea typeface="+mn-ea"/>
                <a:cs typeface="+mn-cs"/>
              </a:rPr>
              <a:t>To better understand the diverse nature of zones, help inform discussions at the 2020 WSC and lead to well considered changes to representation that can be applied to any Zone. </a:t>
            </a:r>
          </a:p>
          <a:p>
            <a:r>
              <a:rPr lang="en-US" sz="1200" b="1" kern="1200" dirty="0" smtClean="0">
                <a:solidFill>
                  <a:schemeClr val="tx1"/>
                </a:solidFill>
                <a:effectLst/>
                <a:latin typeface="+mn-lt"/>
                <a:ea typeface="+mn-ea"/>
                <a:cs typeface="+mn-cs"/>
              </a:rPr>
              <a:t>Makers: </a:t>
            </a:r>
            <a:r>
              <a:rPr lang="en-US" sz="1200" kern="1200" dirty="0" smtClean="0">
                <a:solidFill>
                  <a:schemeClr val="tx1"/>
                </a:solidFill>
                <a:effectLst/>
                <a:latin typeface="+mn-lt"/>
                <a:ea typeface="+mn-ea"/>
                <a:cs typeface="+mn-cs"/>
              </a:rPr>
              <a:t>Australia Region and </a:t>
            </a:r>
            <a:r>
              <a:rPr lang="en-US" sz="1200" kern="1200" dirty="0" err="1" smtClean="0">
                <a:solidFill>
                  <a:schemeClr val="tx1"/>
                </a:solidFill>
                <a:effectLst/>
                <a:latin typeface="+mn-lt"/>
                <a:ea typeface="+mn-ea"/>
                <a:cs typeface="+mn-cs"/>
              </a:rPr>
              <a:t>Aotearoa</a:t>
            </a:r>
            <a:r>
              <a:rPr lang="en-US" sz="1200" kern="1200" dirty="0" smtClean="0">
                <a:solidFill>
                  <a:schemeClr val="tx1"/>
                </a:solidFill>
                <a:effectLst/>
                <a:latin typeface="+mn-lt"/>
                <a:ea typeface="+mn-ea"/>
                <a:cs typeface="+mn-cs"/>
              </a:rPr>
              <a:t> NZ Region</a:t>
            </a:r>
          </a:p>
          <a:p>
            <a:endParaRPr lang="en-US" dirty="0"/>
          </a:p>
        </p:txBody>
      </p:sp>
      <p:sp>
        <p:nvSpPr>
          <p:cNvPr id="4" name="Slide Number Placeholder 3"/>
          <p:cNvSpPr>
            <a:spLocks noGrp="1"/>
          </p:cNvSpPr>
          <p:nvPr>
            <p:ph type="sldNum" sz="quarter" idx="10"/>
          </p:nvPr>
        </p:nvSpPr>
        <p:spPr/>
        <p:txBody>
          <a:bodyPr/>
          <a:lstStyle/>
          <a:p>
            <a:fld id="{7077B996-6F61-4E42-852C-853BC7ED000A}" type="slidenum">
              <a:rPr lang="en-US" smtClean="0"/>
              <a:pPr/>
              <a:t>89</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092580481"/>
      </p:ext>
    </p:extLst>
  </p:cSld>
  <p:clrMapOvr>
    <a:masterClrMapping/>
  </p:clrMapOvr>
</p:notes>
</file>

<file path=ppt/notesSlides/notesSlide7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Rationale by Region(s):</a:t>
            </a:r>
            <a:r>
              <a:rPr lang="en-US" sz="1200" kern="1200" dirty="0" smtClean="0">
                <a:solidFill>
                  <a:schemeClr val="tx1"/>
                </a:solidFill>
                <a:effectLst/>
                <a:latin typeface="+mn-lt"/>
                <a:ea typeface="+mn-ea"/>
                <a:cs typeface="+mn-cs"/>
              </a:rPr>
              <a:t> Before moving forward to Zonal representation, we need to properly understand the Role of Zones, the services they provide, and their relationships with both their member communities and the wider Fellowship. This will enable us to create viable change if necessary. We will have a better understanding of Zones, and of how they may formally fit into the WSC.</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077B996-6F61-4E42-852C-853BC7ED000A}" type="slidenum">
              <a:rPr lang="en-US" smtClean="0"/>
              <a:pPr/>
              <a:t>90</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660457248"/>
      </p:ext>
    </p:extLst>
  </p:cSld>
  <p:clrMapOvr>
    <a:masterClrMapping/>
  </p:clrMapOvr>
</p:notes>
</file>

<file path=ppt/notesSlides/notesSlide7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World Board Response:</a:t>
            </a:r>
            <a:r>
              <a:rPr lang="en-US" sz="1200" kern="1200" dirty="0" smtClean="0">
                <a:solidFill>
                  <a:schemeClr val="tx1"/>
                </a:solidFill>
                <a:effectLst/>
                <a:latin typeface="+mn-lt"/>
                <a:ea typeface="+mn-ea"/>
                <a:cs typeface="+mn-cs"/>
              </a:rPr>
              <a:t> The Future of the WSC has been a project focus for World Services for the last two Conference cycles, and this project would be in concert with that focus. If the Conference supports Motion 15, the information from that meeting of zonal representatives would inform the frame of this project plan and, most likely, the work itself, were the project plan to be approved.</a:t>
            </a:r>
          </a:p>
          <a:p>
            <a:endParaRPr lang="en-US" dirty="0"/>
          </a:p>
        </p:txBody>
      </p:sp>
      <p:sp>
        <p:nvSpPr>
          <p:cNvPr id="4" name="Slide Number Placeholder 3"/>
          <p:cNvSpPr>
            <a:spLocks noGrp="1"/>
          </p:cNvSpPr>
          <p:nvPr>
            <p:ph type="sldNum" sz="quarter" idx="10"/>
          </p:nvPr>
        </p:nvSpPr>
        <p:spPr/>
        <p:txBody>
          <a:bodyPr/>
          <a:lstStyle/>
          <a:p>
            <a:fld id="{7077B996-6F61-4E42-852C-853BC7ED000A}" type="slidenum">
              <a:rPr lang="en-US" smtClean="0"/>
              <a:pPr/>
              <a:t>91</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109479440"/>
      </p:ext>
    </p:extLst>
  </p:cSld>
  <p:clrMapOvr>
    <a:masterClrMapping/>
  </p:clrMapOvr>
</p:notes>
</file>

<file path=ppt/notesSlides/notesSlide7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We are offering a single response to all five motions on zonal seating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As we have expressed throughout the cycle, we do not see it as our role to lead the WSC toward a specific model of seating. We do believe that change is necessary in order for the Conference to be effective and sustainable, but at the close of WSC 2016 we explained that we would not make a specific recommendation for seating this cycle, and we continue to hold to that commitment. We believe this is a decision the Fellowship needs to make, and if the Conference can build or express consensus around a vision for change in the future of the WSC, we will support that direction.</a:t>
            </a:r>
          </a:p>
          <a:p>
            <a:endParaRPr lang="en-US" dirty="0"/>
          </a:p>
        </p:txBody>
      </p:sp>
      <p:sp>
        <p:nvSpPr>
          <p:cNvPr id="4" name="Slide Number Placeholder 3"/>
          <p:cNvSpPr>
            <a:spLocks noGrp="1"/>
          </p:cNvSpPr>
          <p:nvPr>
            <p:ph type="sldNum" sz="quarter" idx="10"/>
          </p:nvPr>
        </p:nvSpPr>
        <p:spPr/>
        <p:txBody>
          <a:bodyPr/>
          <a:lstStyle/>
          <a:p>
            <a:fld id="{7077B996-6F61-4E42-852C-853BC7ED000A}" type="slidenum">
              <a:rPr lang="en-US" smtClean="0"/>
              <a:pPr/>
              <a:t>93</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213419757"/>
      </p:ext>
    </p:extLst>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Motion 1</a:t>
            </a:r>
            <a:r>
              <a:rPr lang="en-US" sz="1200" kern="1200" dirty="0" smtClean="0">
                <a:solidFill>
                  <a:schemeClr val="tx1"/>
                </a:solidFill>
                <a:effectLst/>
                <a:latin typeface="+mn-lt"/>
                <a:ea typeface="+mn-ea"/>
                <a:cs typeface="+mn-cs"/>
              </a:rPr>
              <a:t>: To direct the World Board to create a project plan for consideration at WSC 2020 to convert the service pamphlet Social Media and our Guiding Principles into a recovery IP that includes fellowship input and review.</a:t>
            </a:r>
          </a:p>
          <a:p>
            <a:r>
              <a:rPr lang="en-US" sz="1200" b="1" kern="1200" dirty="0" smtClean="0">
                <a:solidFill>
                  <a:schemeClr val="tx1"/>
                </a:solidFill>
                <a:effectLst/>
                <a:latin typeface="+mn-lt"/>
                <a:ea typeface="+mn-ea"/>
                <a:cs typeface="+mn-cs"/>
              </a:rPr>
              <a:t>Intent: </a:t>
            </a:r>
            <a:r>
              <a:rPr lang="en-US" sz="1200" kern="1200" dirty="0" smtClean="0">
                <a:solidFill>
                  <a:schemeClr val="tx1"/>
                </a:solidFill>
                <a:effectLst/>
                <a:latin typeface="+mn-lt"/>
                <a:ea typeface="+mn-ea"/>
                <a:cs typeface="+mn-cs"/>
              </a:rPr>
              <a:t>To have a fellowship approved IP that is available for use in NA groups on this topic.</a:t>
            </a:r>
          </a:p>
          <a:p>
            <a:r>
              <a:rPr lang="en-US" sz="1200" b="1" kern="1200" dirty="0" smtClean="0">
                <a:solidFill>
                  <a:schemeClr val="tx1"/>
                </a:solidFill>
                <a:effectLst/>
                <a:latin typeface="+mn-lt"/>
                <a:ea typeface="+mn-ea"/>
                <a:cs typeface="+mn-cs"/>
              </a:rPr>
              <a:t>Makers: </a:t>
            </a:r>
            <a:r>
              <a:rPr lang="en-US" sz="1200" kern="1200" dirty="0" smtClean="0">
                <a:solidFill>
                  <a:schemeClr val="tx1"/>
                </a:solidFill>
                <a:effectLst/>
                <a:latin typeface="+mn-lt"/>
                <a:ea typeface="+mn-ea"/>
                <a:cs typeface="+mn-cs"/>
              </a:rPr>
              <a:t>Ohio and Michigan Regions</a:t>
            </a:r>
          </a:p>
          <a:p>
            <a:endParaRPr lang="en-US" dirty="0"/>
          </a:p>
        </p:txBody>
      </p:sp>
      <p:sp>
        <p:nvSpPr>
          <p:cNvPr id="4" name="Slide Number Placeholder 3"/>
          <p:cNvSpPr>
            <a:spLocks noGrp="1"/>
          </p:cNvSpPr>
          <p:nvPr>
            <p:ph type="sldNum" sz="quarter" idx="10"/>
          </p:nvPr>
        </p:nvSpPr>
        <p:spPr/>
        <p:txBody>
          <a:bodyPr/>
          <a:lstStyle/>
          <a:p>
            <a:fld id="{CB3A33A7-B22D-47A9-85BF-2AA33FCDE324}" type="slidenum">
              <a:rPr lang="en-US" smtClean="0"/>
              <a:pPr/>
              <a:t>8</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848572684"/>
      </p:ext>
    </p:extLst>
  </p:cSld>
  <p:clrMapOvr>
    <a:masterClrMapping/>
  </p:clrMapOvr>
</p:notes>
</file>

<file path=ppt/notesSlides/notesSlide8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 collection of sources related to WSC seating can be in the 2016 </a:t>
            </a:r>
            <a:r>
              <a:rPr lang="en-US" sz="1200" i="1" kern="1200" dirty="0" smtClean="0">
                <a:solidFill>
                  <a:schemeClr val="tx1"/>
                </a:solidFill>
                <a:effectLst/>
                <a:latin typeface="+mn-lt"/>
                <a:ea typeface="+mn-ea"/>
                <a:cs typeface="+mn-cs"/>
              </a:rPr>
              <a:t>Conference Report</a:t>
            </a:r>
            <a:r>
              <a:rPr lang="en-US" sz="1200" kern="1200" dirty="0" smtClean="0">
                <a:solidFill>
                  <a:schemeClr val="tx1"/>
                </a:solidFill>
                <a:effectLst/>
                <a:latin typeface="+mn-lt"/>
                <a:ea typeface="+mn-ea"/>
                <a:cs typeface="+mn-cs"/>
              </a:rPr>
              <a:t> available under the WSC Archive link on the Conference webpage at </a:t>
            </a:r>
            <a:r>
              <a:rPr lang="en-US" sz="1200" u="sng" kern="1200" dirty="0" smtClean="0">
                <a:solidFill>
                  <a:schemeClr val="tx1"/>
                </a:solidFill>
                <a:effectLst/>
                <a:latin typeface="+mn-lt"/>
                <a:ea typeface="+mn-ea"/>
                <a:cs typeface="+mn-cs"/>
                <a:hlinkClick r:id="rId3"/>
              </a:rPr>
              <a:t>www.na.org/conference</a:t>
            </a:r>
            <a:r>
              <a:rPr lang="en-US" sz="1200" kern="1200" dirty="0" smtClean="0">
                <a:solidFill>
                  <a:schemeClr val="tx1"/>
                </a:solidFill>
                <a:effectLst/>
                <a:latin typeface="+mn-lt"/>
                <a:ea typeface="+mn-ea"/>
                <a:cs typeface="+mn-cs"/>
              </a:rPr>
              <a:t>, and thoughts about the need for change in representation at the WSC can be found in the May 2017 Future of the WSC report posted at </a:t>
            </a:r>
            <a:r>
              <a:rPr lang="en-US" sz="1200" u="sng" kern="1200" dirty="0" smtClean="0">
                <a:solidFill>
                  <a:schemeClr val="tx1"/>
                </a:solidFill>
                <a:effectLst/>
                <a:latin typeface="+mn-lt"/>
                <a:ea typeface="+mn-ea"/>
                <a:cs typeface="+mn-cs"/>
                <a:hlinkClick r:id="rId4"/>
              </a:rPr>
              <a:t>www.na.org/future</a:t>
            </a:r>
            <a:r>
              <a:rPr lang="en-US" sz="1200" kern="1200" dirty="0" smtClean="0">
                <a:solidFill>
                  <a:schemeClr val="tx1"/>
                </a:solidFill>
                <a:effectLst/>
                <a:latin typeface="+mn-lt"/>
                <a:ea typeface="+mn-ea"/>
                <a:cs typeface="+mn-cs"/>
              </a:rPr>
              <a:t>.</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Direct links to both these reports can be found in the </a:t>
            </a:r>
            <a:r>
              <a:rPr lang="en-US" sz="1200" i="1" kern="1200" dirty="0" smtClean="0">
                <a:solidFill>
                  <a:schemeClr val="tx1"/>
                </a:solidFill>
                <a:effectLst/>
                <a:latin typeface="+mn-lt"/>
                <a:ea typeface="+mn-ea"/>
                <a:cs typeface="+mn-cs"/>
              </a:rPr>
              <a:t>CAR</a:t>
            </a:r>
            <a:r>
              <a:rPr lang="en-US" sz="1200" kern="1200" dirty="0" smtClean="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7077B996-6F61-4E42-852C-853BC7ED000A}" type="slidenum">
              <a:rPr lang="en-US" smtClean="0"/>
              <a:pPr/>
              <a:t>94</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986418643"/>
      </p:ext>
    </p:extLst>
  </p:cSld>
  <p:clrMapOvr>
    <a:masterClrMapping/>
  </p:clrMapOvr>
</p:notes>
</file>

<file path=ppt/notesSlides/notesSlide8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Motion 17: </a:t>
            </a:r>
            <a:r>
              <a:rPr lang="en-US" sz="1200" kern="1200" dirty="0" smtClean="0">
                <a:solidFill>
                  <a:schemeClr val="tx1"/>
                </a:solidFill>
                <a:effectLst/>
                <a:latin typeface="+mn-lt"/>
                <a:ea typeface="+mn-ea"/>
                <a:cs typeface="+mn-cs"/>
              </a:rPr>
              <a:t>To approve a change in the description of World Service Conference participants from regional delegates to zonal delegates. This change will occur over 3 conference cycles from 2018 to 2024 with the choice of representation left to the seated regions during this transition period. These three conference cycles will be used to develop details for the future. Any policies or ideas developed will be presented back to the fellowship in the </a:t>
            </a:r>
            <a:r>
              <a:rPr lang="en-US" sz="1200" i="1" kern="1200" dirty="0" smtClean="0">
                <a:solidFill>
                  <a:schemeClr val="tx1"/>
                </a:solidFill>
                <a:effectLst/>
                <a:latin typeface="+mn-lt"/>
                <a:ea typeface="+mn-ea"/>
                <a:cs typeface="+mn-cs"/>
              </a:rPr>
              <a:t>CAR</a:t>
            </a:r>
            <a:r>
              <a:rPr lang="en-US" sz="1200" kern="1200" dirty="0" smtClean="0">
                <a:solidFill>
                  <a:schemeClr val="tx1"/>
                </a:solidFill>
                <a:effectLst/>
                <a:latin typeface="+mn-lt"/>
                <a:ea typeface="+mn-ea"/>
                <a:cs typeface="+mn-cs"/>
              </a:rPr>
              <a:t>. Zonal delegates attending the WSC will carry a vote for all of their seated regions that are not represented by a regional delegate. No new regional seating requests will be considered during the transition.</a:t>
            </a:r>
          </a:p>
          <a:p>
            <a:r>
              <a:rPr lang="en-US" sz="1200" b="1" kern="1200" dirty="0" smtClean="0">
                <a:solidFill>
                  <a:schemeClr val="tx1"/>
                </a:solidFill>
                <a:effectLst/>
                <a:latin typeface="+mn-lt"/>
                <a:ea typeface="+mn-ea"/>
                <a:cs typeface="+mn-cs"/>
              </a:rPr>
              <a:t>Intent: </a:t>
            </a:r>
            <a:r>
              <a:rPr lang="en-US" sz="1200" kern="1200" dirty="0" smtClean="0">
                <a:solidFill>
                  <a:schemeClr val="tx1"/>
                </a:solidFill>
                <a:effectLst/>
                <a:latin typeface="+mn-lt"/>
                <a:ea typeface="+mn-ea"/>
                <a:cs typeface="+mn-cs"/>
              </a:rPr>
              <a:t>To allow for a transition to zonal representation with the choice of representation left to the seated region during the transition.</a:t>
            </a:r>
          </a:p>
          <a:p>
            <a:r>
              <a:rPr lang="en-US" sz="1200" b="1" kern="1200" dirty="0" smtClean="0">
                <a:solidFill>
                  <a:schemeClr val="tx1"/>
                </a:solidFill>
                <a:effectLst/>
                <a:latin typeface="+mn-lt"/>
                <a:ea typeface="+mn-ea"/>
                <a:cs typeface="+mn-cs"/>
              </a:rPr>
              <a:t>Maker: </a:t>
            </a:r>
            <a:r>
              <a:rPr lang="en-US" sz="1200" kern="1200" dirty="0" smtClean="0">
                <a:solidFill>
                  <a:schemeClr val="tx1"/>
                </a:solidFill>
                <a:effectLst/>
                <a:latin typeface="+mn-lt"/>
                <a:ea typeface="+mn-ea"/>
                <a:cs typeface="+mn-cs"/>
              </a:rPr>
              <a:t>Portugal Region</a:t>
            </a:r>
          </a:p>
          <a:p>
            <a:endParaRPr lang="en-US" dirty="0"/>
          </a:p>
        </p:txBody>
      </p:sp>
      <p:sp>
        <p:nvSpPr>
          <p:cNvPr id="4" name="Slide Number Placeholder 3"/>
          <p:cNvSpPr>
            <a:spLocks noGrp="1"/>
          </p:cNvSpPr>
          <p:nvPr>
            <p:ph type="sldNum" sz="quarter" idx="10"/>
          </p:nvPr>
        </p:nvSpPr>
        <p:spPr/>
        <p:txBody>
          <a:bodyPr/>
          <a:lstStyle/>
          <a:p>
            <a:fld id="{7077B996-6F61-4E42-852C-853BC7ED000A}" type="slidenum">
              <a:rPr lang="en-US" smtClean="0"/>
              <a:pPr/>
              <a:t>95</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345548349"/>
      </p:ext>
    </p:extLst>
  </p:cSld>
  <p:clrMapOvr>
    <a:masterClrMapping/>
  </p:clrMapOvr>
</p:notes>
</file>

<file path=ppt/notesSlides/notesSlide8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Rationale by Region:</a:t>
            </a:r>
            <a:r>
              <a:rPr lang="en-US" sz="1200" kern="1200" dirty="0" smtClean="0">
                <a:solidFill>
                  <a:schemeClr val="tx1"/>
                </a:solidFill>
                <a:effectLst/>
                <a:latin typeface="+mn-lt"/>
                <a:ea typeface="+mn-ea"/>
                <a:cs typeface="+mn-cs"/>
              </a:rPr>
              <a:t> We believe that the current WSC is not as effective as it could be. We hope to move forward in the direction of zonal seating. The challenges of organizing a meeting of 118 RDs, 88 Alternates and 15 World board members has lead a lot of procedural discussions at WSC. The 200+ attendance has limited the involvement of many delegates in the meeting and its discussions. This has led to a WSC that many members find frustrating and ineffectual. We believe that moving towards Zonal representation and having less members at the WSC meeting would better allow a conscience to form increasing the accountability and effectiveness of world services thus hopefully developing the connection between WSO and the regions… </a:t>
            </a:r>
          </a:p>
          <a:p>
            <a:endParaRPr lang="en-US" dirty="0"/>
          </a:p>
        </p:txBody>
      </p:sp>
      <p:sp>
        <p:nvSpPr>
          <p:cNvPr id="4" name="Slide Number Placeholder 3"/>
          <p:cNvSpPr>
            <a:spLocks noGrp="1"/>
          </p:cNvSpPr>
          <p:nvPr>
            <p:ph type="sldNum" sz="quarter" idx="10"/>
          </p:nvPr>
        </p:nvSpPr>
        <p:spPr/>
        <p:txBody>
          <a:bodyPr/>
          <a:lstStyle/>
          <a:p>
            <a:fld id="{7077B996-6F61-4E42-852C-853BC7ED000A}" type="slidenum">
              <a:rPr lang="en-US" smtClean="0"/>
              <a:pPr/>
              <a:t>96</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628298733"/>
      </p:ext>
    </p:extLst>
  </p:cSld>
  <p:clrMapOvr>
    <a:masterClrMapping/>
  </p:clrMapOvr>
</p:notes>
</file>

<file path=ppt/notesSlides/notesSlide8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We understand that some zones would be ready to move straight to having zonal representation and others would need time to make changes. If we can agree where we want to go then we can work out how to get there. This would also enable the cost of the WSC to decrease and lead to money being freed for our primary purpose. Zonal seating would also mean that all NA communities are represented at the WSC because they adhere to a zone and thereby make the WSC a truly inclusive body.</a:t>
            </a:r>
          </a:p>
          <a:p>
            <a:endParaRPr lang="en-US" dirty="0"/>
          </a:p>
        </p:txBody>
      </p:sp>
      <p:sp>
        <p:nvSpPr>
          <p:cNvPr id="4" name="Slide Number Placeholder 3"/>
          <p:cNvSpPr>
            <a:spLocks noGrp="1"/>
          </p:cNvSpPr>
          <p:nvPr>
            <p:ph type="sldNum" sz="quarter" idx="10"/>
          </p:nvPr>
        </p:nvSpPr>
        <p:spPr/>
        <p:txBody>
          <a:bodyPr/>
          <a:lstStyle/>
          <a:p>
            <a:fld id="{7077B996-6F61-4E42-852C-853BC7ED000A}" type="slidenum">
              <a:rPr lang="en-US" smtClean="0"/>
              <a:pPr/>
              <a:t>97</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432691810"/>
      </p:ext>
    </p:extLst>
  </p:cSld>
  <p:clrMapOvr>
    <a:masterClrMapping/>
  </p:clrMapOvr>
</p:notes>
</file>

<file path=ppt/notesSlides/notesSlide8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Motion 18: </a:t>
            </a:r>
            <a:r>
              <a:rPr lang="en-US" sz="1200" kern="1200" dirty="0" smtClean="0">
                <a:solidFill>
                  <a:schemeClr val="tx1"/>
                </a:solidFill>
                <a:effectLst/>
                <a:latin typeface="+mn-lt"/>
                <a:ea typeface="+mn-ea"/>
                <a:cs typeface="+mn-cs"/>
              </a:rPr>
              <a:t>That any Zonal Forum with two or more zonally seated regions or communities that are not seated at the World Service Conference, may choose to send one Zonal Delegate to the World Service Conference to represent those regions or communities.</a:t>
            </a:r>
          </a:p>
          <a:p>
            <a:r>
              <a:rPr lang="en-US" sz="1200" b="1" kern="1200" dirty="0" smtClean="0">
                <a:solidFill>
                  <a:schemeClr val="tx1"/>
                </a:solidFill>
                <a:effectLst/>
                <a:latin typeface="+mn-lt"/>
                <a:ea typeface="+mn-ea"/>
                <a:cs typeface="+mn-cs"/>
              </a:rPr>
              <a:t>Intent: </a:t>
            </a:r>
            <a:r>
              <a:rPr lang="en-US" sz="1200" kern="1200" dirty="0" smtClean="0">
                <a:solidFill>
                  <a:schemeClr val="tx1"/>
                </a:solidFill>
                <a:effectLst/>
                <a:latin typeface="+mn-lt"/>
                <a:ea typeface="+mn-ea"/>
                <a:cs typeface="+mn-cs"/>
              </a:rPr>
              <a:t>To provide representation at the World Service Conference for the numerous unseated NA communities around the world. </a:t>
            </a:r>
          </a:p>
          <a:p>
            <a:r>
              <a:rPr lang="en-US" sz="1200" b="1" kern="1200" dirty="0" smtClean="0">
                <a:solidFill>
                  <a:schemeClr val="tx1"/>
                </a:solidFill>
                <a:effectLst/>
                <a:latin typeface="+mn-lt"/>
                <a:ea typeface="+mn-ea"/>
                <a:cs typeface="+mn-cs"/>
              </a:rPr>
              <a:t>Maker(s): </a:t>
            </a:r>
            <a:r>
              <a:rPr lang="en-US" sz="1200" kern="1200" dirty="0" smtClean="0">
                <a:solidFill>
                  <a:schemeClr val="tx1"/>
                </a:solidFill>
                <a:effectLst/>
                <a:latin typeface="+mn-lt"/>
                <a:ea typeface="+mn-ea"/>
                <a:cs typeface="+mn-cs"/>
              </a:rPr>
              <a:t>Australia Region and </a:t>
            </a:r>
            <a:r>
              <a:rPr lang="en-US" sz="1200" kern="1200" dirty="0" err="1" smtClean="0">
                <a:solidFill>
                  <a:schemeClr val="tx1"/>
                </a:solidFill>
                <a:effectLst/>
                <a:latin typeface="+mn-lt"/>
                <a:ea typeface="+mn-ea"/>
                <a:cs typeface="+mn-cs"/>
              </a:rPr>
              <a:t>Aotearoa</a:t>
            </a:r>
            <a:r>
              <a:rPr lang="en-US" sz="1200" kern="1200" dirty="0" smtClean="0">
                <a:solidFill>
                  <a:schemeClr val="tx1"/>
                </a:solidFill>
                <a:effectLst/>
                <a:latin typeface="+mn-lt"/>
                <a:ea typeface="+mn-ea"/>
                <a:cs typeface="+mn-cs"/>
              </a:rPr>
              <a:t> NZ Region</a:t>
            </a:r>
          </a:p>
          <a:p>
            <a:endParaRPr lang="en-US" dirty="0"/>
          </a:p>
        </p:txBody>
      </p:sp>
      <p:sp>
        <p:nvSpPr>
          <p:cNvPr id="4" name="Slide Number Placeholder 3"/>
          <p:cNvSpPr>
            <a:spLocks noGrp="1"/>
          </p:cNvSpPr>
          <p:nvPr>
            <p:ph type="sldNum" sz="quarter" idx="10"/>
          </p:nvPr>
        </p:nvSpPr>
        <p:spPr/>
        <p:txBody>
          <a:bodyPr/>
          <a:lstStyle/>
          <a:p>
            <a:fld id="{7077B996-6F61-4E42-852C-853BC7ED000A}" type="slidenum">
              <a:rPr lang="en-US" smtClean="0"/>
              <a:pPr/>
              <a:t>99</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664600506"/>
      </p:ext>
    </p:extLst>
  </p:cSld>
  <p:clrMapOvr>
    <a:masterClrMapping/>
  </p:clrMapOvr>
</p:notes>
</file>

<file path=ppt/notesSlides/notesSlide8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Rationale by Regions: </a:t>
            </a:r>
            <a:r>
              <a:rPr lang="en-US" sz="1200" kern="1200" dirty="0" smtClean="0">
                <a:solidFill>
                  <a:schemeClr val="tx1"/>
                </a:solidFill>
                <a:effectLst/>
                <a:latin typeface="+mn-lt"/>
                <a:ea typeface="+mn-ea"/>
                <a:cs typeface="+mn-cs"/>
              </a:rPr>
              <a:t>Zones outside of the USA have a significant number of Regions or communities not seated at WSC. In APF 20 of 29 are not seated; </a:t>
            </a:r>
            <a:r>
              <a:rPr lang="en-US" sz="1200" kern="1200" dirty="0" err="1" smtClean="0">
                <a:solidFill>
                  <a:schemeClr val="tx1"/>
                </a:solidFill>
                <a:effectLst/>
                <a:latin typeface="+mn-lt"/>
                <a:ea typeface="+mn-ea"/>
                <a:cs typeface="+mn-cs"/>
              </a:rPr>
              <a:t>Afri</a:t>
            </a:r>
            <a:r>
              <a:rPr lang="en-US" sz="1200" kern="1200" dirty="0" smtClean="0">
                <a:solidFill>
                  <a:schemeClr val="tx1"/>
                </a:solidFill>
                <a:effectLst/>
                <a:latin typeface="+mn-lt"/>
                <a:ea typeface="+mn-ea"/>
                <a:cs typeface="+mn-cs"/>
              </a:rPr>
              <a:t>-Can 13 of 14 are not seated; EDM 14 of 30; Brazil 7 of 9; Latin America 5 of 21; CANA 2 of 8; Russia 4 of 5. Many of those Regions may not meet the seating criteria due to size or evolution of their fellowship, or have the support of WSC to be seated. Collectively though these unseated communities represent thousands of NA meetings and a significant percentage of the world’s population. Yet the number of meetings is disproportionately under-represented compared to places where NA is well established. The World Service Conference is therefore far from a forum that truly represents the world wide fellowship and perspectives of Narcotics Anonymous in the 21st century. </a:t>
            </a:r>
          </a:p>
          <a:p>
            <a:endParaRPr lang="en-US" dirty="0"/>
          </a:p>
        </p:txBody>
      </p:sp>
      <p:sp>
        <p:nvSpPr>
          <p:cNvPr id="4" name="Slide Number Placeholder 3"/>
          <p:cNvSpPr>
            <a:spLocks noGrp="1"/>
          </p:cNvSpPr>
          <p:nvPr>
            <p:ph type="sldNum" sz="quarter" idx="10"/>
          </p:nvPr>
        </p:nvSpPr>
        <p:spPr/>
        <p:txBody>
          <a:bodyPr/>
          <a:lstStyle/>
          <a:p>
            <a:fld id="{7077B996-6F61-4E42-852C-853BC7ED000A}" type="slidenum">
              <a:rPr lang="en-US" smtClean="0"/>
              <a:pPr/>
              <a:t>100</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671234873"/>
      </p:ext>
    </p:extLst>
  </p:cSld>
  <p:clrMapOvr>
    <a:masterClrMapping/>
  </p:clrMapOvr>
</p:notes>
</file>

<file path=ppt/notesSlides/notesSlide8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This alteration to representation provides an interim method for incorporating our diversity, until ongoing changes to representation are agreed and implemented. Zonal Forums such as APF and EDM are directly providing services through Fellowship Development efforts in their member communities. As a result of these efforts a lot of communities are now experiencing growth. However more support for translations or workshops are needed in addition to the limited resources of the Zones. Currently there is no direct way for these communities to share their needs and views to the global NA Platform.</a:t>
            </a:r>
          </a:p>
          <a:p>
            <a:endParaRPr lang="en-US" dirty="0"/>
          </a:p>
        </p:txBody>
      </p:sp>
      <p:sp>
        <p:nvSpPr>
          <p:cNvPr id="4" name="Slide Number Placeholder 3"/>
          <p:cNvSpPr>
            <a:spLocks noGrp="1"/>
          </p:cNvSpPr>
          <p:nvPr>
            <p:ph type="sldNum" sz="quarter" idx="10"/>
          </p:nvPr>
        </p:nvSpPr>
        <p:spPr/>
        <p:txBody>
          <a:bodyPr/>
          <a:lstStyle/>
          <a:p>
            <a:fld id="{7077B996-6F61-4E42-852C-853BC7ED000A}" type="slidenum">
              <a:rPr lang="en-US" smtClean="0"/>
              <a:pPr/>
              <a:t>101</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505891398"/>
      </p:ext>
    </p:extLst>
  </p:cSld>
  <p:clrMapOvr>
    <a:masterClrMapping/>
  </p:clrMapOvr>
</p:notes>
</file>

<file path=ppt/notesSlides/notesSlide8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Please note that the makers of Motions 18-21 have specified that if Motion 18 is not adopted, Motions 19, 20, and 21 will not be offered. </a:t>
            </a:r>
          </a:p>
          <a:p>
            <a:endParaRPr lang="en-US" sz="1200" b="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Motion 19: </a:t>
            </a:r>
            <a:r>
              <a:rPr lang="en-US" sz="1200" kern="1200" dirty="0" smtClean="0">
                <a:solidFill>
                  <a:schemeClr val="tx1"/>
                </a:solidFill>
                <a:effectLst/>
                <a:latin typeface="+mn-lt"/>
                <a:ea typeface="+mn-ea"/>
                <a:cs typeface="+mn-cs"/>
              </a:rPr>
              <a:t>If motion 18 is not adopted then the following will not be offered. </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That Zonal Delegates are voting members when in attendance at the World Service Conference. These Zonal Delegates would have one vote.</a:t>
            </a:r>
          </a:p>
          <a:p>
            <a:r>
              <a:rPr lang="en-US" sz="1200" b="1" kern="1200" dirty="0" smtClean="0">
                <a:solidFill>
                  <a:schemeClr val="tx1"/>
                </a:solidFill>
                <a:effectLst/>
                <a:latin typeface="+mn-lt"/>
                <a:ea typeface="+mn-ea"/>
                <a:cs typeface="+mn-cs"/>
              </a:rPr>
              <a:t>Intent: </a:t>
            </a:r>
            <a:r>
              <a:rPr lang="en-US" sz="1200" kern="1200" dirty="0" smtClean="0">
                <a:solidFill>
                  <a:schemeClr val="tx1"/>
                </a:solidFill>
                <a:effectLst/>
                <a:latin typeface="+mn-lt"/>
                <a:ea typeface="+mn-ea"/>
                <a:cs typeface="+mn-cs"/>
              </a:rPr>
              <a:t>To provide voting rights to Zonal Delegates, equivalent to Regional Delegates.</a:t>
            </a:r>
          </a:p>
          <a:p>
            <a:r>
              <a:rPr lang="en-US" sz="1200" b="1" kern="1200" dirty="0" smtClean="0">
                <a:solidFill>
                  <a:schemeClr val="tx1"/>
                </a:solidFill>
                <a:effectLst/>
                <a:latin typeface="+mn-lt"/>
                <a:ea typeface="+mn-ea"/>
                <a:cs typeface="+mn-cs"/>
              </a:rPr>
              <a:t>Makers: </a:t>
            </a:r>
            <a:r>
              <a:rPr lang="en-US" sz="1200" kern="1200" dirty="0" smtClean="0">
                <a:solidFill>
                  <a:schemeClr val="tx1"/>
                </a:solidFill>
                <a:effectLst/>
                <a:latin typeface="+mn-lt"/>
                <a:ea typeface="+mn-ea"/>
                <a:cs typeface="+mn-cs"/>
              </a:rPr>
              <a:t>Australia Region and </a:t>
            </a:r>
            <a:r>
              <a:rPr lang="en-US" sz="1200" kern="1200" dirty="0" err="1" smtClean="0">
                <a:solidFill>
                  <a:schemeClr val="tx1"/>
                </a:solidFill>
                <a:effectLst/>
                <a:latin typeface="+mn-lt"/>
                <a:ea typeface="+mn-ea"/>
                <a:cs typeface="+mn-cs"/>
              </a:rPr>
              <a:t>Aotearoa</a:t>
            </a:r>
            <a:r>
              <a:rPr lang="en-US" sz="1200" kern="1200" dirty="0" smtClean="0">
                <a:solidFill>
                  <a:schemeClr val="tx1"/>
                </a:solidFill>
                <a:effectLst/>
                <a:latin typeface="+mn-lt"/>
                <a:ea typeface="+mn-ea"/>
                <a:cs typeface="+mn-cs"/>
              </a:rPr>
              <a:t> NZ Region</a:t>
            </a:r>
          </a:p>
          <a:p>
            <a:endParaRPr lang="en-US" sz="3200" i="1" kern="1200" dirty="0">
              <a:solidFill>
                <a:schemeClr val="tx1"/>
              </a:solidFill>
              <a:latin typeface="Cambria" charset="0"/>
              <a:ea typeface="Cambria" charset="0"/>
              <a:cs typeface="Cambria" charset="0"/>
            </a:endParaRPr>
          </a:p>
        </p:txBody>
      </p:sp>
      <p:sp>
        <p:nvSpPr>
          <p:cNvPr id="4" name="Slide Number Placeholder 3"/>
          <p:cNvSpPr>
            <a:spLocks noGrp="1"/>
          </p:cNvSpPr>
          <p:nvPr>
            <p:ph type="sldNum" sz="quarter" idx="10"/>
          </p:nvPr>
        </p:nvSpPr>
        <p:spPr/>
        <p:txBody>
          <a:bodyPr/>
          <a:lstStyle/>
          <a:p>
            <a:fld id="{7077B996-6F61-4E42-852C-853BC7ED000A}" type="slidenum">
              <a:rPr lang="en-US" smtClean="0"/>
              <a:pPr/>
              <a:t>103</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421946291"/>
      </p:ext>
    </p:extLst>
  </p:cSld>
  <p:clrMapOvr>
    <a:masterClrMapping/>
  </p:clrMapOvr>
</p:notes>
</file>

<file path=ppt/notesSlides/notesSlide8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Rationale by Regions: </a:t>
            </a:r>
            <a:r>
              <a:rPr lang="en-US" sz="1200" kern="1200" dirty="0" smtClean="0">
                <a:solidFill>
                  <a:schemeClr val="tx1"/>
                </a:solidFill>
                <a:effectLst/>
                <a:latin typeface="+mn-lt"/>
                <a:ea typeface="+mn-ea"/>
                <a:cs typeface="+mn-cs"/>
              </a:rPr>
              <a:t>As attendees at WSC, Zonal Delegates are participating in the same way as any Regional Delegate, and indeed may be carrying the conscience of several unseated Regions/Communities, increasing the diversity of the Conference. The 7th Concept reminds us that “all members of a service body bear substantial responsibility for that body’s decisions and should be allowed to fully participate in its decision-making processes”. Any Delegate not being able to vote at WSC is not fully participating and therefore is not fulfilling the responsibility of the Zone they represent nor are they a full participant of the WSC.</a:t>
            </a:r>
          </a:p>
          <a:p>
            <a:endParaRPr lang="en-US" dirty="0"/>
          </a:p>
        </p:txBody>
      </p:sp>
      <p:sp>
        <p:nvSpPr>
          <p:cNvPr id="4" name="Slide Number Placeholder 3"/>
          <p:cNvSpPr>
            <a:spLocks noGrp="1"/>
          </p:cNvSpPr>
          <p:nvPr>
            <p:ph type="sldNum" sz="quarter" idx="10"/>
          </p:nvPr>
        </p:nvSpPr>
        <p:spPr/>
        <p:txBody>
          <a:bodyPr/>
          <a:lstStyle/>
          <a:p>
            <a:fld id="{7077B996-6F61-4E42-852C-853BC7ED000A}" type="slidenum">
              <a:rPr lang="en-US" smtClean="0"/>
              <a:pPr/>
              <a:t>104</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453289021"/>
      </p:ext>
    </p:extLst>
  </p:cSld>
  <p:clrMapOvr>
    <a:masterClrMapping/>
  </p:clrMapOvr>
</p:notes>
</file>

<file path=ppt/notesSlides/notesSlide8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Remember, like the previous motion, the makers will offer this and the next motion only if Motion 18 passes.</a:t>
            </a:r>
          </a:p>
          <a:p>
            <a:endParaRPr lang="en-US" sz="1200" b="1"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Motion 20: </a:t>
            </a:r>
            <a:r>
              <a:rPr lang="en-US" sz="1200" kern="1200" dirty="0" smtClean="0">
                <a:solidFill>
                  <a:schemeClr val="tx1"/>
                </a:solidFill>
                <a:effectLst/>
                <a:latin typeface="+mn-lt"/>
                <a:ea typeface="+mn-ea"/>
                <a:cs typeface="+mn-cs"/>
              </a:rPr>
              <a:t>If motion 18 is not adopted then the following will not be offered.</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Zonal Delegates are eligible to receive the same funding from NA World Services as regional delegates when attending the WSC. This funding includes travel, lodging, and meal expenses only.</a:t>
            </a:r>
          </a:p>
          <a:p>
            <a:r>
              <a:rPr lang="en-US" sz="1200" b="1" kern="1200" dirty="0" smtClean="0">
                <a:solidFill>
                  <a:schemeClr val="tx1"/>
                </a:solidFill>
                <a:effectLst/>
                <a:latin typeface="+mn-lt"/>
                <a:ea typeface="+mn-ea"/>
                <a:cs typeface="+mn-cs"/>
              </a:rPr>
              <a:t>Intent: </a:t>
            </a:r>
            <a:r>
              <a:rPr lang="en-US" sz="1200" kern="1200" dirty="0" smtClean="0">
                <a:solidFill>
                  <a:schemeClr val="tx1"/>
                </a:solidFill>
                <a:effectLst/>
                <a:latin typeface="+mn-lt"/>
                <a:ea typeface="+mn-ea"/>
                <a:cs typeface="+mn-cs"/>
              </a:rPr>
              <a:t>Zonal delegates have the same eligibility for funding by NA World Services as other WSC participants.</a:t>
            </a:r>
          </a:p>
          <a:p>
            <a:r>
              <a:rPr lang="en-US" sz="1200" b="1" kern="1200" dirty="0" smtClean="0">
                <a:solidFill>
                  <a:schemeClr val="tx1"/>
                </a:solidFill>
                <a:effectLst/>
                <a:latin typeface="+mn-lt"/>
                <a:ea typeface="+mn-ea"/>
                <a:cs typeface="+mn-cs"/>
              </a:rPr>
              <a:t>Makers:</a:t>
            </a:r>
            <a:r>
              <a:rPr lang="en-US" sz="1200" kern="1200" dirty="0" smtClean="0">
                <a:solidFill>
                  <a:schemeClr val="tx1"/>
                </a:solidFill>
                <a:effectLst/>
                <a:latin typeface="+mn-lt"/>
                <a:ea typeface="+mn-ea"/>
                <a:cs typeface="+mn-cs"/>
              </a:rPr>
              <a:t> Australia Region and </a:t>
            </a:r>
            <a:r>
              <a:rPr lang="en-US" sz="1200" kern="1200" dirty="0" err="1" smtClean="0">
                <a:solidFill>
                  <a:schemeClr val="tx1"/>
                </a:solidFill>
                <a:effectLst/>
                <a:latin typeface="+mn-lt"/>
                <a:ea typeface="+mn-ea"/>
                <a:cs typeface="+mn-cs"/>
              </a:rPr>
              <a:t>Aotearoa</a:t>
            </a:r>
            <a:r>
              <a:rPr lang="en-US" sz="1200" kern="1200" dirty="0" smtClean="0">
                <a:solidFill>
                  <a:schemeClr val="tx1"/>
                </a:solidFill>
                <a:effectLst/>
                <a:latin typeface="+mn-lt"/>
                <a:ea typeface="+mn-ea"/>
                <a:cs typeface="+mn-cs"/>
              </a:rPr>
              <a:t> NZ Region</a:t>
            </a:r>
          </a:p>
          <a:p>
            <a:endParaRPr lang="en-US" dirty="0"/>
          </a:p>
        </p:txBody>
      </p:sp>
      <p:sp>
        <p:nvSpPr>
          <p:cNvPr id="4" name="Slide Number Placeholder 3"/>
          <p:cNvSpPr>
            <a:spLocks noGrp="1"/>
          </p:cNvSpPr>
          <p:nvPr>
            <p:ph type="sldNum" sz="quarter" idx="10"/>
          </p:nvPr>
        </p:nvSpPr>
        <p:spPr/>
        <p:txBody>
          <a:bodyPr/>
          <a:lstStyle/>
          <a:p>
            <a:fld id="{7077B996-6F61-4E42-852C-853BC7ED000A}" type="slidenum">
              <a:rPr lang="en-US" smtClean="0"/>
              <a:pPr/>
              <a:t>106</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097058616"/>
      </p:ext>
    </p:extLst>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Rationale by Region(s):</a:t>
            </a:r>
            <a:r>
              <a:rPr lang="en-US" sz="1200" kern="1200" dirty="0" smtClean="0">
                <a:solidFill>
                  <a:schemeClr val="tx1"/>
                </a:solidFill>
                <a:effectLst/>
                <a:latin typeface="+mn-lt"/>
                <a:ea typeface="+mn-ea"/>
                <a:cs typeface="+mn-cs"/>
              </a:rPr>
              <a:t> Although the SP Social Media and our Guiding Principles has been available for a few years, it never went out to the fellowship for neither input nor review and was distributed as Board Approved material. In keeping with our long-standing practice of only using fellowship approve material in NA group meetings it would only make sense to have this valuable resource available to groups particularly in this age of hashtags, re-tweets, tags, etc. that sometimes affects a member’s anonymity unbeknownst to them and at times resulting in negative consequences to that “ousted” member. </a:t>
            </a:r>
          </a:p>
          <a:p>
            <a:endParaRPr lang="en-US" dirty="0"/>
          </a:p>
        </p:txBody>
      </p:sp>
      <p:sp>
        <p:nvSpPr>
          <p:cNvPr id="4" name="Slide Number Placeholder 3"/>
          <p:cNvSpPr>
            <a:spLocks noGrp="1"/>
          </p:cNvSpPr>
          <p:nvPr>
            <p:ph type="sldNum" sz="quarter" idx="10"/>
          </p:nvPr>
        </p:nvSpPr>
        <p:spPr/>
        <p:txBody>
          <a:bodyPr/>
          <a:lstStyle/>
          <a:p>
            <a:fld id="{CB3A33A7-B22D-47A9-85BF-2AA33FCDE324}" type="slidenum">
              <a:rPr lang="en-US" smtClean="0"/>
              <a:pPr/>
              <a:t>9</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522200261"/>
      </p:ext>
    </p:extLst>
  </p:cSld>
  <p:clrMapOvr>
    <a:masterClrMapping/>
  </p:clrMapOvr>
</p:notes>
</file>

<file path=ppt/notesSlides/notesSlide9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Rationale by Region(s): </a:t>
            </a:r>
            <a:r>
              <a:rPr lang="en-US" sz="1200" kern="1200" dirty="0" smtClean="0">
                <a:solidFill>
                  <a:schemeClr val="tx1"/>
                </a:solidFill>
                <a:effectLst/>
                <a:latin typeface="+mn-lt"/>
                <a:ea typeface="+mn-ea"/>
                <a:cs typeface="+mn-cs"/>
              </a:rPr>
              <a:t>Delegates from some parts of the world have significant distances to travel to the WSC. The cost of air fares, hotel accommodation and visas to send a Zonal Delegate (Regional or Zonal) residing in the Asia Pacific zone to the World Service Conference can be up to US$3,000. The variable part of this is the airfare, which could account for more than half of this amount for a delegate traveling longer distances. This is the same cost to NAWS as any currently funded Regional Delegate’s attendance from a similar location. </a:t>
            </a:r>
          </a:p>
          <a:p>
            <a:endParaRPr lang="en-US" dirty="0"/>
          </a:p>
        </p:txBody>
      </p:sp>
      <p:sp>
        <p:nvSpPr>
          <p:cNvPr id="4" name="Slide Number Placeholder 3"/>
          <p:cNvSpPr>
            <a:spLocks noGrp="1"/>
          </p:cNvSpPr>
          <p:nvPr>
            <p:ph type="sldNum" sz="quarter" idx="10"/>
          </p:nvPr>
        </p:nvSpPr>
        <p:spPr/>
        <p:txBody>
          <a:bodyPr/>
          <a:lstStyle/>
          <a:p>
            <a:fld id="{7077B996-6F61-4E42-852C-853BC7ED000A}" type="slidenum">
              <a:rPr lang="en-US" smtClean="0"/>
              <a:pPr/>
              <a:t>107</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762544548"/>
      </p:ext>
    </p:extLst>
  </p:cSld>
  <p:clrMapOvr>
    <a:masterClrMapping/>
  </p:clrMapOvr>
</p:notes>
</file>

<file path=ppt/notesSlides/notesSlide9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impact for a Zone could be significant. For example this is approximately 10% of APF’s annual budget. Current APF expenditure is prioritized for hosting the annual APF meeting, funding any member community to attend if they are unable to do so themselves, and for fellowship development. As is the case with RD costs, any Zone that is able to would be free to contribute as much as they could towards these total costs or individual components thereof. </a:t>
            </a:r>
          </a:p>
          <a:p>
            <a:endParaRPr lang="en-US" dirty="0"/>
          </a:p>
        </p:txBody>
      </p:sp>
      <p:sp>
        <p:nvSpPr>
          <p:cNvPr id="4" name="Slide Number Placeholder 3"/>
          <p:cNvSpPr>
            <a:spLocks noGrp="1"/>
          </p:cNvSpPr>
          <p:nvPr>
            <p:ph type="sldNum" sz="quarter" idx="10"/>
          </p:nvPr>
        </p:nvSpPr>
        <p:spPr/>
        <p:txBody>
          <a:bodyPr/>
          <a:lstStyle/>
          <a:p>
            <a:fld id="{7077B996-6F61-4E42-852C-853BC7ED000A}" type="slidenum">
              <a:rPr lang="en-US" smtClean="0"/>
              <a:pPr/>
              <a:t>108</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051296587"/>
      </p:ext>
    </p:extLst>
  </p:cSld>
  <p:clrMapOvr>
    <a:masterClrMapping/>
  </p:clrMapOvr>
</p:notes>
</file>

<file path=ppt/notesSlides/notesSlide9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Motion 21: </a:t>
            </a:r>
            <a:r>
              <a:rPr lang="en-US" sz="1200" kern="1200" dirty="0" smtClean="0">
                <a:solidFill>
                  <a:schemeClr val="tx1"/>
                </a:solidFill>
                <a:effectLst/>
                <a:latin typeface="+mn-lt"/>
                <a:ea typeface="+mn-ea"/>
                <a:cs typeface="+mn-cs"/>
              </a:rPr>
              <a:t>If motion 18 is not adopted then the following will not be offered. </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Alternate Zonal Delegates may attend the WSC with the same rights and limitations as is currently offered to Alternate Regional Delegates.</a:t>
            </a:r>
          </a:p>
          <a:p>
            <a:r>
              <a:rPr lang="en-US" sz="1200" b="1" kern="1200" dirty="0" smtClean="0">
                <a:solidFill>
                  <a:schemeClr val="tx1"/>
                </a:solidFill>
                <a:effectLst/>
                <a:latin typeface="+mn-lt"/>
                <a:ea typeface="+mn-ea"/>
                <a:cs typeface="+mn-cs"/>
              </a:rPr>
              <a:t>Intent: </a:t>
            </a:r>
            <a:r>
              <a:rPr lang="en-US" sz="1200" kern="1200" dirty="0" smtClean="0">
                <a:solidFill>
                  <a:schemeClr val="tx1"/>
                </a:solidFill>
                <a:effectLst/>
                <a:latin typeface="+mn-lt"/>
                <a:ea typeface="+mn-ea"/>
                <a:cs typeface="+mn-cs"/>
              </a:rPr>
              <a:t>To allow an Alternate Delegate to be present, serve alongside and support the Zonal Delegate so they may function as a team in the same way as RD and AD teams can. The cost of attending the WSC for the Alternate Zonal Delegate would be the responsibility of the zone and each zonal delegate is limited to one alternate. </a:t>
            </a:r>
          </a:p>
          <a:p>
            <a:r>
              <a:rPr lang="en-US" sz="1200" b="1" kern="1200" dirty="0" smtClean="0">
                <a:solidFill>
                  <a:schemeClr val="tx1"/>
                </a:solidFill>
                <a:effectLst/>
                <a:latin typeface="+mn-lt"/>
                <a:ea typeface="+mn-ea"/>
                <a:cs typeface="+mn-cs"/>
              </a:rPr>
              <a:t>Maker(s): </a:t>
            </a:r>
            <a:r>
              <a:rPr lang="en-US" sz="1200" kern="1200" dirty="0" smtClean="0">
                <a:solidFill>
                  <a:schemeClr val="tx1"/>
                </a:solidFill>
                <a:effectLst/>
                <a:latin typeface="+mn-lt"/>
                <a:ea typeface="+mn-ea"/>
                <a:cs typeface="+mn-cs"/>
              </a:rPr>
              <a:t>Australia Region and </a:t>
            </a:r>
            <a:r>
              <a:rPr lang="en-US" sz="1200" kern="1200" dirty="0" err="1" smtClean="0">
                <a:solidFill>
                  <a:schemeClr val="tx1"/>
                </a:solidFill>
                <a:effectLst/>
                <a:latin typeface="+mn-lt"/>
                <a:ea typeface="+mn-ea"/>
                <a:cs typeface="+mn-cs"/>
              </a:rPr>
              <a:t>Aotearoa</a:t>
            </a:r>
            <a:r>
              <a:rPr lang="en-US" sz="1200" kern="1200" dirty="0" smtClean="0">
                <a:solidFill>
                  <a:schemeClr val="tx1"/>
                </a:solidFill>
                <a:effectLst/>
                <a:latin typeface="+mn-lt"/>
                <a:ea typeface="+mn-ea"/>
                <a:cs typeface="+mn-cs"/>
              </a:rPr>
              <a:t> NZ Region</a:t>
            </a:r>
          </a:p>
          <a:p>
            <a:endParaRPr lang="en-US" dirty="0"/>
          </a:p>
        </p:txBody>
      </p:sp>
      <p:sp>
        <p:nvSpPr>
          <p:cNvPr id="4" name="Slide Number Placeholder 3"/>
          <p:cNvSpPr>
            <a:spLocks noGrp="1"/>
          </p:cNvSpPr>
          <p:nvPr>
            <p:ph type="sldNum" sz="quarter" idx="10"/>
          </p:nvPr>
        </p:nvSpPr>
        <p:spPr/>
        <p:txBody>
          <a:bodyPr/>
          <a:lstStyle/>
          <a:p>
            <a:fld id="{7077B996-6F61-4E42-852C-853BC7ED000A}" type="slidenum">
              <a:rPr lang="en-US" smtClean="0"/>
              <a:pPr/>
              <a:t>110</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439268771"/>
      </p:ext>
    </p:extLst>
  </p:cSld>
  <p:clrMapOvr>
    <a:masterClrMapping/>
  </p:clrMapOvr>
</p:notes>
</file>

<file path=ppt/notesSlides/notesSlide9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Rationale by Regions: </a:t>
            </a:r>
            <a:r>
              <a:rPr lang="en-US" sz="1200" kern="1200" dirty="0" smtClean="0">
                <a:solidFill>
                  <a:schemeClr val="tx1"/>
                </a:solidFill>
                <a:effectLst/>
                <a:latin typeface="+mn-lt"/>
                <a:ea typeface="+mn-ea"/>
                <a:cs typeface="+mn-cs"/>
              </a:rPr>
              <a:t>It is common practice amongst seated Regions to have both the RD and AD attend WSC, as a delegate team. An Alt Delegate is typically seen as a training role, and attendance at the World Service Conference in an integral part of this training. Most Regions who, because of their location and easy ability to travel to Woodland Hills, or who have sufficient financial resources, will make the choice to send their Alternate Delegate to WSC. </a:t>
            </a:r>
          </a:p>
          <a:p>
            <a:endParaRPr lang="en-US" dirty="0"/>
          </a:p>
        </p:txBody>
      </p:sp>
      <p:sp>
        <p:nvSpPr>
          <p:cNvPr id="4" name="Slide Number Placeholder 3"/>
          <p:cNvSpPr>
            <a:spLocks noGrp="1"/>
          </p:cNvSpPr>
          <p:nvPr>
            <p:ph type="sldNum" sz="quarter" idx="10"/>
          </p:nvPr>
        </p:nvSpPr>
        <p:spPr/>
        <p:txBody>
          <a:bodyPr/>
          <a:lstStyle/>
          <a:p>
            <a:fld id="{7077B996-6F61-4E42-852C-853BC7ED000A}" type="slidenum">
              <a:rPr lang="en-US" smtClean="0"/>
              <a:pPr/>
              <a:t>111</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888939458"/>
      </p:ext>
    </p:extLst>
  </p:cSld>
  <p:clrMapOvr>
    <a:masterClrMapping/>
  </p:clrMapOvr>
</p:notes>
</file>

<file path=ppt/notesSlides/notesSlide9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Attendance at WSC for a week, with some of the days being very long, is undoubtedly one of the most demanding service roles in NA. This is even more challenging where a Delegate is from a different culture and/or must travel significant distances around the globe, as may often be the case for a Zonal Delegate. The attendance of an Alternate Delegate is the best way to provide this support. </a:t>
            </a:r>
          </a:p>
          <a:p>
            <a:endParaRPr lang="en-US" dirty="0"/>
          </a:p>
        </p:txBody>
      </p:sp>
      <p:sp>
        <p:nvSpPr>
          <p:cNvPr id="4" name="Slide Number Placeholder 3"/>
          <p:cNvSpPr>
            <a:spLocks noGrp="1"/>
          </p:cNvSpPr>
          <p:nvPr>
            <p:ph type="sldNum" sz="quarter" idx="10"/>
          </p:nvPr>
        </p:nvSpPr>
        <p:spPr/>
        <p:txBody>
          <a:bodyPr/>
          <a:lstStyle/>
          <a:p>
            <a:fld id="{7077B996-6F61-4E42-852C-853BC7ED000A}" type="slidenum">
              <a:rPr lang="en-US" smtClean="0"/>
              <a:pPr/>
              <a:t>112</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154717005"/>
      </p:ext>
    </p:extLst>
  </p:cSld>
  <p:clrMapOvr>
    <a:masterClrMapping/>
  </p:clrMapOvr>
</p:notes>
</file>

<file path=ppt/notesSlides/notesSlide9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 further four regional motions have been offered that relate to other aspects of the World Service Conference.</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257E59A-E94F-4ECF-9DD7-38BA2B65DD8A}" type="slidenum">
              <a:rPr lang="en-US" smtClean="0"/>
              <a:pPr/>
              <a:t>114</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318204593"/>
      </p:ext>
    </p:extLst>
  </p:cSld>
  <p:clrMapOvr>
    <a:masterClrMapping/>
  </p:clrMapOvr>
</p:notes>
</file>

<file path=ppt/notesSlides/notesSlide9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 further four regional motions have been offered that relate to other aspects of the World Service Conference.</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257E59A-E94F-4ECF-9DD7-38BA2B65DD8A}" type="slidenum">
              <a:rPr lang="en-US" smtClean="0"/>
              <a:pPr/>
              <a:t>115</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318204593"/>
      </p:ext>
    </p:extLst>
  </p:cSld>
  <p:clrMapOvr>
    <a:masterClrMapping/>
  </p:clrMapOvr>
</p:notes>
</file>

<file path=ppt/notesSlides/notesSlide9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 further four regional motions have been offered that relate to other aspects of the World Service Conference.</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257E59A-E94F-4ECF-9DD7-38BA2B65DD8A}" type="slidenum">
              <a:rPr lang="en-US" smtClean="0"/>
              <a:pPr/>
              <a:t>116</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318204593"/>
      </p:ext>
    </p:extLst>
  </p:cSld>
  <p:clrMapOvr>
    <a:masterClrMapping/>
  </p:clrMapOvr>
</p:notes>
</file>

<file path=ppt/notesSlides/notesSlide9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Motion 22: </a:t>
            </a:r>
            <a:r>
              <a:rPr lang="en-US" sz="1200" kern="1200" dirty="0" smtClean="0">
                <a:solidFill>
                  <a:schemeClr val="tx1"/>
                </a:solidFill>
                <a:effectLst/>
                <a:latin typeface="+mn-lt"/>
                <a:ea typeface="+mn-ea"/>
                <a:cs typeface="+mn-cs"/>
              </a:rPr>
              <a:t>To discontinue the WSC Conference Participants Discussion Board hosted and maintained by NA World Services</a:t>
            </a:r>
          </a:p>
          <a:p>
            <a:r>
              <a:rPr lang="en-US" sz="1200" b="1" kern="1200" dirty="0" smtClean="0">
                <a:solidFill>
                  <a:schemeClr val="tx1"/>
                </a:solidFill>
                <a:effectLst/>
                <a:latin typeface="+mn-lt"/>
                <a:ea typeface="+mn-ea"/>
                <a:cs typeface="+mn-cs"/>
              </a:rPr>
              <a:t>Intent: </a:t>
            </a:r>
            <a:r>
              <a:rPr lang="en-US" sz="1200" kern="1200" dirty="0" smtClean="0">
                <a:solidFill>
                  <a:schemeClr val="tx1"/>
                </a:solidFill>
                <a:effectLst/>
                <a:latin typeface="+mn-lt"/>
                <a:ea typeface="+mn-ea"/>
                <a:cs typeface="+mn-cs"/>
              </a:rPr>
              <a:t>To no longer have NAWS host and maintain a conference participant discussion board.</a:t>
            </a:r>
          </a:p>
          <a:p>
            <a:r>
              <a:rPr lang="en-US" sz="1200" b="1" kern="1200" dirty="0" smtClean="0">
                <a:solidFill>
                  <a:schemeClr val="tx1"/>
                </a:solidFill>
                <a:effectLst/>
                <a:latin typeface="+mn-lt"/>
                <a:ea typeface="+mn-ea"/>
                <a:cs typeface="+mn-cs"/>
              </a:rPr>
              <a:t>Maker: </a:t>
            </a:r>
            <a:r>
              <a:rPr lang="en-US" sz="1200" kern="1200" dirty="0" smtClean="0">
                <a:solidFill>
                  <a:schemeClr val="tx1"/>
                </a:solidFill>
                <a:effectLst/>
                <a:latin typeface="+mn-lt"/>
                <a:ea typeface="+mn-ea"/>
                <a:cs typeface="+mn-cs"/>
              </a:rPr>
              <a:t>Washington North Idaho Region</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077B996-6F61-4E42-852C-853BC7ED000A}" type="slidenum">
              <a:rPr lang="en-US" smtClean="0"/>
              <a:pPr/>
              <a:t>117</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518985096"/>
      </p:ext>
    </p:extLst>
  </p:cSld>
  <p:clrMapOvr>
    <a:masterClrMapping/>
  </p:clrMapOvr>
</p:notes>
</file>

<file path=ppt/notesSlides/notesSlide9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Rationale by Region: </a:t>
            </a:r>
            <a:r>
              <a:rPr lang="en-US" sz="1200" kern="1200" dirty="0" smtClean="0">
                <a:solidFill>
                  <a:schemeClr val="tx1"/>
                </a:solidFill>
                <a:effectLst/>
                <a:latin typeface="+mn-lt"/>
                <a:ea typeface="+mn-ea"/>
                <a:cs typeface="+mn-cs"/>
              </a:rPr>
              <a:t>In the early 2000s a suggestion was made at the World Service Conference to create a conference participants online discussion board. Conference participants suggested that having such a board hosted and maintained by NA World Services might lead to useful service discussions online.</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Since the Conference Participants Discussion Board was created, social media sites like Facebook have dramatically increased in use. There are many groups on Facebook, including some limited to conference participants that have much more participation and discussion than the site hosted by NA World Services.</a:t>
            </a:r>
          </a:p>
          <a:p>
            <a:endParaRPr lang="en-US" dirty="0"/>
          </a:p>
        </p:txBody>
      </p:sp>
      <p:sp>
        <p:nvSpPr>
          <p:cNvPr id="4" name="Slide Number Placeholder 3"/>
          <p:cNvSpPr>
            <a:spLocks noGrp="1"/>
          </p:cNvSpPr>
          <p:nvPr>
            <p:ph type="sldNum" sz="quarter" idx="10"/>
          </p:nvPr>
        </p:nvSpPr>
        <p:spPr/>
        <p:txBody>
          <a:bodyPr/>
          <a:lstStyle/>
          <a:p>
            <a:fld id="{7077B996-6F61-4E42-852C-853BC7ED000A}" type="slidenum">
              <a:rPr lang="en-US" smtClean="0"/>
              <a:pPr/>
              <a:t>118</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6514180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 Id="rId3" Type="http://schemas.openxmlformats.org/officeDocument/2006/relationships/image" Target="../media/image4.jpe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jpe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jpe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3.png"/><Relationship Id="rId3" Type="http://schemas.openxmlformats.org/officeDocument/2006/relationships/image" Target="../media/image4.jpe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4.jpe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5.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5.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3.png"/><Relationship Id="rId3" Type="http://schemas.openxmlformats.org/officeDocument/2006/relationships/image" Target="../media/image4.jpe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4.jpe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4.jpe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5.png"/></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5.png"/></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5.png"/></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4.jpe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1.png"/></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3.png"/><Relationship Id="rId3" Type="http://schemas.openxmlformats.org/officeDocument/2006/relationships/image" Target="../media/image4.jpeg"/></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4.jpeg"/></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4.jpeg"/></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5.png"/></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5.png"/></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1.png"/></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1.png"/></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3.png"/><Relationship Id="rId3" Type="http://schemas.openxmlformats.org/officeDocument/2006/relationships/image" Target="../media/image4.jpeg"/></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4.jpeg"/></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5.png"/></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5.png"/></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1.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1.png"/></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3.png"/><Relationship Id="rId3" Type="http://schemas.openxmlformats.org/officeDocument/2006/relationships/image" Target="../media/image4.jpeg"/></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4.jpeg"/></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4.jpeg"/></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5.png"/></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5.png"/></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5.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1.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E35917C-84F6-604B-8EFD-001F2D0426B7}"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12/8/17</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A0D0B4C-6D09-5E4B-A656-5ADBC2008CC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90229543"/>
      </p:ext>
    </p:extLst>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AD88A23-2D66-4ABD-B04D-449672E81337}" type="datetimeFigureOut">
              <a:rPr lang="en-US" smtClean="0"/>
              <a:pPr/>
              <a:t>12/8/17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955929-46CE-4B16-A0FF-FCFEDFA3DE76}" type="slidenum">
              <a:rPr lang="en-US" smtClean="0"/>
              <a:pPr/>
              <a:t>‹#›</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380167940"/>
      </p:ext>
    </p:extLst>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Blank">
    <p:bg>
      <p:bgPr>
        <a:gradFill>
          <a:gsLst>
            <a:gs pos="69000">
              <a:srgbClr val="FFFFFF"/>
            </a:gs>
            <a:gs pos="100000">
              <a:srgbClr val="7CB3E1"/>
            </a:gs>
          </a:gsLst>
          <a:lin ang="5400000" scaled="0"/>
        </a:gradFill>
        <a:effectLst/>
      </p:bgPr>
    </p:bg>
    <p:spTree>
      <p:nvGrpSpPr>
        <p:cNvPr id="1" name=""/>
        <p:cNvGrpSpPr/>
        <p:nvPr/>
      </p:nvGrpSpPr>
      <p:grpSpPr>
        <a:xfrm>
          <a:off x="0" y="0"/>
          <a:ext cx="0" cy="0"/>
          <a:chOff x="0" y="0"/>
          <a:chExt cx="0" cy="0"/>
        </a:xfrm>
      </p:grpSpPr>
      <p:sp>
        <p:nvSpPr>
          <p:cNvPr id="10" name="Shape 39"/>
          <p:cNvSpPr/>
          <p:nvPr/>
        </p:nvSpPr>
        <p:spPr>
          <a:xfrm>
            <a:off x="0" y="1680617"/>
            <a:ext cx="12192000" cy="2353767"/>
          </a:xfrm>
          <a:prstGeom prst="rect">
            <a:avLst/>
          </a:prstGeom>
          <a:solidFill>
            <a:srgbClr val="A7A9AC"/>
          </a:solidFill>
          <a:ln w="12700">
            <a:miter lim="400000"/>
          </a:ln>
          <a:effectLst>
            <a:outerShdw blurRad="50800" dist="25400" dir="5400000" rotWithShape="0">
              <a:srgbClr val="000000">
                <a:alpha val="50000"/>
              </a:srgbClr>
            </a:outerShdw>
          </a:effectLst>
          <a:extLst>
            <a:ext uri="{C572A759-6A51-4108-AA02-DFA0A04FC94B}">
              <ma14:wrappingTextBoxFlag xmlns:mc="http://schemas.openxmlformats.org/markup-compatibility/2006" xmlns:mv="urn:schemas-microsoft-com:mac:vml" xmlns:ma14="http://schemas.microsoft.com/office/mac/drawingml/2011/main" xmlns="" xmlns:p="http://schemas.openxmlformats.org/presentationml/2006/main" xmlns:r="http://schemas.openxmlformats.org/officeDocument/2006/relationships" xmlns:a="http://schemas.openxmlformats.org/drawingml/2006/main" val="1"/>
            </a:ext>
          </a:extLst>
        </p:spPr>
        <p:txBody>
          <a:bodyPr wrap="none" lIns="365760" tIns="254000" rIns="254000" bIns="254000" anchor="ctr"/>
          <a:lstStyle/>
          <a:p>
            <a:pPr marL="0" marR="0" lvl="1" indent="0" algn="l" defTabSz="457200" rtl="0" eaLnBrk="1" fontAlgn="auto" latinLnBrk="0" hangingPunct="1">
              <a:lnSpc>
                <a:spcPct val="100000"/>
              </a:lnSpc>
              <a:spcBef>
                <a:spcPts val="0"/>
              </a:spcBef>
              <a:spcAft>
                <a:spcPts val="0"/>
              </a:spcAft>
              <a:buClrTx/>
              <a:buSzTx/>
              <a:buFontTx/>
              <a:buNone/>
              <a:tabLst/>
              <a:defRPr sz="1800"/>
            </a:pPr>
            <a:endParaRPr lang="en-US" sz="3250" b="1" dirty="0" smtClean="0">
              <a:solidFill>
                <a:srgbClr val="FFFFFF"/>
              </a:solidFill>
              <a:latin typeface="Cambria" charset="0"/>
              <a:ea typeface="Cambria" charset="0"/>
              <a:cs typeface="Cambria" charset="0"/>
              <a:sym typeface="Boton BQ Medium"/>
            </a:endParaRPr>
          </a:p>
        </p:txBody>
      </p:sp>
      <p:grpSp>
        <p:nvGrpSpPr>
          <p:cNvPr id="2" name="Group 42"/>
          <p:cNvGrpSpPr/>
          <p:nvPr userDrawn="1"/>
        </p:nvGrpSpPr>
        <p:grpSpPr>
          <a:xfrm>
            <a:off x="6340387" y="-344913"/>
            <a:ext cx="6185698" cy="7547826"/>
            <a:chOff x="0" y="0"/>
            <a:chExt cx="12371394" cy="15095651"/>
          </a:xfrm>
        </p:grpSpPr>
        <p:sp>
          <p:nvSpPr>
            <p:cNvPr id="12" name="Shape 40"/>
            <p:cNvSpPr/>
            <p:nvPr/>
          </p:nvSpPr>
          <p:spPr>
            <a:xfrm rot="540000">
              <a:off x="986834" y="730578"/>
              <a:ext cx="10397726" cy="13434911"/>
            </a:xfrm>
            <a:prstGeom prst="rect">
              <a:avLst/>
            </a:prstGeom>
            <a:solidFill>
              <a:srgbClr val="FFFFFF"/>
            </a:solidFill>
            <a:ln w="25400" cap="flat">
              <a:solidFill>
                <a:srgbClr val="85888D"/>
              </a:solidFill>
              <a:prstDash val="solid"/>
              <a:miter lim="400000"/>
            </a:ln>
            <a:effectLst>
              <a:outerShdw blurRad="152400" dist="76200" dir="3978660" rotWithShape="0">
                <a:srgbClr val="000000">
                  <a:alpha val="50000"/>
                </a:srgbClr>
              </a:outerShdw>
            </a:effectLst>
            <a:extLst>
              <a:ext uri="{C572A759-6A51-4108-AA02-DFA0A04FC94B}">
                <ma14:wrappingTextBoxFlag xmlns:mc="http://schemas.openxmlformats.org/markup-compatibility/2006" xmlns:mv="urn:schemas-microsoft-com:mac:vml" xmlns:ma14="http://schemas.microsoft.com/office/mac/drawingml/2011/main" xmlns="" xmlns:p="http://schemas.openxmlformats.org/presentationml/2006/main" xmlns:r="http://schemas.openxmlformats.org/officeDocument/2006/relationships" xmlns:a="http://schemas.openxmlformats.org/drawingml/2006/main" val="1"/>
              </a:ext>
            </a:extLst>
          </p:spPr>
          <p:txBody>
            <a:bodyPr wrap="square" lIns="0" tIns="0" rIns="0" bIns="0" numCol="1" anchor="ctr">
              <a:noAutofit/>
            </a:bodyPr>
            <a:lstStyle>
              <a:lvl1pPr>
                <a:defRPr sz="3200"/>
              </a:lvl1pPr>
            </a:lstStyle>
            <a:p>
              <a:pPr lvl="0">
                <a:defRPr sz="1800"/>
              </a:pPr>
              <a:r>
                <a:rPr sz="1600"/>
                <a:t>     </a:t>
              </a:r>
            </a:p>
          </p:txBody>
        </p:sp>
        <p:pic>
          <p:nvPicPr>
            <p:cNvPr id="13" name="wsc2018_cover.pdf"/>
            <p:cNvPicPr/>
            <p:nvPr/>
          </p:nvPicPr>
          <p:blipFill>
            <a:blip r:embed="rId2">
              <a:extLst/>
            </a:blip>
            <a:stretch>
              <a:fillRect/>
            </a:stretch>
          </p:blipFill>
          <p:spPr>
            <a:xfrm rot="540000">
              <a:off x="1192747" y="1395224"/>
              <a:ext cx="9878312" cy="13007847"/>
            </a:xfrm>
            <a:prstGeom prst="rect">
              <a:avLst/>
            </a:prstGeom>
            <a:ln w="12700" cap="flat">
              <a:noFill/>
              <a:miter lim="400000"/>
            </a:ln>
            <a:effectLst/>
          </p:spPr>
        </p:pic>
      </p:grpSp>
      <p:grpSp>
        <p:nvGrpSpPr>
          <p:cNvPr id="3" name="Group 52"/>
          <p:cNvGrpSpPr/>
          <p:nvPr userDrawn="1"/>
        </p:nvGrpSpPr>
        <p:grpSpPr>
          <a:xfrm>
            <a:off x="0" y="4330806"/>
            <a:ext cx="2576686" cy="2527194"/>
            <a:chOff x="0" y="0"/>
            <a:chExt cx="5188942" cy="5089274"/>
          </a:xfrm>
        </p:grpSpPr>
        <p:sp>
          <p:nvSpPr>
            <p:cNvPr id="19" name="Shape 49"/>
            <p:cNvSpPr/>
            <p:nvPr/>
          </p:nvSpPr>
          <p:spPr>
            <a:xfrm rot="18900000">
              <a:off x="769991" y="769990"/>
              <a:ext cx="3549294" cy="3549294"/>
            </a:xfrm>
            <a:prstGeom prst="rect">
              <a:avLst/>
            </a:prstGeom>
            <a:noFill/>
            <a:ln w="25400" cap="flat">
              <a:solidFill>
                <a:srgbClr val="85888D"/>
              </a:solidFill>
              <a:prstDash val="solid"/>
              <a:miter lim="400000"/>
            </a:ln>
            <a:effectLst/>
          </p:spPr>
          <p:txBody>
            <a:bodyPr wrap="square" lIns="0" tIns="0" rIns="0" bIns="0" numCol="1" anchor="ctr">
              <a:noAutofit/>
            </a:bodyPr>
            <a:lstStyle/>
            <a:p>
              <a:pPr lvl="0">
                <a:defRPr sz="3200"/>
              </a:pPr>
              <a:endParaRPr sz="3200"/>
            </a:p>
          </p:txBody>
        </p:sp>
        <p:sp>
          <p:nvSpPr>
            <p:cNvPr id="20" name="Shape 50"/>
            <p:cNvSpPr/>
            <p:nvPr/>
          </p:nvSpPr>
          <p:spPr>
            <a:xfrm>
              <a:off x="0" y="0"/>
              <a:ext cx="5089276" cy="508927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25400" cap="flat">
              <a:solidFill>
                <a:srgbClr val="85888D"/>
              </a:solidFill>
              <a:prstDash val="solid"/>
              <a:miter lim="400000"/>
            </a:ln>
            <a:effectLst/>
          </p:spPr>
          <p:txBody>
            <a:bodyPr wrap="square" lIns="0" tIns="0" rIns="0" bIns="0" numCol="1" anchor="ctr">
              <a:noAutofit/>
            </a:bodyPr>
            <a:lstStyle/>
            <a:p>
              <a:pPr lvl="0">
                <a:defRPr sz="3200"/>
              </a:pPr>
              <a:endParaRPr sz="3200"/>
            </a:p>
          </p:txBody>
        </p:sp>
        <p:sp>
          <p:nvSpPr>
            <p:cNvPr id="21" name="Shape 51"/>
            <p:cNvSpPr/>
            <p:nvPr/>
          </p:nvSpPr>
          <p:spPr>
            <a:xfrm>
              <a:off x="4411815" y="4072859"/>
              <a:ext cx="777128" cy="972897"/>
            </a:xfrm>
            <a:prstGeom prst="rect">
              <a:avLst/>
            </a:prstGeom>
            <a:noFill/>
            <a:ln w="12700" cap="flat">
              <a:noFill/>
              <a:miter lim="400000"/>
            </a:ln>
            <a:effectLst/>
            <a:extLst>
              <a:ext uri="{C572A759-6A51-4108-AA02-DFA0A04FC94B}">
                <ma14:wrappingTextBoxFlag xmlns:mc="http://schemas.openxmlformats.org/markup-compatibility/2006" xmlns:mv="urn:schemas-microsoft-com:mac:vml" xmlns:ma14="http://schemas.microsoft.com/office/mac/drawingml/2011/main" xmlns="" xmlns:p="http://schemas.openxmlformats.org/presentationml/2006/main" xmlns:r="http://schemas.openxmlformats.org/officeDocument/2006/relationships" xmlns:a="http://schemas.openxmlformats.org/drawingml/2006/main" val="1"/>
              </a:ext>
            </a:extLst>
          </p:spPr>
          <p:txBody>
            <a:bodyPr wrap="square" lIns="71438" tIns="71438" rIns="71438" bIns="71438" numCol="1" anchor="ctr">
              <a:noAutofit/>
            </a:bodyPr>
            <a:lstStyle>
              <a:lvl1pPr>
                <a:defRPr sz="2900">
                  <a:solidFill>
                    <a:srgbClr val="888B8D"/>
                  </a:solidFill>
                  <a:latin typeface="Helvetica"/>
                  <a:ea typeface="Helvetica"/>
                  <a:cs typeface="Helvetica"/>
                  <a:sym typeface="Helvetica"/>
                </a:defRPr>
              </a:lvl1pPr>
            </a:lstStyle>
            <a:p>
              <a:pPr lvl="0">
                <a:defRPr sz="1800">
                  <a:solidFill>
                    <a:srgbClr val="000000"/>
                  </a:solidFill>
                </a:defRPr>
              </a:pPr>
              <a:r>
                <a:rPr sz="1800" dirty="0">
                  <a:solidFill>
                    <a:srgbClr val="85888D"/>
                  </a:solidFill>
                </a:rPr>
                <a:t>®</a:t>
              </a:r>
            </a:p>
          </p:txBody>
        </p:sp>
      </p:grpSp>
      <p:sp>
        <p:nvSpPr>
          <p:cNvPr id="24" name="Text Placeholder 23"/>
          <p:cNvSpPr>
            <a:spLocks noGrp="1"/>
          </p:cNvSpPr>
          <p:nvPr>
            <p:ph type="body" sz="quarter" idx="10" hasCustomPrompt="1"/>
          </p:nvPr>
        </p:nvSpPr>
        <p:spPr>
          <a:xfrm>
            <a:off x="215900" y="2078584"/>
            <a:ext cx="6540500" cy="1905000"/>
          </a:xfrm>
        </p:spPr>
        <p:txBody>
          <a:bodyPr>
            <a:noAutofit/>
          </a:bodyPr>
          <a:lstStyle>
            <a:lvl2pPr marL="0" marR="0" indent="0" algn="l" defTabSz="457200" rtl="0" eaLnBrk="1" fontAlgn="auto" latinLnBrk="0" hangingPunct="1">
              <a:lnSpc>
                <a:spcPct val="100000"/>
              </a:lnSpc>
              <a:spcBef>
                <a:spcPts val="0"/>
              </a:spcBef>
              <a:spcAft>
                <a:spcPts val="0"/>
              </a:spcAft>
              <a:buClrTx/>
              <a:buSzTx/>
              <a:buFontTx/>
              <a:buNone/>
              <a:tabLst/>
              <a:defRPr sz="3600"/>
            </a:lvl2pPr>
          </a:lstStyle>
          <a:p>
            <a:pPr marL="0" marR="0" lvl="1" indent="0" algn="l" defTabSz="457200" rtl="0" eaLnBrk="1" fontAlgn="auto" latinLnBrk="0" hangingPunct="1">
              <a:lnSpc>
                <a:spcPct val="100000"/>
              </a:lnSpc>
              <a:spcBef>
                <a:spcPts val="0"/>
              </a:spcBef>
              <a:spcAft>
                <a:spcPts val="0"/>
              </a:spcAft>
              <a:buClrTx/>
              <a:buSzTx/>
              <a:buFontTx/>
              <a:buNone/>
              <a:tabLst/>
              <a:defRPr sz="1800"/>
            </a:pPr>
            <a:r>
              <a:rPr lang="en-US" sz="3250" b="1" dirty="0" smtClean="0">
                <a:solidFill>
                  <a:srgbClr val="FFFFFF"/>
                </a:solidFill>
                <a:latin typeface="Cambria" charset="0"/>
                <a:ea typeface="Cambria" charset="0"/>
                <a:cs typeface="Cambria" charset="0"/>
                <a:sym typeface="Boton BQ Medium"/>
              </a:rPr>
              <a:t>This is the first of five videos</a:t>
            </a:r>
            <a:br>
              <a:rPr lang="en-US" sz="3250" b="1" dirty="0" smtClean="0">
                <a:solidFill>
                  <a:srgbClr val="FFFFFF"/>
                </a:solidFill>
                <a:latin typeface="Cambria" charset="0"/>
                <a:ea typeface="Cambria" charset="0"/>
                <a:cs typeface="Cambria" charset="0"/>
                <a:sym typeface="Boton BQ Medium"/>
              </a:rPr>
            </a:br>
            <a:r>
              <a:rPr lang="en-US" sz="3250" b="1" dirty="0" smtClean="0">
                <a:solidFill>
                  <a:srgbClr val="FFFFFF"/>
                </a:solidFill>
                <a:latin typeface="Cambria" charset="0"/>
                <a:ea typeface="Cambria" charset="0"/>
                <a:cs typeface="Cambria" charset="0"/>
                <a:sym typeface="Boton BQ Medium"/>
              </a:rPr>
              <a:t>covering material in the</a:t>
            </a:r>
            <a:br>
              <a:rPr lang="en-US" sz="3250" b="1" dirty="0" smtClean="0">
                <a:solidFill>
                  <a:srgbClr val="FFFFFF"/>
                </a:solidFill>
                <a:latin typeface="Cambria" charset="0"/>
                <a:ea typeface="Cambria" charset="0"/>
                <a:cs typeface="Cambria" charset="0"/>
                <a:sym typeface="Boton BQ Medium"/>
              </a:rPr>
            </a:br>
            <a:r>
              <a:rPr lang="en-US" sz="3250" b="1" dirty="0" smtClean="0">
                <a:solidFill>
                  <a:srgbClr val="FFFFFF"/>
                </a:solidFill>
                <a:latin typeface="Cambria" charset="0"/>
                <a:ea typeface="Cambria" charset="0"/>
                <a:cs typeface="Cambria" charset="0"/>
                <a:sym typeface="Boton BQ Medium"/>
              </a:rPr>
              <a:t>2018 Conference Agenda Reports</a:t>
            </a: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695536498"/>
      </p:ext>
    </p:extLst>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Custom Layout">
    <p:bg>
      <p:bgPr>
        <a:gradFill>
          <a:gsLst>
            <a:gs pos="0">
              <a:srgbClr val="7CB3E1"/>
            </a:gs>
            <a:gs pos="22086">
              <a:srgbClr val="FFFFFF"/>
            </a:gs>
          </a:gsLst>
          <a:lin ang="15890" scaled="0"/>
        </a:gradFill>
        <a:effectLst/>
      </p:bgPr>
    </p:bg>
    <p:spTree>
      <p:nvGrpSpPr>
        <p:cNvPr id="1" name=""/>
        <p:cNvGrpSpPr/>
        <p:nvPr/>
      </p:nvGrpSpPr>
      <p:grpSpPr>
        <a:xfrm>
          <a:off x="0" y="0"/>
          <a:ext cx="0" cy="0"/>
          <a:chOff x="0" y="0"/>
          <a:chExt cx="0" cy="0"/>
        </a:xfrm>
      </p:grpSpPr>
      <p:pic>
        <p:nvPicPr>
          <p:cNvPr id="20" name="Picture 19"/>
          <p:cNvPicPr>
            <a:picLocks noChangeAspect="1"/>
          </p:cNvPicPr>
          <p:nvPr/>
        </p:nvPicPr>
        <p:blipFill>
          <a:blip r:embed="rId2" cstate="print">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571240" y="595916"/>
            <a:ext cx="5439064" cy="1280471"/>
          </a:xfrm>
          <a:prstGeom prst="rect">
            <a:avLst/>
          </a:prstGeom>
        </p:spPr>
      </p:pic>
      <p:sp>
        <p:nvSpPr>
          <p:cNvPr id="6" name="Shape 48"/>
          <p:cNvSpPr/>
          <p:nvPr/>
        </p:nvSpPr>
        <p:spPr>
          <a:xfrm>
            <a:off x="6756400" y="227409"/>
            <a:ext cx="5201147" cy="6403182"/>
          </a:xfrm>
          <a:prstGeom prst="rect">
            <a:avLst/>
          </a:prstGeom>
          <a:solidFill>
            <a:srgbClr val="A7A9AC"/>
          </a:solidFill>
          <a:ln w="12700">
            <a:miter lim="400000"/>
          </a:ln>
          <a:effectLst>
            <a:outerShdw blurRad="50800" dist="25400" dir="5400000" rotWithShape="0">
              <a:srgbClr val="000000">
                <a:alpha val="50000"/>
              </a:srgbClr>
            </a:outerShdw>
          </a:effectLst>
        </p:spPr>
        <p:txBody>
          <a:bodyPr lIns="35719" tIns="35719" rIns="35719" bIns="35719" anchor="ctr"/>
          <a:lstStyle/>
          <a:p>
            <a:pPr lvl="0">
              <a:defRPr sz="3200">
                <a:solidFill>
                  <a:srgbClr val="FFFFFF"/>
                </a:solidFill>
              </a:defRPr>
            </a:pPr>
            <a:endParaRPr sz="1600"/>
          </a:p>
        </p:txBody>
      </p:sp>
      <p:grpSp>
        <p:nvGrpSpPr>
          <p:cNvPr id="2" name="Group 52"/>
          <p:cNvGrpSpPr/>
          <p:nvPr/>
        </p:nvGrpSpPr>
        <p:grpSpPr>
          <a:xfrm>
            <a:off x="13407" y="4318707"/>
            <a:ext cx="2594472" cy="2544638"/>
            <a:chOff x="0" y="0"/>
            <a:chExt cx="5188942" cy="5089274"/>
          </a:xfrm>
        </p:grpSpPr>
        <p:sp>
          <p:nvSpPr>
            <p:cNvPr id="8" name="Shape 49"/>
            <p:cNvSpPr/>
            <p:nvPr/>
          </p:nvSpPr>
          <p:spPr>
            <a:xfrm rot="18900000">
              <a:off x="769991" y="769990"/>
              <a:ext cx="3549294" cy="3549294"/>
            </a:xfrm>
            <a:prstGeom prst="rect">
              <a:avLst/>
            </a:prstGeom>
            <a:noFill/>
            <a:ln w="25400" cap="flat">
              <a:solidFill>
                <a:srgbClr val="85888D"/>
              </a:solidFill>
              <a:prstDash val="solid"/>
              <a:miter lim="400000"/>
            </a:ln>
            <a:effectLst/>
          </p:spPr>
          <p:txBody>
            <a:bodyPr wrap="square" lIns="0" tIns="0" rIns="0" bIns="0" numCol="1" anchor="ctr">
              <a:noAutofit/>
            </a:bodyPr>
            <a:lstStyle/>
            <a:p>
              <a:pPr lvl="0">
                <a:defRPr sz="3200"/>
              </a:pPr>
              <a:endParaRPr sz="1600"/>
            </a:p>
          </p:txBody>
        </p:sp>
        <p:sp>
          <p:nvSpPr>
            <p:cNvPr id="9" name="Shape 50"/>
            <p:cNvSpPr/>
            <p:nvPr/>
          </p:nvSpPr>
          <p:spPr>
            <a:xfrm>
              <a:off x="0" y="0"/>
              <a:ext cx="5089276" cy="508927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25400" cap="flat">
              <a:solidFill>
                <a:srgbClr val="85888D"/>
              </a:solidFill>
              <a:prstDash val="solid"/>
              <a:miter lim="400000"/>
            </a:ln>
            <a:effectLst/>
          </p:spPr>
          <p:txBody>
            <a:bodyPr wrap="square" lIns="0" tIns="0" rIns="0" bIns="0" numCol="1" anchor="ctr">
              <a:noAutofit/>
            </a:bodyPr>
            <a:lstStyle/>
            <a:p>
              <a:pPr lvl="0">
                <a:defRPr sz="3200"/>
              </a:pPr>
              <a:endParaRPr sz="1600"/>
            </a:p>
          </p:txBody>
        </p:sp>
        <p:sp>
          <p:nvSpPr>
            <p:cNvPr id="10" name="Shape 51"/>
            <p:cNvSpPr/>
            <p:nvPr/>
          </p:nvSpPr>
          <p:spPr>
            <a:xfrm>
              <a:off x="4411815" y="4072859"/>
              <a:ext cx="777128" cy="972897"/>
            </a:xfrm>
            <a:prstGeom prst="rect">
              <a:avLst/>
            </a:prstGeom>
            <a:noFill/>
            <a:ln w="12700" cap="flat">
              <a:noFill/>
              <a:miter lim="400000"/>
            </a:ln>
            <a:effectLst/>
            <a:extLst>
              <a:ext uri="{C572A759-6A51-4108-AA02-DFA0A04FC94B}">
                <ma14:wrappingTextBoxFlag xmlns:mc="http://schemas.openxmlformats.org/markup-compatibility/2006" xmlns:mv="urn:schemas-microsoft-com:mac:vml" xmlns:ma14="http://schemas.microsoft.com/office/mac/drawingml/2011/main" xmlns="" xmlns:p="http://schemas.openxmlformats.org/presentationml/2006/main" xmlns:r="http://schemas.openxmlformats.org/officeDocument/2006/relationships" xmlns:a="http://schemas.openxmlformats.org/drawingml/2006/main" val="1"/>
              </a:ext>
            </a:extLst>
          </p:spPr>
          <p:txBody>
            <a:bodyPr wrap="square" lIns="35719" tIns="35719" rIns="35719" bIns="35719" numCol="1" anchor="ctr">
              <a:noAutofit/>
            </a:bodyPr>
            <a:lstStyle>
              <a:lvl1pPr>
                <a:defRPr sz="2900">
                  <a:solidFill>
                    <a:srgbClr val="888B8D"/>
                  </a:solidFill>
                  <a:latin typeface="Helvetica"/>
                  <a:ea typeface="Helvetica"/>
                  <a:cs typeface="Helvetica"/>
                  <a:sym typeface="Helvetica"/>
                </a:defRPr>
              </a:lvl1pPr>
            </a:lstStyle>
            <a:p>
              <a:pPr lvl="0">
                <a:defRPr sz="1800">
                  <a:solidFill>
                    <a:srgbClr val="000000"/>
                  </a:solidFill>
                </a:defRPr>
              </a:pPr>
              <a:r>
                <a:rPr sz="1450" dirty="0">
                  <a:solidFill>
                    <a:srgbClr val="85888D"/>
                  </a:solidFill>
                </a:rPr>
                <a:t>®</a:t>
              </a:r>
            </a:p>
          </p:txBody>
        </p:sp>
      </p:grpSp>
      <p:sp>
        <p:nvSpPr>
          <p:cNvPr id="12" name="Shape 54"/>
          <p:cNvSpPr/>
          <p:nvPr/>
        </p:nvSpPr>
        <p:spPr>
          <a:xfrm>
            <a:off x="7466826" y="661352"/>
            <a:ext cx="3780892" cy="3674808"/>
          </a:xfrm>
          <a:prstGeom prst="rect">
            <a:avLst/>
          </a:prstGeom>
          <a:ln w="12700">
            <a:miter lim="400000"/>
          </a:ln>
          <a:extLst>
            <a:ext uri="{C572A759-6A51-4108-AA02-DFA0A04FC94B}">
              <ma14:wrappingTextBoxFlag xmlns:mc="http://schemas.openxmlformats.org/markup-compatibility/2006" xmlns:mv="urn:schemas-microsoft-com:mac:vml" xmlns:ma14="http://schemas.microsoft.com/office/mac/drawingml/2011/main" xmlns="" xmlns:p="http://schemas.openxmlformats.org/presentationml/2006/main" xmlns:r="http://schemas.openxmlformats.org/officeDocument/2006/relationships" xmlns:a="http://schemas.openxmlformats.org/drawingml/2006/main" val="1"/>
            </a:ext>
          </a:extLst>
        </p:spPr>
        <p:txBody>
          <a:bodyPr lIns="22860" rIns="22860">
            <a:noAutofit/>
          </a:bodyPr>
          <a:lstStyle/>
          <a:p>
            <a:pPr marL="290160" indent="-290160" algn="l" defTabSz="457200">
              <a:lnSpc>
                <a:spcPct val="90000"/>
              </a:lnSpc>
              <a:spcBef>
                <a:spcPts val="900"/>
              </a:spcBef>
              <a:buSzPct val="75000"/>
              <a:buChar char="•"/>
              <a:defRPr sz="1800"/>
            </a:pPr>
            <a:endParaRPr sz="2950" b="1" dirty="0">
              <a:solidFill>
                <a:srgbClr val="FFFFFF"/>
              </a:solidFill>
              <a:latin typeface="Cambria" charset="0"/>
              <a:ea typeface="Cambria" charset="0"/>
              <a:cs typeface="Cambria" charset="0"/>
              <a:sym typeface="PopplLaudatio-Regular"/>
            </a:endParaRPr>
          </a:p>
        </p:txBody>
      </p:sp>
      <p:sp>
        <p:nvSpPr>
          <p:cNvPr id="13" name="Shape 55"/>
          <p:cNvSpPr/>
          <p:nvPr/>
        </p:nvSpPr>
        <p:spPr>
          <a:xfrm>
            <a:off x="7123308" y="4818849"/>
            <a:ext cx="4474581" cy="1477328"/>
          </a:xfrm>
          <a:prstGeom prst="rect">
            <a:avLst/>
          </a:prstGeom>
          <a:ln w="12700">
            <a:miter lim="400000"/>
          </a:ln>
          <a:extLst>
            <a:ext uri="{C572A759-6A51-4108-AA02-DFA0A04FC94B}">
              <ma14:wrappingTextBoxFlag xmlns:mc="http://schemas.openxmlformats.org/markup-compatibility/2006" xmlns:mv="urn:schemas-microsoft-com:mac:vml" xmlns:ma14="http://schemas.microsoft.com/office/mac/drawingml/2011/main" xmlns="" xmlns:p="http://schemas.openxmlformats.org/presentationml/2006/main" xmlns:r="http://schemas.openxmlformats.org/officeDocument/2006/relationships" xmlns:a="http://schemas.openxmlformats.org/drawingml/2006/main" val="1"/>
            </a:ext>
          </a:extLst>
        </p:spPr>
        <p:txBody>
          <a:bodyPr wrap="square" lIns="22860" rIns="22860">
            <a:noAutofit/>
          </a:bodyPr>
          <a:lstStyle/>
          <a:p>
            <a:pPr algn="ctr" defTabSz="457200">
              <a:spcBef>
                <a:spcPts val="300"/>
              </a:spcBef>
              <a:defRPr sz="1800"/>
            </a:pPr>
            <a:r>
              <a:rPr sz="3000" b="1" i="1" dirty="0">
                <a:solidFill>
                  <a:srgbClr val="FFFFFF"/>
                </a:solidFill>
                <a:latin typeface="Cambria" charset="0"/>
                <a:ea typeface="Cambria" charset="0"/>
                <a:cs typeface="Cambria" charset="0"/>
                <a:sym typeface="PopplLaudatio-Italic"/>
              </a:rPr>
              <a:t>CAR</a:t>
            </a:r>
            <a:r>
              <a:rPr sz="3000" b="1" dirty="0">
                <a:solidFill>
                  <a:srgbClr val="FFFFFF"/>
                </a:solidFill>
                <a:latin typeface="Cambria" charset="0"/>
                <a:ea typeface="Cambria" charset="0"/>
                <a:cs typeface="Cambria" charset="0"/>
                <a:sym typeface="PopplLaudatio-Regular"/>
              </a:rPr>
              <a:t>, videos, and other WSC materials at</a:t>
            </a:r>
            <a:r>
              <a:rPr sz="3000" b="1" dirty="0">
                <a:solidFill>
                  <a:srgbClr val="FFFFFF"/>
                </a:solidFill>
                <a:effectLst>
                  <a:outerShdw blurRad="38100" dist="38100" dir="2700000" rotWithShape="0">
                    <a:srgbClr val="000000">
                      <a:alpha val="43137"/>
                    </a:srgbClr>
                  </a:outerShdw>
                </a:effectLst>
                <a:latin typeface="Cambria" charset="0"/>
                <a:ea typeface="Cambria" charset="0"/>
                <a:cs typeface="Cambria" charset="0"/>
                <a:sym typeface="PopplLaudatio-Regular"/>
              </a:rPr>
              <a:t> </a:t>
            </a:r>
            <a:r>
              <a:rPr sz="3000" b="1" u="sng" baseline="0" dirty="0">
                <a:solidFill>
                  <a:srgbClr val="00A1DD"/>
                </a:solidFill>
                <a:effectLst/>
                <a:uFill>
                  <a:solidFill>
                    <a:srgbClr val="00A1DD"/>
                  </a:solidFill>
                </a:uFill>
                <a:latin typeface="Cambria" charset="0"/>
                <a:ea typeface="Cambria" charset="0"/>
                <a:cs typeface="Cambria" charset="0"/>
                <a:sym typeface="PopplLaudatio-Regular"/>
              </a:rPr>
              <a:t>www.na.org/conference </a:t>
            </a:r>
          </a:p>
        </p:txBody>
      </p:sp>
      <p:pic>
        <p:nvPicPr>
          <p:cNvPr id="15" name="wsc2018_logo_bluetext.png"/>
          <p:cNvPicPr/>
          <p:nvPr/>
        </p:nvPicPr>
        <p:blipFill>
          <a:blip r:embed="rId3">
            <a:extLst/>
          </a:blip>
          <a:stretch>
            <a:fillRect/>
          </a:stretch>
        </p:blipFill>
        <p:spPr>
          <a:xfrm>
            <a:off x="561975" y="2019432"/>
            <a:ext cx="5597525" cy="2124298"/>
          </a:xfrm>
          <a:prstGeom prst="rect">
            <a:avLst/>
          </a:prstGeom>
          <a:ln w="12700">
            <a:miter lim="400000"/>
          </a:ln>
        </p:spPr>
      </p:pic>
      <p:sp>
        <p:nvSpPr>
          <p:cNvPr id="16" name="Shape 58"/>
          <p:cNvSpPr/>
          <p:nvPr/>
        </p:nvSpPr>
        <p:spPr>
          <a:xfrm>
            <a:off x="5099527" y="4318707"/>
            <a:ext cx="1247043" cy="615553"/>
          </a:xfrm>
          <a:prstGeom prst="rect">
            <a:avLst/>
          </a:prstGeom>
          <a:ln w="12700">
            <a:miter lim="400000"/>
          </a:ln>
          <a:extLst>
            <a:ext uri="{C572A759-6A51-4108-AA02-DFA0A04FC94B}">
              <ma14:wrappingTextBoxFlag xmlns:mc="http://schemas.openxmlformats.org/markup-compatibility/2006" xmlns:mv="urn:schemas-microsoft-com:mac:vml" xmlns:ma14="http://schemas.microsoft.com/office/mac/drawingml/2011/main" xmlns="" xmlns:p="http://schemas.openxmlformats.org/presentationml/2006/main" xmlns:r="http://schemas.openxmlformats.org/officeDocument/2006/relationships" xmlns:a="http://schemas.openxmlformats.org/drawingml/2006/main" val="1"/>
            </a:ext>
          </a:extLst>
        </p:spPr>
        <p:txBody>
          <a:bodyPr wrap="square" lIns="22860" rIns="22860">
            <a:spAutoFit/>
          </a:bodyPr>
          <a:lstStyle>
            <a:lvl1pPr algn="l" defTabSz="914400">
              <a:defRPr sz="3400">
                <a:latin typeface="Boton BQ Medium"/>
                <a:ea typeface="Boton BQ Medium"/>
                <a:cs typeface="Boton BQ Medium"/>
                <a:sym typeface="Boton BQ Medium"/>
              </a:defRPr>
            </a:lvl1pPr>
          </a:lstStyle>
          <a:p>
            <a:pPr lvl="0">
              <a:defRPr sz="1800"/>
            </a:pPr>
            <a:r>
              <a:rPr sz="1700" dirty="0">
                <a:solidFill>
                  <a:srgbClr val="53585F"/>
                </a:solidFill>
                <a:latin typeface="Cambria" charset="0"/>
                <a:ea typeface="Cambria" charset="0"/>
                <a:cs typeface="Cambria" charset="0"/>
              </a:rPr>
              <a:t>A Vision for NA Service</a:t>
            </a:r>
          </a:p>
        </p:txBody>
      </p:sp>
      <p:sp>
        <p:nvSpPr>
          <p:cNvPr id="19" name="Text Placeholder 18"/>
          <p:cNvSpPr>
            <a:spLocks noGrp="1"/>
          </p:cNvSpPr>
          <p:nvPr>
            <p:ph type="body" idx="10" hasCustomPrompt="1"/>
          </p:nvPr>
        </p:nvSpPr>
        <p:spPr>
          <a:xfrm>
            <a:off x="7301108" y="632248"/>
            <a:ext cx="4050064" cy="3632200"/>
          </a:xfrm>
        </p:spPr>
        <p:txBody>
          <a:bodyPr>
            <a:normAutofit/>
          </a:bodyPr>
          <a:lstStyle>
            <a:lvl1pPr marL="290160" indent="-290160" algn="l" defTabSz="457200">
              <a:lnSpc>
                <a:spcPct val="90000"/>
              </a:lnSpc>
              <a:spcBef>
                <a:spcPts val="600"/>
              </a:spcBef>
              <a:buSzPct val="75000"/>
              <a:buChar char="•"/>
              <a:defRPr sz="3000"/>
            </a:lvl1pPr>
          </a:lstStyle>
          <a:p>
            <a:pPr marL="290160" indent="-290160" algn="l" defTabSz="457200">
              <a:lnSpc>
                <a:spcPct val="90000"/>
              </a:lnSpc>
              <a:spcBef>
                <a:spcPts val="900"/>
              </a:spcBef>
              <a:buSzPct val="75000"/>
              <a:buChar char="•"/>
              <a:defRPr sz="1800"/>
            </a:pPr>
            <a:r>
              <a:rPr lang="en-US" sz="2950" b="1" dirty="0" smtClean="0">
                <a:solidFill>
                  <a:srgbClr val="FFFFFF"/>
                </a:solidFill>
                <a:latin typeface="Cambria" charset="0"/>
                <a:ea typeface="Cambria" charset="0"/>
                <a:cs typeface="Cambria" charset="0"/>
                <a:sym typeface="PopplLaudatio-Regular"/>
              </a:rPr>
              <a:t>Future of the WSC and Role of Zones</a:t>
            </a:r>
          </a:p>
          <a:p>
            <a:pPr marL="290160" indent="-290160" algn="l" defTabSz="457200">
              <a:lnSpc>
                <a:spcPct val="90000"/>
              </a:lnSpc>
              <a:spcBef>
                <a:spcPts val="900"/>
              </a:spcBef>
              <a:buSzPct val="75000"/>
              <a:buChar char="•"/>
              <a:defRPr sz="1800"/>
            </a:pPr>
            <a:r>
              <a:rPr lang="en-US" sz="2950" b="1" dirty="0" smtClean="0">
                <a:solidFill>
                  <a:srgbClr val="FFFFFF"/>
                </a:solidFill>
                <a:latin typeface="Cambria" charset="0"/>
                <a:ea typeface="Cambria" charset="0"/>
                <a:cs typeface="Cambria" charset="0"/>
                <a:sym typeface="PopplLaudatio-Regular"/>
              </a:rPr>
              <a:t>Our Service System</a:t>
            </a:r>
          </a:p>
          <a:p>
            <a:pPr marL="290160" indent="-290160" algn="l" defTabSz="457200">
              <a:lnSpc>
                <a:spcPct val="90000"/>
              </a:lnSpc>
              <a:spcBef>
                <a:spcPts val="600"/>
              </a:spcBef>
              <a:buSzPct val="75000"/>
              <a:buChar char="•"/>
              <a:defRPr sz="1800"/>
            </a:pPr>
            <a:r>
              <a:rPr lang="en-US" sz="2950" b="1" dirty="0" smtClean="0">
                <a:solidFill>
                  <a:srgbClr val="FFFFFF"/>
                </a:solidFill>
                <a:latin typeface="Cambria" charset="0"/>
                <a:ea typeface="Cambria" charset="0"/>
                <a:cs typeface="Cambria" charset="0"/>
                <a:sym typeface="PopplLaudatio-Regular"/>
              </a:rPr>
              <a:t>NA Literature and Our Primary Purpose</a:t>
            </a:r>
            <a:endParaRPr lang="en-US" sz="2950" b="1" dirty="0">
              <a:solidFill>
                <a:srgbClr val="FFFFFF"/>
              </a:solidFill>
              <a:latin typeface="Cambria" charset="0"/>
              <a:ea typeface="Cambria" charset="0"/>
              <a:cs typeface="Cambria" charset="0"/>
              <a:sym typeface="PopplLaudatio-Regular"/>
            </a:endParaRP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905953455"/>
      </p:ext>
    </p:extLst>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1_Custom Layout">
    <p:bg>
      <p:bgPr>
        <a:gradFill>
          <a:gsLst>
            <a:gs pos="0">
              <a:srgbClr val="7CB3E1"/>
            </a:gs>
            <a:gs pos="22086">
              <a:srgbClr val="FFFFFF"/>
            </a:gs>
          </a:gsLst>
          <a:lin ang="15890" scaled="0"/>
        </a:gradFill>
        <a:effectLst/>
      </p:bgPr>
    </p:bg>
    <p:spTree>
      <p:nvGrpSpPr>
        <p:cNvPr id="1" name=""/>
        <p:cNvGrpSpPr/>
        <p:nvPr/>
      </p:nvGrpSpPr>
      <p:grpSpPr>
        <a:xfrm>
          <a:off x="0" y="0"/>
          <a:ext cx="0" cy="0"/>
          <a:chOff x="0" y="0"/>
          <a:chExt cx="0" cy="0"/>
        </a:xfrm>
      </p:grpSpPr>
      <p:pic>
        <p:nvPicPr>
          <p:cNvPr id="17" name="wsc2018_logo_bluetext.png"/>
          <p:cNvPicPr/>
          <p:nvPr/>
        </p:nvPicPr>
        <p:blipFill>
          <a:blip r:embed="rId2">
            <a:extLst/>
          </a:blip>
          <a:stretch>
            <a:fillRect/>
          </a:stretch>
        </p:blipFill>
        <p:spPr>
          <a:xfrm>
            <a:off x="269875" y="254131"/>
            <a:ext cx="4119799" cy="1563492"/>
          </a:xfrm>
          <a:prstGeom prst="rect">
            <a:avLst/>
          </a:prstGeom>
          <a:ln w="12700">
            <a:miter lim="400000"/>
          </a:ln>
        </p:spPr>
      </p:pic>
      <p:pic>
        <p:nvPicPr>
          <p:cNvPr id="18" name="WSC2018_chairs.jpg"/>
          <p:cNvPicPr/>
          <p:nvPr/>
        </p:nvPicPr>
        <p:blipFill>
          <a:blip r:embed="rId3">
            <a:extLst/>
          </a:blip>
          <a:stretch>
            <a:fillRect/>
          </a:stretch>
        </p:blipFill>
        <p:spPr>
          <a:xfrm>
            <a:off x="9162712" y="4997505"/>
            <a:ext cx="3079158" cy="1847796"/>
          </a:xfrm>
          <a:prstGeom prst="rect">
            <a:avLst/>
          </a:prstGeom>
          <a:ln w="12700">
            <a:miter lim="400000"/>
          </a:ln>
        </p:spPr>
      </p:pic>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087691970"/>
      </p:ext>
    </p:extLst>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3_Custom Layout">
    <p:bg>
      <p:bgPr>
        <a:gradFill>
          <a:gsLst>
            <a:gs pos="0">
              <a:srgbClr val="7CB3E1"/>
            </a:gs>
            <a:gs pos="22086">
              <a:srgbClr val="FFFFFF"/>
            </a:gs>
          </a:gsLst>
          <a:lin ang="15890" scaled="0"/>
        </a:gradFill>
        <a:effectLst/>
      </p:bgPr>
    </p:bg>
    <p:spTree>
      <p:nvGrpSpPr>
        <p:cNvPr id="1" name=""/>
        <p:cNvGrpSpPr/>
        <p:nvPr/>
      </p:nvGrpSpPr>
      <p:grpSpPr>
        <a:xfrm>
          <a:off x="0" y="0"/>
          <a:ext cx="0" cy="0"/>
          <a:chOff x="0" y="0"/>
          <a:chExt cx="0" cy="0"/>
        </a:xfrm>
      </p:grpSpPr>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78427220"/>
      </p:ext>
    </p:extLst>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2_Custom Layout">
    <p:spTree>
      <p:nvGrpSpPr>
        <p:cNvPr id="1" name=""/>
        <p:cNvGrpSpPr/>
        <p:nvPr/>
      </p:nvGrpSpPr>
      <p:grpSpPr>
        <a:xfrm>
          <a:off x="0" y="0"/>
          <a:ext cx="0" cy="0"/>
          <a:chOff x="0" y="0"/>
          <a:chExt cx="0" cy="0"/>
        </a:xfrm>
      </p:grpSpPr>
      <p:sp>
        <p:nvSpPr>
          <p:cNvPr id="6" name="Shape 71"/>
          <p:cNvSpPr/>
          <p:nvPr/>
        </p:nvSpPr>
        <p:spPr>
          <a:xfrm>
            <a:off x="317500" y="467475"/>
            <a:ext cx="11287165" cy="1"/>
          </a:xfrm>
          <a:prstGeom prst="line">
            <a:avLst/>
          </a:prstGeom>
          <a:ln w="63500">
            <a:solidFill>
              <a:srgbClr val="A7A9AC"/>
            </a:solidFill>
            <a:miter lim="400000"/>
          </a:ln>
        </p:spPr>
        <p:txBody>
          <a:bodyPr lIns="0" tIns="0" rIns="0" bIns="0" anchor="ctr"/>
          <a:lstStyle/>
          <a:p>
            <a:pPr lvl="0">
              <a:defRPr sz="3200"/>
            </a:pPr>
            <a:endParaRPr sz="1600"/>
          </a:p>
        </p:txBody>
      </p:sp>
      <p:pic>
        <p:nvPicPr>
          <p:cNvPr id="7" name="WSC2018_chairs.jpg"/>
          <p:cNvPicPr/>
          <p:nvPr/>
        </p:nvPicPr>
        <p:blipFill>
          <a:blip r:embed="rId2">
            <a:extLst/>
          </a:blip>
          <a:stretch>
            <a:fillRect/>
          </a:stretch>
        </p:blipFill>
        <p:spPr>
          <a:xfrm>
            <a:off x="9937412" y="184205"/>
            <a:ext cx="1989270" cy="1193757"/>
          </a:xfrm>
          <a:prstGeom prst="rect">
            <a:avLst/>
          </a:prstGeom>
          <a:ln w="12700">
            <a:miter lim="400000"/>
          </a:ln>
        </p:spPr>
      </p:pic>
      <p:grpSp>
        <p:nvGrpSpPr>
          <p:cNvPr id="2" name="Group 80"/>
          <p:cNvGrpSpPr/>
          <p:nvPr/>
        </p:nvGrpSpPr>
        <p:grpSpPr>
          <a:xfrm>
            <a:off x="0" y="5026229"/>
            <a:ext cx="1867645" cy="1831772"/>
            <a:chOff x="0" y="0"/>
            <a:chExt cx="5188942" cy="5089274"/>
          </a:xfrm>
        </p:grpSpPr>
        <p:sp>
          <p:nvSpPr>
            <p:cNvPr id="13" name="Shape 77"/>
            <p:cNvSpPr/>
            <p:nvPr/>
          </p:nvSpPr>
          <p:spPr>
            <a:xfrm rot="18900000">
              <a:off x="769991" y="769990"/>
              <a:ext cx="3549294" cy="3549294"/>
            </a:xfrm>
            <a:prstGeom prst="rect">
              <a:avLst/>
            </a:prstGeom>
            <a:noFill/>
            <a:ln w="25400" cap="flat">
              <a:solidFill>
                <a:srgbClr val="85888D"/>
              </a:solidFill>
              <a:prstDash val="solid"/>
              <a:miter lim="400000"/>
            </a:ln>
            <a:effectLst/>
          </p:spPr>
          <p:txBody>
            <a:bodyPr wrap="square" lIns="0" tIns="0" rIns="0" bIns="0" numCol="1" anchor="ctr">
              <a:noAutofit/>
            </a:bodyPr>
            <a:lstStyle/>
            <a:p>
              <a:pPr lvl="0">
                <a:defRPr sz="3200"/>
              </a:pPr>
              <a:endParaRPr sz="1600"/>
            </a:p>
          </p:txBody>
        </p:sp>
        <p:sp>
          <p:nvSpPr>
            <p:cNvPr id="14" name="Shape 78"/>
            <p:cNvSpPr/>
            <p:nvPr/>
          </p:nvSpPr>
          <p:spPr>
            <a:xfrm>
              <a:off x="0" y="0"/>
              <a:ext cx="5089276" cy="508927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25400" cap="flat">
              <a:solidFill>
                <a:srgbClr val="85888D"/>
              </a:solidFill>
              <a:prstDash val="solid"/>
              <a:miter lim="400000"/>
            </a:ln>
            <a:effectLst/>
          </p:spPr>
          <p:txBody>
            <a:bodyPr wrap="square" lIns="0" tIns="0" rIns="0" bIns="0" numCol="1" anchor="ctr">
              <a:noAutofit/>
            </a:bodyPr>
            <a:lstStyle/>
            <a:p>
              <a:pPr lvl="0">
                <a:defRPr sz="3200"/>
              </a:pPr>
              <a:endParaRPr sz="1600"/>
            </a:p>
          </p:txBody>
        </p:sp>
        <p:sp>
          <p:nvSpPr>
            <p:cNvPr id="15" name="Shape 79"/>
            <p:cNvSpPr/>
            <p:nvPr/>
          </p:nvSpPr>
          <p:spPr>
            <a:xfrm>
              <a:off x="4411815" y="4072859"/>
              <a:ext cx="777128" cy="972897"/>
            </a:xfrm>
            <a:prstGeom prst="rect">
              <a:avLst/>
            </a:prstGeom>
            <a:noFill/>
            <a:ln w="12700" cap="flat">
              <a:noFill/>
              <a:miter lim="400000"/>
            </a:ln>
            <a:effectLst/>
            <a:extLst>
              <a:ext uri="{C572A759-6A51-4108-AA02-DFA0A04FC94B}">
                <ma14:wrappingTextBoxFlag xmlns:mc="http://schemas.openxmlformats.org/markup-compatibility/2006" xmlns:mv="urn:schemas-microsoft-com:mac:vml" xmlns:ma14="http://schemas.microsoft.com/office/mac/drawingml/2011/main" xmlns="" xmlns:p="http://schemas.openxmlformats.org/presentationml/2006/main" xmlns:r="http://schemas.openxmlformats.org/officeDocument/2006/relationships" xmlns:a="http://schemas.openxmlformats.org/drawingml/2006/main" val="1"/>
              </a:ext>
            </a:extLst>
          </p:spPr>
          <p:txBody>
            <a:bodyPr wrap="square" lIns="35719" tIns="35719" rIns="35719" bIns="35719" numCol="1" anchor="ctr">
              <a:noAutofit/>
            </a:bodyPr>
            <a:lstStyle>
              <a:lvl1pPr>
                <a:defRPr sz="2900">
                  <a:solidFill>
                    <a:srgbClr val="888B8D"/>
                  </a:solidFill>
                  <a:latin typeface="Helvetica"/>
                  <a:ea typeface="Helvetica"/>
                  <a:cs typeface="Helvetica"/>
                  <a:sym typeface="Helvetica"/>
                </a:defRPr>
              </a:lvl1pPr>
            </a:lstStyle>
            <a:p>
              <a:pPr lvl="0">
                <a:defRPr sz="1800">
                  <a:solidFill>
                    <a:srgbClr val="000000"/>
                  </a:solidFill>
                </a:defRPr>
              </a:pPr>
              <a:r>
                <a:rPr sz="1450" dirty="0">
                  <a:solidFill>
                    <a:srgbClr val="85888D"/>
                  </a:solidFill>
                </a:rPr>
                <a:t>®</a:t>
              </a:r>
            </a:p>
          </p:txBody>
        </p:sp>
      </p:gr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4290722623"/>
      </p:ext>
    </p:extLst>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7_Custom Layout">
    <p:spTree>
      <p:nvGrpSpPr>
        <p:cNvPr id="1" name=""/>
        <p:cNvGrpSpPr/>
        <p:nvPr/>
      </p:nvGrpSpPr>
      <p:grpSpPr>
        <a:xfrm>
          <a:off x="0" y="0"/>
          <a:ext cx="0" cy="0"/>
          <a:chOff x="0" y="0"/>
          <a:chExt cx="0" cy="0"/>
        </a:xfrm>
      </p:grpSpPr>
      <p:sp>
        <p:nvSpPr>
          <p:cNvPr id="6" name="Shape 71"/>
          <p:cNvSpPr/>
          <p:nvPr/>
        </p:nvSpPr>
        <p:spPr>
          <a:xfrm>
            <a:off x="317500" y="467475"/>
            <a:ext cx="11287165" cy="1"/>
          </a:xfrm>
          <a:prstGeom prst="line">
            <a:avLst/>
          </a:prstGeom>
          <a:ln w="63500">
            <a:solidFill>
              <a:srgbClr val="A7A9AC"/>
            </a:solidFill>
            <a:miter lim="400000"/>
          </a:ln>
        </p:spPr>
        <p:txBody>
          <a:bodyPr lIns="0" tIns="0" rIns="0" bIns="0" anchor="ctr"/>
          <a:lstStyle/>
          <a:p>
            <a:pPr lvl="0">
              <a:defRPr sz="3200"/>
            </a:pPr>
            <a:endParaRPr sz="1600"/>
          </a:p>
        </p:txBody>
      </p:sp>
      <p:pic>
        <p:nvPicPr>
          <p:cNvPr id="7" name="WSC2018_chairs.jpg"/>
          <p:cNvPicPr/>
          <p:nvPr/>
        </p:nvPicPr>
        <p:blipFill>
          <a:blip r:embed="rId2">
            <a:extLst/>
          </a:blip>
          <a:stretch>
            <a:fillRect/>
          </a:stretch>
        </p:blipFill>
        <p:spPr>
          <a:xfrm>
            <a:off x="9937412" y="184205"/>
            <a:ext cx="1989270" cy="1193757"/>
          </a:xfrm>
          <a:prstGeom prst="rect">
            <a:avLst/>
          </a:prstGeom>
          <a:ln w="12700">
            <a:miter lim="400000"/>
          </a:ln>
        </p:spPr>
      </p:pic>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014053192"/>
      </p:ext>
    </p:extLst>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4_Custom Layout">
    <p:spTree>
      <p:nvGrpSpPr>
        <p:cNvPr id="1" name=""/>
        <p:cNvGrpSpPr/>
        <p:nvPr/>
      </p:nvGrpSpPr>
      <p:grpSpPr>
        <a:xfrm>
          <a:off x="0" y="0"/>
          <a:ext cx="0" cy="0"/>
          <a:chOff x="0" y="0"/>
          <a:chExt cx="0" cy="0"/>
        </a:xfrm>
      </p:grpSpPr>
      <p:sp>
        <p:nvSpPr>
          <p:cNvPr id="6" name="Shape 82"/>
          <p:cNvSpPr/>
          <p:nvPr/>
        </p:nvSpPr>
        <p:spPr>
          <a:xfrm>
            <a:off x="317500" y="467476"/>
            <a:ext cx="11480800" cy="0"/>
          </a:xfrm>
          <a:prstGeom prst="line">
            <a:avLst/>
          </a:prstGeom>
          <a:ln w="63500">
            <a:solidFill>
              <a:srgbClr val="A7A9AC"/>
            </a:solidFill>
            <a:miter lim="400000"/>
          </a:ln>
        </p:spPr>
        <p:txBody>
          <a:bodyPr lIns="0" tIns="0" rIns="0" bIns="0" anchor="ctr"/>
          <a:lstStyle/>
          <a:p>
            <a:pPr lvl="0">
              <a:defRPr sz="3200"/>
            </a:pPr>
            <a:endParaRPr sz="1600"/>
          </a:p>
        </p:txBody>
      </p:sp>
      <p:pic>
        <p:nvPicPr>
          <p:cNvPr id="9" name="wsc2018_logobluetextchairs.png"/>
          <p:cNvPicPr/>
          <p:nvPr/>
        </p:nvPicPr>
        <p:blipFill>
          <a:blip r:embed="rId2">
            <a:extLst/>
          </a:blip>
          <a:stretch>
            <a:fillRect/>
          </a:stretch>
        </p:blipFill>
        <p:spPr>
          <a:xfrm>
            <a:off x="424377" y="541383"/>
            <a:ext cx="1871411" cy="1312902"/>
          </a:xfrm>
          <a:prstGeom prst="rect">
            <a:avLst/>
          </a:prstGeom>
          <a:ln w="12700">
            <a:miter lim="400000"/>
          </a:ln>
        </p:spPr>
      </p:pic>
      <p:sp>
        <p:nvSpPr>
          <p:cNvPr id="15" name="Shape 82"/>
          <p:cNvSpPr/>
          <p:nvPr/>
        </p:nvSpPr>
        <p:spPr>
          <a:xfrm>
            <a:off x="330200" y="1927976"/>
            <a:ext cx="11468100" cy="0"/>
          </a:xfrm>
          <a:prstGeom prst="line">
            <a:avLst/>
          </a:prstGeom>
          <a:ln w="63500">
            <a:solidFill>
              <a:srgbClr val="A7A9AC"/>
            </a:solidFill>
            <a:miter lim="400000"/>
          </a:ln>
        </p:spPr>
        <p:txBody>
          <a:bodyPr lIns="0" tIns="0" rIns="0" bIns="0" anchor="ctr"/>
          <a:lstStyle/>
          <a:p>
            <a:pPr lvl="0">
              <a:defRPr sz="3200"/>
            </a:pPr>
            <a:endParaRPr sz="160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705964965"/>
      </p:ext>
    </p:extLst>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5_Custom Layout">
    <p:spTree>
      <p:nvGrpSpPr>
        <p:cNvPr id="1" name=""/>
        <p:cNvGrpSpPr/>
        <p:nvPr/>
      </p:nvGrpSpPr>
      <p:grpSpPr>
        <a:xfrm>
          <a:off x="0" y="0"/>
          <a:ext cx="0" cy="0"/>
          <a:chOff x="0" y="0"/>
          <a:chExt cx="0" cy="0"/>
        </a:xfrm>
      </p:grpSpPr>
      <p:sp>
        <p:nvSpPr>
          <p:cNvPr id="6" name="Shape 82"/>
          <p:cNvSpPr/>
          <p:nvPr/>
        </p:nvSpPr>
        <p:spPr>
          <a:xfrm>
            <a:off x="317500" y="467476"/>
            <a:ext cx="11480800" cy="0"/>
          </a:xfrm>
          <a:prstGeom prst="line">
            <a:avLst/>
          </a:prstGeom>
          <a:ln w="63500">
            <a:solidFill>
              <a:srgbClr val="A7A9AC"/>
            </a:solidFill>
            <a:miter lim="400000"/>
          </a:ln>
        </p:spPr>
        <p:txBody>
          <a:bodyPr lIns="0" tIns="0" rIns="0" bIns="0" anchor="ctr"/>
          <a:lstStyle/>
          <a:p>
            <a:pPr lvl="0">
              <a:defRPr sz="3200"/>
            </a:pPr>
            <a:endParaRPr sz="1600"/>
          </a:p>
        </p:txBody>
      </p:sp>
      <p:pic>
        <p:nvPicPr>
          <p:cNvPr id="7" name="wsc2018_logobluetextchairs.png"/>
          <p:cNvPicPr/>
          <p:nvPr/>
        </p:nvPicPr>
        <p:blipFill>
          <a:blip r:embed="rId2">
            <a:extLst/>
          </a:blip>
          <a:stretch>
            <a:fillRect/>
          </a:stretch>
        </p:blipFill>
        <p:spPr>
          <a:xfrm>
            <a:off x="424377" y="541383"/>
            <a:ext cx="1871411" cy="1312902"/>
          </a:xfrm>
          <a:prstGeom prst="rect">
            <a:avLst/>
          </a:prstGeom>
          <a:ln w="12700">
            <a:miter lim="400000"/>
          </a:ln>
        </p:spPr>
      </p:pic>
      <p:sp>
        <p:nvSpPr>
          <p:cNvPr id="8" name="Shape 82"/>
          <p:cNvSpPr/>
          <p:nvPr/>
        </p:nvSpPr>
        <p:spPr>
          <a:xfrm>
            <a:off x="330200" y="1927976"/>
            <a:ext cx="11468100" cy="0"/>
          </a:xfrm>
          <a:prstGeom prst="line">
            <a:avLst/>
          </a:prstGeom>
          <a:ln w="63500">
            <a:solidFill>
              <a:srgbClr val="A7A9AC"/>
            </a:solidFill>
            <a:miter lim="400000"/>
          </a:ln>
        </p:spPr>
        <p:txBody>
          <a:bodyPr lIns="0" tIns="0" rIns="0" bIns="0" anchor="ctr"/>
          <a:lstStyle/>
          <a:p>
            <a:pPr lvl="0">
              <a:defRPr sz="3200"/>
            </a:pPr>
            <a:endParaRPr sz="1600"/>
          </a:p>
        </p:txBody>
      </p:sp>
      <p:sp>
        <p:nvSpPr>
          <p:cNvPr id="9" name="Shape 97"/>
          <p:cNvSpPr/>
          <p:nvPr/>
        </p:nvSpPr>
        <p:spPr>
          <a:xfrm>
            <a:off x="2877425" y="679149"/>
            <a:ext cx="8455720" cy="1080103"/>
          </a:xfrm>
          <a:prstGeom prst="rect">
            <a:avLst/>
          </a:prstGeom>
          <a:ln w="12700">
            <a:miter lim="400000"/>
          </a:ln>
          <a:extLst>
            <a:ext uri="{C572A759-6A51-4108-AA02-DFA0A04FC94B}">
              <ma14:wrappingTextBoxFlag xmlns:mc="http://schemas.openxmlformats.org/markup-compatibility/2006" xmlns:mv="urn:schemas-microsoft-com:mac:vml" xmlns:ma14="http://schemas.microsoft.com/office/mac/drawingml/2011/main" xmlns="" xmlns:p="http://schemas.openxmlformats.org/presentationml/2006/main" xmlns:r="http://schemas.openxmlformats.org/officeDocument/2006/relationships" xmlns:a="http://schemas.openxmlformats.org/drawingml/2006/main" val="1"/>
            </a:ext>
          </a:extLst>
        </p:spPr>
        <p:txBody>
          <a:bodyPr lIns="35719" tIns="35719" rIns="35719" bIns="35719" anchor="ctr">
            <a:noAutofit/>
          </a:bodyPr>
          <a:lstStyle/>
          <a:p>
            <a:pPr marL="0" lvl="1" algn="ctr" defTabSz="457200">
              <a:defRPr sz="1800"/>
            </a:pPr>
            <a:r>
              <a:rPr sz="6600" b="1" dirty="0">
                <a:latin typeface="Cambria" charset="0"/>
                <a:ea typeface="Cambria" charset="0"/>
                <a:cs typeface="Cambria" charset="0"/>
                <a:sym typeface="BotonBQ-Bold"/>
              </a:rPr>
              <a:t>Pause for Discussion</a:t>
            </a:r>
          </a:p>
        </p:txBody>
      </p:sp>
      <p:grpSp>
        <p:nvGrpSpPr>
          <p:cNvPr id="2" name="Group 80"/>
          <p:cNvGrpSpPr/>
          <p:nvPr/>
        </p:nvGrpSpPr>
        <p:grpSpPr>
          <a:xfrm>
            <a:off x="0" y="5026229"/>
            <a:ext cx="1867645" cy="1831772"/>
            <a:chOff x="0" y="0"/>
            <a:chExt cx="5188942" cy="5089274"/>
          </a:xfrm>
        </p:grpSpPr>
        <p:sp>
          <p:nvSpPr>
            <p:cNvPr id="13" name="Shape 77"/>
            <p:cNvSpPr/>
            <p:nvPr/>
          </p:nvSpPr>
          <p:spPr>
            <a:xfrm rot="18900000">
              <a:off x="769991" y="769990"/>
              <a:ext cx="3549294" cy="3549294"/>
            </a:xfrm>
            <a:prstGeom prst="rect">
              <a:avLst/>
            </a:prstGeom>
            <a:noFill/>
            <a:ln w="25400" cap="flat">
              <a:solidFill>
                <a:srgbClr val="85888D"/>
              </a:solidFill>
              <a:prstDash val="solid"/>
              <a:miter lim="400000"/>
            </a:ln>
            <a:effectLst/>
          </p:spPr>
          <p:txBody>
            <a:bodyPr wrap="square" lIns="0" tIns="0" rIns="0" bIns="0" numCol="1" anchor="ctr">
              <a:noAutofit/>
            </a:bodyPr>
            <a:lstStyle/>
            <a:p>
              <a:pPr lvl="0">
                <a:defRPr sz="3200"/>
              </a:pPr>
              <a:endParaRPr sz="1600"/>
            </a:p>
          </p:txBody>
        </p:sp>
        <p:sp>
          <p:nvSpPr>
            <p:cNvPr id="14" name="Shape 78"/>
            <p:cNvSpPr/>
            <p:nvPr/>
          </p:nvSpPr>
          <p:spPr>
            <a:xfrm>
              <a:off x="0" y="0"/>
              <a:ext cx="5089276" cy="508927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25400" cap="flat">
              <a:solidFill>
                <a:srgbClr val="85888D"/>
              </a:solidFill>
              <a:prstDash val="solid"/>
              <a:miter lim="400000"/>
            </a:ln>
            <a:effectLst/>
          </p:spPr>
          <p:txBody>
            <a:bodyPr wrap="square" lIns="0" tIns="0" rIns="0" bIns="0" numCol="1" anchor="ctr">
              <a:noAutofit/>
            </a:bodyPr>
            <a:lstStyle/>
            <a:p>
              <a:pPr lvl="0">
                <a:defRPr sz="3200"/>
              </a:pPr>
              <a:endParaRPr sz="1600"/>
            </a:p>
          </p:txBody>
        </p:sp>
        <p:sp>
          <p:nvSpPr>
            <p:cNvPr id="15" name="Shape 79"/>
            <p:cNvSpPr/>
            <p:nvPr/>
          </p:nvSpPr>
          <p:spPr>
            <a:xfrm>
              <a:off x="4411815" y="4072859"/>
              <a:ext cx="777128" cy="972897"/>
            </a:xfrm>
            <a:prstGeom prst="rect">
              <a:avLst/>
            </a:prstGeom>
            <a:noFill/>
            <a:ln w="12700" cap="flat">
              <a:noFill/>
              <a:miter lim="400000"/>
            </a:ln>
            <a:effectLst/>
            <a:extLst>
              <a:ext uri="{C572A759-6A51-4108-AA02-DFA0A04FC94B}">
                <ma14:wrappingTextBoxFlag xmlns:mc="http://schemas.openxmlformats.org/markup-compatibility/2006" xmlns:mv="urn:schemas-microsoft-com:mac:vml" xmlns:ma14="http://schemas.microsoft.com/office/mac/drawingml/2011/main" xmlns="" xmlns:p="http://schemas.openxmlformats.org/presentationml/2006/main" xmlns:r="http://schemas.openxmlformats.org/officeDocument/2006/relationships" xmlns:a="http://schemas.openxmlformats.org/drawingml/2006/main" val="1"/>
              </a:ext>
            </a:extLst>
          </p:spPr>
          <p:txBody>
            <a:bodyPr wrap="square" lIns="35719" tIns="35719" rIns="35719" bIns="35719" numCol="1" anchor="ctr">
              <a:noAutofit/>
            </a:bodyPr>
            <a:lstStyle>
              <a:lvl1pPr>
                <a:defRPr sz="2900">
                  <a:solidFill>
                    <a:srgbClr val="888B8D"/>
                  </a:solidFill>
                  <a:latin typeface="Helvetica"/>
                  <a:ea typeface="Helvetica"/>
                  <a:cs typeface="Helvetica"/>
                  <a:sym typeface="Helvetica"/>
                </a:defRPr>
              </a:lvl1pPr>
            </a:lstStyle>
            <a:p>
              <a:pPr lvl="0">
                <a:defRPr sz="1800">
                  <a:solidFill>
                    <a:srgbClr val="000000"/>
                  </a:solidFill>
                </a:defRPr>
              </a:pPr>
              <a:r>
                <a:rPr sz="1450" dirty="0">
                  <a:solidFill>
                    <a:srgbClr val="85888D"/>
                  </a:solidFill>
                </a:rPr>
                <a:t>®</a:t>
              </a:r>
            </a:p>
          </p:txBody>
        </p:sp>
      </p:gr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193376627"/>
      </p:ext>
    </p:extLst>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6_Custom Layout">
    <p:bg>
      <p:bgPr>
        <a:gradFill>
          <a:gsLst>
            <a:gs pos="69000">
              <a:srgbClr val="FFFFFF"/>
            </a:gs>
            <a:gs pos="100000">
              <a:srgbClr val="7CB3E1"/>
            </a:gs>
          </a:gsLst>
          <a:lin ang="5400000" scaled="0"/>
        </a:gradFill>
        <a:effectLst/>
      </p:bgPr>
    </p:bg>
    <p:spTree>
      <p:nvGrpSpPr>
        <p:cNvPr id="1" name=""/>
        <p:cNvGrpSpPr/>
        <p:nvPr/>
      </p:nvGrpSpPr>
      <p:grpSpPr>
        <a:xfrm>
          <a:off x="0" y="0"/>
          <a:ext cx="0" cy="0"/>
          <a:chOff x="0" y="0"/>
          <a:chExt cx="0" cy="0"/>
        </a:xfrm>
      </p:grpSpPr>
      <p:sp>
        <p:nvSpPr>
          <p:cNvPr id="15" name="Shape 107"/>
          <p:cNvSpPr/>
          <p:nvPr/>
        </p:nvSpPr>
        <p:spPr>
          <a:xfrm>
            <a:off x="-27710" y="921990"/>
            <a:ext cx="12247420" cy="4064794"/>
          </a:xfrm>
          <a:prstGeom prst="rect">
            <a:avLst/>
          </a:prstGeom>
          <a:solidFill>
            <a:srgbClr val="838689"/>
          </a:solidFill>
          <a:ln w="12700">
            <a:miter lim="400000"/>
          </a:ln>
          <a:effectLst>
            <a:outerShdw blurRad="50800" dist="25400" dir="5400000" rotWithShape="0">
              <a:srgbClr val="000000">
                <a:alpha val="50000"/>
              </a:srgbClr>
            </a:outerShdw>
          </a:effectLst>
        </p:spPr>
        <p:txBody>
          <a:bodyPr lIns="254000" tIns="254000" rIns="254000" bIns="254000" anchor="ctr"/>
          <a:lstStyle/>
          <a:p>
            <a:pPr lvl="1" algn="r" defTabSz="457200">
              <a:defRPr sz="6500">
                <a:solidFill>
                  <a:srgbClr val="FFFFFF"/>
                </a:solidFill>
                <a:latin typeface="Boton BQ Medium"/>
                <a:ea typeface="Boton BQ Medium"/>
                <a:cs typeface="Boton BQ Medium"/>
                <a:sym typeface="Boton BQ Medium"/>
              </a:defRPr>
            </a:pPr>
            <a:endParaRPr sz="3250"/>
          </a:p>
        </p:txBody>
      </p:sp>
      <p:grpSp>
        <p:nvGrpSpPr>
          <p:cNvPr id="2" name="Group 52"/>
          <p:cNvGrpSpPr/>
          <p:nvPr/>
        </p:nvGrpSpPr>
        <p:grpSpPr>
          <a:xfrm>
            <a:off x="0" y="4330806"/>
            <a:ext cx="2576686" cy="2527194"/>
            <a:chOff x="0" y="0"/>
            <a:chExt cx="5188942" cy="5089274"/>
          </a:xfrm>
        </p:grpSpPr>
        <p:sp>
          <p:nvSpPr>
            <p:cNvPr id="11" name="Shape 49"/>
            <p:cNvSpPr/>
            <p:nvPr/>
          </p:nvSpPr>
          <p:spPr>
            <a:xfrm rot="18900000">
              <a:off x="769991" y="769990"/>
              <a:ext cx="3549294" cy="3549294"/>
            </a:xfrm>
            <a:prstGeom prst="rect">
              <a:avLst/>
            </a:prstGeom>
            <a:noFill/>
            <a:ln w="25400" cap="flat">
              <a:solidFill>
                <a:srgbClr val="85888D"/>
              </a:solidFill>
              <a:prstDash val="solid"/>
              <a:miter lim="400000"/>
            </a:ln>
            <a:effectLst/>
          </p:spPr>
          <p:txBody>
            <a:bodyPr wrap="square" lIns="0" tIns="0" rIns="0" bIns="0" numCol="1" anchor="ctr">
              <a:noAutofit/>
            </a:bodyPr>
            <a:lstStyle/>
            <a:p>
              <a:pPr lvl="0">
                <a:defRPr sz="3200"/>
              </a:pPr>
              <a:endParaRPr sz="3200"/>
            </a:p>
          </p:txBody>
        </p:sp>
        <p:sp>
          <p:nvSpPr>
            <p:cNvPr id="12" name="Shape 50"/>
            <p:cNvSpPr/>
            <p:nvPr/>
          </p:nvSpPr>
          <p:spPr>
            <a:xfrm>
              <a:off x="0" y="0"/>
              <a:ext cx="5089276" cy="508927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25400" cap="flat">
              <a:solidFill>
                <a:srgbClr val="85888D"/>
              </a:solidFill>
              <a:prstDash val="solid"/>
              <a:miter lim="400000"/>
            </a:ln>
            <a:effectLst/>
          </p:spPr>
          <p:txBody>
            <a:bodyPr wrap="square" lIns="0" tIns="0" rIns="0" bIns="0" numCol="1" anchor="ctr">
              <a:noAutofit/>
            </a:bodyPr>
            <a:lstStyle/>
            <a:p>
              <a:pPr lvl="0">
                <a:defRPr sz="3200"/>
              </a:pPr>
              <a:endParaRPr sz="3200"/>
            </a:p>
          </p:txBody>
        </p:sp>
        <p:sp>
          <p:nvSpPr>
            <p:cNvPr id="13" name="Shape 51"/>
            <p:cNvSpPr/>
            <p:nvPr/>
          </p:nvSpPr>
          <p:spPr>
            <a:xfrm>
              <a:off x="4411815" y="4072859"/>
              <a:ext cx="777128" cy="972897"/>
            </a:xfrm>
            <a:prstGeom prst="rect">
              <a:avLst/>
            </a:prstGeom>
            <a:noFill/>
            <a:ln w="12700" cap="flat">
              <a:noFill/>
              <a:miter lim="400000"/>
            </a:ln>
            <a:effectLst/>
            <a:extLst>
              <a:ext uri="{C572A759-6A51-4108-AA02-DFA0A04FC94B}">
                <ma14:wrappingTextBoxFlag xmlns:mc="http://schemas.openxmlformats.org/markup-compatibility/2006" xmlns:mv="urn:schemas-microsoft-com:mac:vml" xmlns:ma14="http://schemas.microsoft.com/office/mac/drawingml/2011/main" xmlns="" xmlns:p="http://schemas.openxmlformats.org/presentationml/2006/main" xmlns:r="http://schemas.openxmlformats.org/officeDocument/2006/relationships" xmlns:a="http://schemas.openxmlformats.org/drawingml/2006/main" val="1"/>
              </a:ext>
            </a:extLst>
          </p:spPr>
          <p:txBody>
            <a:bodyPr wrap="square" lIns="71438" tIns="71438" rIns="71438" bIns="71438" numCol="1" anchor="ctr">
              <a:noAutofit/>
            </a:bodyPr>
            <a:lstStyle>
              <a:lvl1pPr>
                <a:defRPr sz="2900">
                  <a:solidFill>
                    <a:srgbClr val="888B8D"/>
                  </a:solidFill>
                  <a:latin typeface="Helvetica"/>
                  <a:ea typeface="Helvetica"/>
                  <a:cs typeface="Helvetica"/>
                  <a:sym typeface="Helvetica"/>
                </a:defRPr>
              </a:lvl1pPr>
            </a:lstStyle>
            <a:p>
              <a:pPr lvl="0">
                <a:defRPr sz="1800">
                  <a:solidFill>
                    <a:srgbClr val="000000"/>
                  </a:solidFill>
                </a:defRPr>
              </a:pPr>
              <a:r>
                <a:rPr sz="1800" dirty="0">
                  <a:solidFill>
                    <a:srgbClr val="85888D"/>
                  </a:solidFill>
                </a:rPr>
                <a:t>®</a:t>
              </a:r>
            </a:p>
          </p:txBody>
        </p:sp>
      </p:grpSp>
      <p:grpSp>
        <p:nvGrpSpPr>
          <p:cNvPr id="3" name="Group 114"/>
          <p:cNvGrpSpPr/>
          <p:nvPr/>
        </p:nvGrpSpPr>
        <p:grpSpPr>
          <a:xfrm rot="20040000">
            <a:off x="155487" y="-344913"/>
            <a:ext cx="6185698" cy="7547826"/>
            <a:chOff x="0" y="0"/>
            <a:chExt cx="12371394" cy="15095651"/>
          </a:xfrm>
        </p:grpSpPr>
        <p:sp>
          <p:nvSpPr>
            <p:cNvPr id="17" name="Shape 112"/>
            <p:cNvSpPr/>
            <p:nvPr/>
          </p:nvSpPr>
          <p:spPr>
            <a:xfrm rot="540000">
              <a:off x="986834" y="730578"/>
              <a:ext cx="10397726" cy="13434911"/>
            </a:xfrm>
            <a:prstGeom prst="rect">
              <a:avLst/>
            </a:prstGeom>
            <a:solidFill>
              <a:srgbClr val="FFFFFF"/>
            </a:solidFill>
            <a:ln w="25400" cap="flat">
              <a:solidFill>
                <a:srgbClr val="85888D"/>
              </a:solidFill>
              <a:prstDash val="solid"/>
              <a:miter lim="400000"/>
            </a:ln>
            <a:effectLst>
              <a:outerShdw blurRad="152400" dist="76200" dir="3978660" rotWithShape="0">
                <a:srgbClr val="000000">
                  <a:alpha val="50000"/>
                </a:srgbClr>
              </a:outerShdw>
            </a:effectLst>
            <a:extLst>
              <a:ext uri="{C572A759-6A51-4108-AA02-DFA0A04FC94B}">
                <ma14:wrappingTextBoxFlag xmlns:mc="http://schemas.openxmlformats.org/markup-compatibility/2006" xmlns:mv="urn:schemas-microsoft-com:mac:vml" xmlns:ma14="http://schemas.microsoft.com/office/mac/drawingml/2011/main" xmlns="" xmlns:p="http://schemas.openxmlformats.org/presentationml/2006/main" xmlns:r="http://schemas.openxmlformats.org/officeDocument/2006/relationships" xmlns:a="http://schemas.openxmlformats.org/drawingml/2006/main" val="1"/>
              </a:ext>
            </a:extLst>
          </p:spPr>
          <p:txBody>
            <a:bodyPr wrap="square" lIns="0" tIns="0" rIns="0" bIns="0" numCol="1" anchor="ctr">
              <a:noAutofit/>
            </a:bodyPr>
            <a:lstStyle>
              <a:lvl1pPr>
                <a:defRPr sz="3200"/>
              </a:lvl1pPr>
            </a:lstStyle>
            <a:p>
              <a:pPr lvl="0">
                <a:defRPr sz="1800"/>
              </a:pPr>
              <a:r>
                <a:rPr sz="1600"/>
                <a:t>     </a:t>
              </a:r>
            </a:p>
          </p:txBody>
        </p:sp>
        <p:pic>
          <p:nvPicPr>
            <p:cNvPr id="18" name="wsc2018_cover.pdf"/>
            <p:cNvPicPr/>
            <p:nvPr/>
          </p:nvPicPr>
          <p:blipFill>
            <a:blip r:embed="rId2">
              <a:extLst/>
            </a:blip>
            <a:stretch>
              <a:fillRect/>
            </a:stretch>
          </p:blipFill>
          <p:spPr>
            <a:xfrm rot="540000">
              <a:off x="1192747" y="1395224"/>
              <a:ext cx="9878312" cy="13007847"/>
            </a:xfrm>
            <a:prstGeom prst="rect">
              <a:avLst/>
            </a:prstGeom>
            <a:ln w="12700" cap="flat">
              <a:noFill/>
              <a:miter lim="400000"/>
            </a:ln>
            <a:effectLst/>
          </p:spPr>
        </p:pic>
      </p:gr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621387962"/>
      </p:ext>
    </p:extLst>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Blank">
    <p:bg>
      <p:bgPr>
        <a:gradFill>
          <a:gsLst>
            <a:gs pos="69000">
              <a:srgbClr val="FFFFFF"/>
            </a:gs>
            <a:gs pos="100000">
              <a:srgbClr val="7CB3E1"/>
            </a:gs>
          </a:gsLst>
          <a:lin ang="5400000" scaled="0"/>
        </a:gradFill>
        <a:effectLst/>
      </p:bgPr>
    </p:bg>
    <p:spTree>
      <p:nvGrpSpPr>
        <p:cNvPr id="1" name=""/>
        <p:cNvGrpSpPr/>
        <p:nvPr/>
      </p:nvGrpSpPr>
      <p:grpSpPr>
        <a:xfrm>
          <a:off x="0" y="0"/>
          <a:ext cx="0" cy="0"/>
          <a:chOff x="0" y="0"/>
          <a:chExt cx="0" cy="0"/>
        </a:xfrm>
      </p:grpSpPr>
      <p:sp>
        <p:nvSpPr>
          <p:cNvPr id="10" name="Shape 39"/>
          <p:cNvSpPr/>
          <p:nvPr userDrawn="1"/>
        </p:nvSpPr>
        <p:spPr>
          <a:xfrm>
            <a:off x="0" y="1680617"/>
            <a:ext cx="12192000" cy="2353767"/>
          </a:xfrm>
          <a:prstGeom prst="rect">
            <a:avLst/>
          </a:prstGeom>
          <a:solidFill>
            <a:srgbClr val="92278F"/>
          </a:solidFill>
          <a:ln w="12700">
            <a:miter lim="400000"/>
          </a:ln>
          <a:effectLst>
            <a:outerShdw blurRad="50800" dist="25400" dir="5400000" rotWithShape="0">
              <a:srgbClr val="000000">
                <a:alpha val="50000"/>
              </a:srgbClr>
            </a:outerShdw>
          </a:effectLst>
          <a:extLst>
            <a:ext uri="{C572A759-6A51-4108-AA02-DFA0A04FC94B}">
              <ma14:wrappingTextBoxFlag xmlns:mc="http://schemas.openxmlformats.org/markup-compatibility/2006" xmlns:mv="urn:schemas-microsoft-com:mac:vml" xmlns:ma14="http://schemas.microsoft.com/office/mac/drawingml/2011/main" xmlns="" xmlns:p="http://schemas.openxmlformats.org/presentationml/2006/main" xmlns:r="http://schemas.openxmlformats.org/officeDocument/2006/relationships" xmlns:a="http://schemas.openxmlformats.org/drawingml/2006/main" val="1"/>
            </a:ext>
          </a:extLst>
        </p:spPr>
        <p:txBody>
          <a:bodyPr wrap="none" lIns="365760" tIns="254000" rIns="254000" bIns="254000" anchor="ctr"/>
          <a:lstStyle/>
          <a:p>
            <a:pPr marL="0" marR="0" lvl="1" indent="0" algn="l" defTabSz="457200" rtl="0" eaLnBrk="1" fontAlgn="auto" latinLnBrk="0" hangingPunct="1">
              <a:lnSpc>
                <a:spcPct val="100000"/>
              </a:lnSpc>
              <a:spcBef>
                <a:spcPts val="0"/>
              </a:spcBef>
              <a:spcAft>
                <a:spcPts val="0"/>
              </a:spcAft>
              <a:buClrTx/>
              <a:buSzTx/>
              <a:buFontTx/>
              <a:buNone/>
              <a:tabLst/>
              <a:defRPr sz="1800"/>
            </a:pPr>
            <a:endParaRPr kumimoji="0" lang="en-US" sz="3250" b="1" i="0" u="none" strike="noStrike" kern="1200" cap="none" spc="0" normalizeH="0" baseline="0" noProof="0" dirty="0" smtClean="0">
              <a:ln>
                <a:noFill/>
              </a:ln>
              <a:solidFill>
                <a:srgbClr val="FFFFFF"/>
              </a:solidFill>
              <a:effectLst/>
              <a:uLnTx/>
              <a:uFillTx/>
              <a:latin typeface="Cambria" charset="0"/>
              <a:ea typeface="Cambria" charset="0"/>
              <a:cs typeface="Cambria" charset="0"/>
              <a:sym typeface="Boton BQ Medium"/>
            </a:endParaRPr>
          </a:p>
        </p:txBody>
      </p:sp>
      <p:grpSp>
        <p:nvGrpSpPr>
          <p:cNvPr id="11" name="Group 42"/>
          <p:cNvGrpSpPr/>
          <p:nvPr userDrawn="1"/>
        </p:nvGrpSpPr>
        <p:grpSpPr>
          <a:xfrm>
            <a:off x="6340387" y="-344913"/>
            <a:ext cx="6185698" cy="7547826"/>
            <a:chOff x="0" y="0"/>
            <a:chExt cx="12371394" cy="15095651"/>
          </a:xfrm>
        </p:grpSpPr>
        <p:sp>
          <p:nvSpPr>
            <p:cNvPr id="12" name="Shape 40"/>
            <p:cNvSpPr/>
            <p:nvPr/>
          </p:nvSpPr>
          <p:spPr>
            <a:xfrm rot="540000">
              <a:off x="986834" y="730578"/>
              <a:ext cx="10397726" cy="13434911"/>
            </a:xfrm>
            <a:prstGeom prst="rect">
              <a:avLst/>
            </a:prstGeom>
            <a:solidFill>
              <a:srgbClr val="FFFFFF"/>
            </a:solidFill>
            <a:ln w="25400" cap="flat">
              <a:solidFill>
                <a:srgbClr val="85888D"/>
              </a:solidFill>
              <a:prstDash val="solid"/>
              <a:miter lim="400000"/>
            </a:ln>
            <a:effectLst>
              <a:outerShdw blurRad="152400" dist="76200" dir="3978660" rotWithShape="0">
                <a:srgbClr val="000000">
                  <a:alpha val="50000"/>
                </a:srgbClr>
              </a:outerShdw>
            </a:effectLst>
            <a:extLst>
              <a:ext uri="{C572A759-6A51-4108-AA02-DFA0A04FC94B}">
                <ma14:wrappingTextBoxFlag xmlns:mc="http://schemas.openxmlformats.org/markup-compatibility/2006" xmlns:mv="urn:schemas-microsoft-com:mac:vml" xmlns:ma14="http://schemas.microsoft.com/office/mac/drawingml/2011/main" xmlns="" xmlns:p="http://schemas.openxmlformats.org/presentationml/2006/main" xmlns:r="http://schemas.openxmlformats.org/officeDocument/2006/relationships" xmlns:a="http://schemas.openxmlformats.org/drawingml/2006/main" val="1"/>
              </a:ext>
            </a:extLst>
          </p:spPr>
          <p:txBody>
            <a:bodyPr wrap="square" lIns="0" tIns="0" rIns="0" bIns="0" numCol="1" anchor="ctr">
              <a:noAutofit/>
            </a:bodyPr>
            <a:lstStyle>
              <a:lvl1pPr>
                <a:defRPr sz="3200"/>
              </a:lvl1pPr>
            </a:lstStyle>
            <a:p>
              <a:pPr marL="0" marR="0" lvl="0" indent="0" algn="l" defTabSz="914400" rtl="0" eaLnBrk="1" fontAlgn="auto" latinLnBrk="0" hangingPunct="1">
                <a:lnSpc>
                  <a:spcPct val="100000"/>
                </a:lnSpc>
                <a:spcBef>
                  <a:spcPts val="0"/>
                </a:spcBef>
                <a:spcAft>
                  <a:spcPts val="0"/>
                </a:spcAft>
                <a:buClrTx/>
                <a:buSzTx/>
                <a:buFontTx/>
                <a:buNone/>
                <a:tabLst/>
                <a:defRPr sz="1800"/>
              </a:pPr>
              <a:r>
                <a:rPr kumimoji="0" sz="1600" b="0" i="0" u="none" strike="noStrike" kern="1200" cap="none" spc="0" normalizeH="0" baseline="0" noProof="0">
                  <a:ln>
                    <a:noFill/>
                  </a:ln>
                  <a:solidFill>
                    <a:prstClr val="black"/>
                  </a:solidFill>
                  <a:effectLst/>
                  <a:uLnTx/>
                  <a:uFillTx/>
                  <a:latin typeface="Calibri" panose="020F0502020204030204"/>
                  <a:ea typeface="+mn-ea"/>
                  <a:cs typeface="+mn-cs"/>
                </a:rPr>
                <a:t>     </a:t>
              </a:r>
            </a:p>
          </p:txBody>
        </p:sp>
        <p:pic>
          <p:nvPicPr>
            <p:cNvPr id="13" name="wsc2018_cover.pdf"/>
            <p:cNvPicPr/>
            <p:nvPr/>
          </p:nvPicPr>
          <p:blipFill>
            <a:blip r:embed="rId2">
              <a:extLst/>
            </a:blip>
            <a:stretch>
              <a:fillRect/>
            </a:stretch>
          </p:blipFill>
          <p:spPr>
            <a:xfrm rot="540000">
              <a:off x="1192747" y="1395224"/>
              <a:ext cx="9878312" cy="13007847"/>
            </a:xfrm>
            <a:prstGeom prst="rect">
              <a:avLst/>
            </a:prstGeom>
            <a:ln w="12700" cap="flat">
              <a:noFill/>
              <a:miter lim="400000"/>
            </a:ln>
            <a:effectLst/>
          </p:spPr>
        </p:pic>
      </p:grpSp>
      <p:grpSp>
        <p:nvGrpSpPr>
          <p:cNvPr id="18" name="Group 52"/>
          <p:cNvGrpSpPr/>
          <p:nvPr userDrawn="1"/>
        </p:nvGrpSpPr>
        <p:grpSpPr>
          <a:xfrm>
            <a:off x="0" y="4330806"/>
            <a:ext cx="2576686" cy="2527194"/>
            <a:chOff x="0" y="0"/>
            <a:chExt cx="5188942" cy="5089274"/>
          </a:xfrm>
        </p:grpSpPr>
        <p:sp>
          <p:nvSpPr>
            <p:cNvPr id="19" name="Shape 49"/>
            <p:cNvSpPr/>
            <p:nvPr/>
          </p:nvSpPr>
          <p:spPr>
            <a:xfrm rot="18900000">
              <a:off x="769991" y="769990"/>
              <a:ext cx="3549294" cy="3549294"/>
            </a:xfrm>
            <a:prstGeom prst="rect">
              <a:avLst/>
            </a:prstGeom>
            <a:noFill/>
            <a:ln w="25400" cap="flat">
              <a:solidFill>
                <a:srgbClr val="85888D"/>
              </a:solidFill>
              <a:prstDash val="solid"/>
              <a:miter lim="400000"/>
            </a:ln>
            <a:effectLst/>
          </p:spPr>
          <p:txBody>
            <a:bodyPr wrap="square" lIns="0" tIns="0" rIns="0" bIns="0"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sz="3200"/>
              </a:pPr>
              <a:endParaRPr kumimoji="0" sz="3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 name="Shape 50"/>
            <p:cNvSpPr/>
            <p:nvPr/>
          </p:nvSpPr>
          <p:spPr>
            <a:xfrm>
              <a:off x="0" y="0"/>
              <a:ext cx="5089276" cy="508927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25400" cap="flat">
              <a:solidFill>
                <a:srgbClr val="85888D"/>
              </a:solidFill>
              <a:prstDash val="solid"/>
              <a:miter lim="400000"/>
            </a:ln>
            <a:effectLst/>
          </p:spPr>
          <p:txBody>
            <a:bodyPr wrap="square" lIns="0" tIns="0" rIns="0" bIns="0"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sz="3200"/>
              </a:pPr>
              <a:endParaRPr kumimoji="0" sz="3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 name="Shape 51"/>
            <p:cNvSpPr/>
            <p:nvPr/>
          </p:nvSpPr>
          <p:spPr>
            <a:xfrm>
              <a:off x="4411815" y="4072859"/>
              <a:ext cx="777128" cy="972897"/>
            </a:xfrm>
            <a:prstGeom prst="rect">
              <a:avLst/>
            </a:prstGeom>
            <a:noFill/>
            <a:ln w="12700" cap="flat">
              <a:noFill/>
              <a:miter lim="400000"/>
            </a:ln>
            <a:effectLst/>
            <a:extLst>
              <a:ext uri="{C572A759-6A51-4108-AA02-DFA0A04FC94B}">
                <ma14:wrappingTextBoxFlag xmlns:mc="http://schemas.openxmlformats.org/markup-compatibility/2006" xmlns:mv="urn:schemas-microsoft-com:mac:vml" xmlns:ma14="http://schemas.microsoft.com/office/mac/drawingml/2011/main" xmlns="" xmlns:p="http://schemas.openxmlformats.org/presentationml/2006/main" xmlns:r="http://schemas.openxmlformats.org/officeDocument/2006/relationships" xmlns:a="http://schemas.openxmlformats.org/drawingml/2006/main" val="1"/>
              </a:ext>
            </a:extLst>
          </p:spPr>
          <p:txBody>
            <a:bodyPr wrap="square" lIns="71438" tIns="71438" rIns="71438" bIns="71438" numCol="1" anchor="ctr">
              <a:noAutofit/>
            </a:bodyPr>
            <a:lstStyle>
              <a:lvl1pPr>
                <a:defRPr sz="2900">
                  <a:solidFill>
                    <a:srgbClr val="888B8D"/>
                  </a:solidFill>
                  <a:latin typeface="Helvetica"/>
                  <a:ea typeface="Helvetica"/>
                  <a:cs typeface="Helvetica"/>
                  <a:sym typeface="Helvetica"/>
                </a:defRPr>
              </a:lvl1pPr>
            </a:lstStyle>
            <a:p>
              <a:pPr marL="0" marR="0" lvl="0" indent="0" algn="l" defTabSz="914400" rtl="0" eaLnBrk="1" fontAlgn="auto" latinLnBrk="0" hangingPunct="1">
                <a:lnSpc>
                  <a:spcPct val="100000"/>
                </a:lnSpc>
                <a:spcBef>
                  <a:spcPts val="0"/>
                </a:spcBef>
                <a:spcAft>
                  <a:spcPts val="0"/>
                </a:spcAft>
                <a:buClrTx/>
                <a:buSzTx/>
                <a:buFontTx/>
                <a:buNone/>
                <a:tabLst/>
                <a:defRPr sz="1800">
                  <a:solidFill>
                    <a:srgbClr val="000000"/>
                  </a:solidFill>
                </a:defRPr>
              </a:pPr>
              <a:r>
                <a:rPr kumimoji="0" sz="1800" b="0" i="0" u="none" strike="noStrike" kern="1200" cap="none" spc="0" normalizeH="0" baseline="0" noProof="0" dirty="0">
                  <a:ln>
                    <a:noFill/>
                  </a:ln>
                  <a:solidFill>
                    <a:srgbClr val="85888D"/>
                  </a:solidFill>
                  <a:effectLst/>
                  <a:uLnTx/>
                  <a:uFillTx/>
                  <a:latin typeface="Helvetica"/>
                  <a:cs typeface="Helvetica"/>
                  <a:sym typeface="Helvetica"/>
                </a:rPr>
                <a:t>®</a:t>
              </a:r>
            </a:p>
          </p:txBody>
        </p:sp>
      </p:grpSp>
      <p:sp>
        <p:nvSpPr>
          <p:cNvPr id="24" name="Text Placeholder 23"/>
          <p:cNvSpPr>
            <a:spLocks noGrp="1"/>
          </p:cNvSpPr>
          <p:nvPr>
            <p:ph type="body" sz="quarter" idx="10" hasCustomPrompt="1"/>
          </p:nvPr>
        </p:nvSpPr>
        <p:spPr>
          <a:xfrm>
            <a:off x="215900" y="2078584"/>
            <a:ext cx="6540500" cy="1905000"/>
          </a:xfrm>
        </p:spPr>
        <p:txBody>
          <a:bodyPr>
            <a:noAutofit/>
          </a:bodyPr>
          <a:lstStyle>
            <a:lvl2pPr marL="0" marR="0" indent="0" algn="l" defTabSz="457200" rtl="0" eaLnBrk="1" fontAlgn="auto" latinLnBrk="0" hangingPunct="1">
              <a:lnSpc>
                <a:spcPct val="100000"/>
              </a:lnSpc>
              <a:spcBef>
                <a:spcPts val="0"/>
              </a:spcBef>
              <a:spcAft>
                <a:spcPts val="0"/>
              </a:spcAft>
              <a:buClrTx/>
              <a:buSzTx/>
              <a:buFontTx/>
              <a:buNone/>
              <a:tabLst/>
              <a:defRPr sz="3600"/>
            </a:lvl2pPr>
          </a:lstStyle>
          <a:p>
            <a:pPr marL="0" marR="0" lvl="1" indent="0" algn="l" defTabSz="457200" rtl="0" eaLnBrk="1" fontAlgn="auto" latinLnBrk="0" hangingPunct="1">
              <a:lnSpc>
                <a:spcPct val="100000"/>
              </a:lnSpc>
              <a:spcBef>
                <a:spcPts val="0"/>
              </a:spcBef>
              <a:spcAft>
                <a:spcPts val="0"/>
              </a:spcAft>
              <a:buClrTx/>
              <a:buSzTx/>
              <a:buFontTx/>
              <a:buNone/>
              <a:tabLst/>
              <a:defRPr sz="1800"/>
            </a:pPr>
            <a:r>
              <a:rPr lang="en-US" sz="3250" b="1" dirty="0" smtClean="0">
                <a:solidFill>
                  <a:srgbClr val="FFFFFF"/>
                </a:solidFill>
                <a:latin typeface="Cambria" charset="0"/>
                <a:ea typeface="Cambria" charset="0"/>
                <a:cs typeface="Cambria" charset="0"/>
                <a:sym typeface="Boton BQ Medium"/>
              </a:rPr>
              <a:t>This is the first of five videos</a:t>
            </a:r>
            <a:br>
              <a:rPr lang="en-US" sz="3250" b="1" dirty="0" smtClean="0">
                <a:solidFill>
                  <a:srgbClr val="FFFFFF"/>
                </a:solidFill>
                <a:latin typeface="Cambria" charset="0"/>
                <a:ea typeface="Cambria" charset="0"/>
                <a:cs typeface="Cambria" charset="0"/>
                <a:sym typeface="Boton BQ Medium"/>
              </a:rPr>
            </a:br>
            <a:r>
              <a:rPr lang="en-US" sz="3250" b="1" dirty="0" smtClean="0">
                <a:solidFill>
                  <a:srgbClr val="FFFFFF"/>
                </a:solidFill>
                <a:latin typeface="Cambria" charset="0"/>
                <a:ea typeface="Cambria" charset="0"/>
                <a:cs typeface="Cambria" charset="0"/>
                <a:sym typeface="Boton BQ Medium"/>
              </a:rPr>
              <a:t>covering material in the</a:t>
            </a:r>
            <a:br>
              <a:rPr lang="en-US" sz="3250" b="1" dirty="0" smtClean="0">
                <a:solidFill>
                  <a:srgbClr val="FFFFFF"/>
                </a:solidFill>
                <a:latin typeface="Cambria" charset="0"/>
                <a:ea typeface="Cambria" charset="0"/>
                <a:cs typeface="Cambria" charset="0"/>
                <a:sym typeface="Boton BQ Medium"/>
              </a:rPr>
            </a:br>
            <a:r>
              <a:rPr lang="en-US" sz="3250" b="1" dirty="0" smtClean="0">
                <a:solidFill>
                  <a:srgbClr val="FFFFFF"/>
                </a:solidFill>
                <a:latin typeface="Cambria" charset="0"/>
                <a:ea typeface="Cambria" charset="0"/>
                <a:cs typeface="Cambria" charset="0"/>
                <a:sym typeface="Boton BQ Medium"/>
              </a:rPr>
              <a:t>2018 Conference Agenda Reports</a:t>
            </a: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879496653"/>
      </p:ext>
    </p:extLst>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E35917C-84F6-604B-8EFD-001F2D0426B7}"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12/8/17</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A0D0B4C-6D09-5E4B-A656-5ADBC2008CC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959058445"/>
      </p:ext>
    </p:extLst>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Blank">
    <p:bg>
      <p:bgPr>
        <a:gradFill>
          <a:gsLst>
            <a:gs pos="69000">
              <a:srgbClr val="FFFFFF"/>
            </a:gs>
            <a:gs pos="100000">
              <a:srgbClr val="7CB3E1"/>
            </a:gs>
          </a:gsLst>
          <a:lin ang="5400000" scaled="0"/>
        </a:gradFill>
        <a:effectLst/>
      </p:bgPr>
    </p:bg>
    <p:spTree>
      <p:nvGrpSpPr>
        <p:cNvPr id="1" name=""/>
        <p:cNvGrpSpPr/>
        <p:nvPr/>
      </p:nvGrpSpPr>
      <p:grpSpPr>
        <a:xfrm>
          <a:off x="0" y="0"/>
          <a:ext cx="0" cy="0"/>
          <a:chOff x="0" y="0"/>
          <a:chExt cx="0" cy="0"/>
        </a:xfrm>
      </p:grpSpPr>
      <p:sp>
        <p:nvSpPr>
          <p:cNvPr id="10" name="Shape 39"/>
          <p:cNvSpPr/>
          <p:nvPr userDrawn="1"/>
        </p:nvSpPr>
        <p:spPr>
          <a:xfrm>
            <a:off x="0" y="1680617"/>
            <a:ext cx="12192000" cy="2353767"/>
          </a:xfrm>
          <a:prstGeom prst="rect">
            <a:avLst/>
          </a:prstGeom>
          <a:solidFill>
            <a:srgbClr val="A7A9AC"/>
          </a:solidFill>
          <a:ln w="12700">
            <a:miter lim="400000"/>
          </a:ln>
          <a:effectLst>
            <a:outerShdw blurRad="50800" dist="25400" dir="5400000" rotWithShape="0">
              <a:srgbClr val="000000">
                <a:alpha val="50000"/>
              </a:srgbClr>
            </a:outerShdw>
          </a:effectLst>
          <a:extLst>
            <a:ext uri="{C572A759-6A51-4108-AA02-DFA0A04FC94B}">
              <ma14:wrappingTextBoxFlag xmlns:mc="http://schemas.openxmlformats.org/markup-compatibility/2006" xmlns:mv="urn:schemas-microsoft-com:mac:vml" xmlns:ma14="http://schemas.microsoft.com/office/mac/drawingml/2011/main" xmlns="" xmlns:p="http://schemas.openxmlformats.org/presentationml/2006/main" xmlns:r="http://schemas.openxmlformats.org/officeDocument/2006/relationships" xmlns:a="http://schemas.openxmlformats.org/drawingml/2006/main" val="1"/>
            </a:ext>
          </a:extLst>
        </p:spPr>
        <p:txBody>
          <a:bodyPr wrap="none" lIns="365760" tIns="254000" rIns="254000" bIns="254000" anchor="ctr"/>
          <a:lstStyle/>
          <a:p>
            <a:pPr marL="0" marR="0" lvl="1" indent="0" algn="l" defTabSz="457200" rtl="0" eaLnBrk="1" fontAlgn="auto" latinLnBrk="0" hangingPunct="1">
              <a:lnSpc>
                <a:spcPct val="100000"/>
              </a:lnSpc>
              <a:spcBef>
                <a:spcPts val="0"/>
              </a:spcBef>
              <a:spcAft>
                <a:spcPts val="0"/>
              </a:spcAft>
              <a:buClrTx/>
              <a:buSzTx/>
              <a:buFontTx/>
              <a:buNone/>
              <a:tabLst/>
              <a:defRPr sz="1800"/>
            </a:pPr>
            <a:endParaRPr kumimoji="0" lang="en-US" sz="3250" b="1" i="0" u="none" strike="noStrike" kern="1200" cap="none" spc="0" normalizeH="0" baseline="0" noProof="0" dirty="0" smtClean="0">
              <a:ln>
                <a:noFill/>
              </a:ln>
              <a:solidFill>
                <a:srgbClr val="FFFFFF"/>
              </a:solidFill>
              <a:effectLst/>
              <a:uLnTx/>
              <a:uFillTx/>
              <a:latin typeface="Cambria" charset="0"/>
              <a:ea typeface="Cambria" charset="0"/>
              <a:cs typeface="Cambria" charset="0"/>
              <a:sym typeface="Boton BQ Medium"/>
            </a:endParaRPr>
          </a:p>
        </p:txBody>
      </p:sp>
      <p:grpSp>
        <p:nvGrpSpPr>
          <p:cNvPr id="2" name="Group 42"/>
          <p:cNvGrpSpPr/>
          <p:nvPr userDrawn="1"/>
        </p:nvGrpSpPr>
        <p:grpSpPr>
          <a:xfrm>
            <a:off x="6340387" y="-344913"/>
            <a:ext cx="6185698" cy="7547826"/>
            <a:chOff x="0" y="0"/>
            <a:chExt cx="12371394" cy="15095651"/>
          </a:xfrm>
        </p:grpSpPr>
        <p:sp>
          <p:nvSpPr>
            <p:cNvPr id="12" name="Shape 40"/>
            <p:cNvSpPr/>
            <p:nvPr/>
          </p:nvSpPr>
          <p:spPr>
            <a:xfrm rot="540000">
              <a:off x="986834" y="730578"/>
              <a:ext cx="10397726" cy="13434911"/>
            </a:xfrm>
            <a:prstGeom prst="rect">
              <a:avLst/>
            </a:prstGeom>
            <a:solidFill>
              <a:srgbClr val="FFFFFF"/>
            </a:solidFill>
            <a:ln w="25400" cap="flat">
              <a:solidFill>
                <a:srgbClr val="85888D"/>
              </a:solidFill>
              <a:prstDash val="solid"/>
              <a:miter lim="400000"/>
            </a:ln>
            <a:effectLst>
              <a:outerShdw blurRad="152400" dist="76200" dir="3978660" rotWithShape="0">
                <a:srgbClr val="000000">
                  <a:alpha val="50000"/>
                </a:srgbClr>
              </a:outerShdw>
            </a:effectLst>
            <a:extLst>
              <a:ext uri="{C572A759-6A51-4108-AA02-DFA0A04FC94B}">
                <ma14:wrappingTextBoxFlag xmlns:mc="http://schemas.openxmlformats.org/markup-compatibility/2006" xmlns:mv="urn:schemas-microsoft-com:mac:vml" xmlns:ma14="http://schemas.microsoft.com/office/mac/drawingml/2011/main" xmlns="" xmlns:p="http://schemas.openxmlformats.org/presentationml/2006/main" xmlns:r="http://schemas.openxmlformats.org/officeDocument/2006/relationships" xmlns:a="http://schemas.openxmlformats.org/drawingml/2006/main" val="1"/>
              </a:ext>
            </a:extLst>
          </p:spPr>
          <p:txBody>
            <a:bodyPr wrap="square" lIns="0" tIns="0" rIns="0" bIns="0" numCol="1" anchor="ctr">
              <a:noAutofit/>
            </a:bodyPr>
            <a:lstStyle>
              <a:lvl1pPr>
                <a:defRPr sz="3200"/>
              </a:lvl1pPr>
            </a:lstStyle>
            <a:p>
              <a:pPr marL="0" marR="0" lvl="0" indent="0" algn="l" defTabSz="914400" rtl="0" eaLnBrk="1" fontAlgn="auto" latinLnBrk="0" hangingPunct="1">
                <a:lnSpc>
                  <a:spcPct val="100000"/>
                </a:lnSpc>
                <a:spcBef>
                  <a:spcPts val="0"/>
                </a:spcBef>
                <a:spcAft>
                  <a:spcPts val="0"/>
                </a:spcAft>
                <a:buClrTx/>
                <a:buSzTx/>
                <a:buFontTx/>
                <a:buNone/>
                <a:tabLst/>
                <a:defRPr sz="1800"/>
              </a:pPr>
              <a:r>
                <a:rPr kumimoji="0" sz="1600" b="0" i="0" u="none" strike="noStrike" kern="1200" cap="none" spc="0" normalizeH="0" baseline="0" noProof="0">
                  <a:ln>
                    <a:noFill/>
                  </a:ln>
                  <a:solidFill>
                    <a:prstClr val="black"/>
                  </a:solidFill>
                  <a:effectLst/>
                  <a:uLnTx/>
                  <a:uFillTx/>
                  <a:latin typeface="Calibri" panose="020F0502020204030204"/>
                  <a:ea typeface="+mn-ea"/>
                  <a:cs typeface="+mn-cs"/>
                </a:rPr>
                <a:t>     </a:t>
              </a:r>
            </a:p>
          </p:txBody>
        </p:sp>
        <p:pic>
          <p:nvPicPr>
            <p:cNvPr id="13" name="wsc2018_cover.pdf"/>
            <p:cNvPicPr/>
            <p:nvPr/>
          </p:nvPicPr>
          <p:blipFill>
            <a:blip r:embed="rId2">
              <a:extLst/>
            </a:blip>
            <a:stretch>
              <a:fillRect/>
            </a:stretch>
          </p:blipFill>
          <p:spPr>
            <a:xfrm rot="540000">
              <a:off x="1192747" y="1395224"/>
              <a:ext cx="9878312" cy="13007847"/>
            </a:xfrm>
            <a:prstGeom prst="rect">
              <a:avLst/>
            </a:prstGeom>
            <a:ln w="12700" cap="flat">
              <a:noFill/>
              <a:miter lim="400000"/>
            </a:ln>
            <a:effectLst/>
          </p:spPr>
        </p:pic>
      </p:grpSp>
      <p:grpSp>
        <p:nvGrpSpPr>
          <p:cNvPr id="3" name="Group 52"/>
          <p:cNvGrpSpPr/>
          <p:nvPr userDrawn="1"/>
        </p:nvGrpSpPr>
        <p:grpSpPr>
          <a:xfrm>
            <a:off x="0" y="4330806"/>
            <a:ext cx="2576686" cy="2527194"/>
            <a:chOff x="0" y="0"/>
            <a:chExt cx="5188942" cy="5089274"/>
          </a:xfrm>
        </p:grpSpPr>
        <p:sp>
          <p:nvSpPr>
            <p:cNvPr id="19" name="Shape 49"/>
            <p:cNvSpPr/>
            <p:nvPr/>
          </p:nvSpPr>
          <p:spPr>
            <a:xfrm rot="18900000">
              <a:off x="769991" y="769990"/>
              <a:ext cx="3549294" cy="3549294"/>
            </a:xfrm>
            <a:prstGeom prst="rect">
              <a:avLst/>
            </a:prstGeom>
            <a:noFill/>
            <a:ln w="25400" cap="flat">
              <a:solidFill>
                <a:srgbClr val="85888D"/>
              </a:solidFill>
              <a:prstDash val="solid"/>
              <a:miter lim="400000"/>
            </a:ln>
            <a:effectLst/>
          </p:spPr>
          <p:txBody>
            <a:bodyPr wrap="square" lIns="0" tIns="0" rIns="0" bIns="0"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sz="3200"/>
              </a:pPr>
              <a:endParaRPr kumimoji="0" sz="3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 name="Shape 50"/>
            <p:cNvSpPr/>
            <p:nvPr/>
          </p:nvSpPr>
          <p:spPr>
            <a:xfrm>
              <a:off x="0" y="0"/>
              <a:ext cx="5089276" cy="508927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25400" cap="flat">
              <a:solidFill>
                <a:srgbClr val="85888D"/>
              </a:solidFill>
              <a:prstDash val="solid"/>
              <a:miter lim="400000"/>
            </a:ln>
            <a:effectLst/>
          </p:spPr>
          <p:txBody>
            <a:bodyPr wrap="square" lIns="0" tIns="0" rIns="0" bIns="0"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sz="3200"/>
              </a:pPr>
              <a:endParaRPr kumimoji="0" sz="3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 name="Shape 51"/>
            <p:cNvSpPr/>
            <p:nvPr/>
          </p:nvSpPr>
          <p:spPr>
            <a:xfrm>
              <a:off x="4411815" y="4072859"/>
              <a:ext cx="777128" cy="972897"/>
            </a:xfrm>
            <a:prstGeom prst="rect">
              <a:avLst/>
            </a:prstGeom>
            <a:noFill/>
            <a:ln w="12700" cap="flat">
              <a:noFill/>
              <a:miter lim="400000"/>
            </a:ln>
            <a:effectLst/>
            <a:extLst>
              <a:ext uri="{C572A759-6A51-4108-AA02-DFA0A04FC94B}">
                <ma14:wrappingTextBoxFlag xmlns:mc="http://schemas.openxmlformats.org/markup-compatibility/2006" xmlns:mv="urn:schemas-microsoft-com:mac:vml" xmlns:ma14="http://schemas.microsoft.com/office/mac/drawingml/2011/main" xmlns="" xmlns:p="http://schemas.openxmlformats.org/presentationml/2006/main" xmlns:r="http://schemas.openxmlformats.org/officeDocument/2006/relationships" xmlns:a="http://schemas.openxmlformats.org/drawingml/2006/main" val="1"/>
              </a:ext>
            </a:extLst>
          </p:spPr>
          <p:txBody>
            <a:bodyPr wrap="square" lIns="71438" tIns="71438" rIns="71438" bIns="71438" numCol="1" anchor="ctr">
              <a:noAutofit/>
            </a:bodyPr>
            <a:lstStyle>
              <a:lvl1pPr>
                <a:defRPr sz="2900">
                  <a:solidFill>
                    <a:srgbClr val="888B8D"/>
                  </a:solidFill>
                  <a:latin typeface="Helvetica"/>
                  <a:ea typeface="Helvetica"/>
                  <a:cs typeface="Helvetica"/>
                  <a:sym typeface="Helvetica"/>
                </a:defRPr>
              </a:lvl1pPr>
            </a:lstStyle>
            <a:p>
              <a:pPr marL="0" marR="0" lvl="0" indent="0" algn="l" defTabSz="914400" rtl="0" eaLnBrk="1" fontAlgn="auto" latinLnBrk="0" hangingPunct="1">
                <a:lnSpc>
                  <a:spcPct val="100000"/>
                </a:lnSpc>
                <a:spcBef>
                  <a:spcPts val="0"/>
                </a:spcBef>
                <a:spcAft>
                  <a:spcPts val="0"/>
                </a:spcAft>
                <a:buClrTx/>
                <a:buSzTx/>
                <a:buFontTx/>
                <a:buNone/>
                <a:tabLst/>
                <a:defRPr sz="1800">
                  <a:solidFill>
                    <a:srgbClr val="000000"/>
                  </a:solidFill>
                </a:defRPr>
              </a:pPr>
              <a:r>
                <a:rPr kumimoji="0" sz="1800" b="0" i="0" u="none" strike="noStrike" kern="1200" cap="none" spc="0" normalizeH="0" baseline="0" noProof="0" dirty="0">
                  <a:ln>
                    <a:noFill/>
                  </a:ln>
                  <a:solidFill>
                    <a:srgbClr val="85888D"/>
                  </a:solidFill>
                  <a:effectLst/>
                  <a:uLnTx/>
                  <a:uFillTx/>
                  <a:latin typeface="Helvetica"/>
                  <a:cs typeface="Helvetica"/>
                  <a:sym typeface="Helvetica"/>
                </a:rPr>
                <a:t>®</a:t>
              </a:r>
            </a:p>
          </p:txBody>
        </p:sp>
      </p:grpSp>
      <p:sp>
        <p:nvSpPr>
          <p:cNvPr id="24" name="Text Placeholder 23"/>
          <p:cNvSpPr>
            <a:spLocks noGrp="1"/>
          </p:cNvSpPr>
          <p:nvPr>
            <p:ph type="body" sz="quarter" idx="10" hasCustomPrompt="1"/>
          </p:nvPr>
        </p:nvSpPr>
        <p:spPr>
          <a:xfrm>
            <a:off x="215900" y="2078584"/>
            <a:ext cx="6540500" cy="1905000"/>
          </a:xfrm>
        </p:spPr>
        <p:txBody>
          <a:bodyPr>
            <a:noAutofit/>
          </a:bodyPr>
          <a:lstStyle>
            <a:lvl2pPr marL="0" marR="0" indent="0" algn="l" defTabSz="457200" rtl="0" eaLnBrk="1" fontAlgn="auto" latinLnBrk="0" hangingPunct="1">
              <a:lnSpc>
                <a:spcPct val="100000"/>
              </a:lnSpc>
              <a:spcBef>
                <a:spcPts val="0"/>
              </a:spcBef>
              <a:spcAft>
                <a:spcPts val="0"/>
              </a:spcAft>
              <a:buClrTx/>
              <a:buSzTx/>
              <a:buFontTx/>
              <a:buNone/>
              <a:tabLst/>
              <a:defRPr sz="3600"/>
            </a:lvl2pPr>
          </a:lstStyle>
          <a:p>
            <a:pPr marL="0" marR="0" lvl="1" indent="0" algn="l" defTabSz="457200" rtl="0" eaLnBrk="1" fontAlgn="auto" latinLnBrk="0" hangingPunct="1">
              <a:lnSpc>
                <a:spcPct val="100000"/>
              </a:lnSpc>
              <a:spcBef>
                <a:spcPts val="0"/>
              </a:spcBef>
              <a:spcAft>
                <a:spcPts val="0"/>
              </a:spcAft>
              <a:buClrTx/>
              <a:buSzTx/>
              <a:buFontTx/>
              <a:buNone/>
              <a:tabLst/>
              <a:defRPr sz="1800"/>
            </a:pPr>
            <a:r>
              <a:rPr lang="en-US" sz="3250" b="1" dirty="0" smtClean="0">
                <a:solidFill>
                  <a:srgbClr val="FFFFFF"/>
                </a:solidFill>
                <a:latin typeface="Cambria" charset="0"/>
                <a:ea typeface="Cambria" charset="0"/>
                <a:cs typeface="Cambria" charset="0"/>
                <a:sym typeface="Boton BQ Medium"/>
              </a:rPr>
              <a:t>This is the first of five videos</a:t>
            </a:r>
            <a:br>
              <a:rPr lang="en-US" sz="3250" b="1" dirty="0" smtClean="0">
                <a:solidFill>
                  <a:srgbClr val="FFFFFF"/>
                </a:solidFill>
                <a:latin typeface="Cambria" charset="0"/>
                <a:ea typeface="Cambria" charset="0"/>
                <a:cs typeface="Cambria" charset="0"/>
                <a:sym typeface="Boton BQ Medium"/>
              </a:rPr>
            </a:br>
            <a:r>
              <a:rPr lang="en-US" sz="3250" b="1" dirty="0" smtClean="0">
                <a:solidFill>
                  <a:srgbClr val="FFFFFF"/>
                </a:solidFill>
                <a:latin typeface="Cambria" charset="0"/>
                <a:ea typeface="Cambria" charset="0"/>
                <a:cs typeface="Cambria" charset="0"/>
                <a:sym typeface="Boton BQ Medium"/>
              </a:rPr>
              <a:t>covering material in the</a:t>
            </a:r>
            <a:br>
              <a:rPr lang="en-US" sz="3250" b="1" dirty="0" smtClean="0">
                <a:solidFill>
                  <a:srgbClr val="FFFFFF"/>
                </a:solidFill>
                <a:latin typeface="Cambria" charset="0"/>
                <a:ea typeface="Cambria" charset="0"/>
                <a:cs typeface="Cambria" charset="0"/>
                <a:sym typeface="Boton BQ Medium"/>
              </a:rPr>
            </a:br>
            <a:r>
              <a:rPr lang="en-US" sz="3250" b="1" dirty="0" smtClean="0">
                <a:solidFill>
                  <a:srgbClr val="FFFFFF"/>
                </a:solidFill>
                <a:latin typeface="Cambria" charset="0"/>
                <a:ea typeface="Cambria" charset="0"/>
                <a:cs typeface="Cambria" charset="0"/>
                <a:sym typeface="Boton BQ Medium"/>
              </a:rPr>
              <a:t>2018 Conference Agenda Reports</a:t>
            </a: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087469837"/>
      </p:ext>
    </p:extLst>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Custom Layout">
    <p:bg>
      <p:bgPr>
        <a:gradFill>
          <a:gsLst>
            <a:gs pos="0">
              <a:srgbClr val="7CB3E1"/>
            </a:gs>
            <a:gs pos="22086">
              <a:srgbClr val="FFFFFF"/>
            </a:gs>
          </a:gsLst>
          <a:lin ang="15890" scaled="0"/>
        </a:gradFill>
        <a:effectLst/>
      </p:bgPr>
    </p:bg>
    <p:spTree>
      <p:nvGrpSpPr>
        <p:cNvPr id="1" name=""/>
        <p:cNvGrpSpPr/>
        <p:nvPr/>
      </p:nvGrpSpPr>
      <p:grpSpPr>
        <a:xfrm>
          <a:off x="0" y="0"/>
          <a:ext cx="0" cy="0"/>
          <a:chOff x="0" y="0"/>
          <a:chExt cx="0" cy="0"/>
        </a:xfrm>
      </p:grpSpPr>
      <p:pic>
        <p:nvPicPr>
          <p:cNvPr id="20" name="Picture 19"/>
          <p:cNvPicPr>
            <a:picLocks noChangeAspect="1"/>
          </p:cNvPicPr>
          <p:nvPr userDrawn="1"/>
        </p:nvPicPr>
        <p:blipFill>
          <a:blip r:embed="rId2" cstate="print">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571240" y="595916"/>
            <a:ext cx="5439064" cy="1280471"/>
          </a:xfrm>
          <a:prstGeom prst="rect">
            <a:avLst/>
          </a:prstGeom>
        </p:spPr>
      </p:pic>
      <p:sp>
        <p:nvSpPr>
          <p:cNvPr id="6" name="Shape 48"/>
          <p:cNvSpPr/>
          <p:nvPr userDrawn="1"/>
        </p:nvSpPr>
        <p:spPr>
          <a:xfrm>
            <a:off x="6756400" y="227409"/>
            <a:ext cx="5201147" cy="6403182"/>
          </a:xfrm>
          <a:prstGeom prst="rect">
            <a:avLst/>
          </a:prstGeom>
          <a:solidFill>
            <a:srgbClr val="A7A9AC"/>
          </a:solidFill>
          <a:ln w="12700">
            <a:miter lim="400000"/>
          </a:ln>
          <a:effectLst>
            <a:outerShdw blurRad="50800" dist="25400" dir="5400000" rotWithShape="0">
              <a:srgbClr val="000000">
                <a:alpha val="50000"/>
              </a:srgbClr>
            </a:outerShdw>
          </a:effectLst>
        </p:spPr>
        <p:txBody>
          <a:bodyPr lIns="35719" tIns="35719" rIns="35719" bIns="35719" anchor="ctr"/>
          <a:lstStyle/>
          <a:p>
            <a:pPr marL="0" marR="0" lvl="0" indent="0" algn="l" defTabSz="914400" rtl="0" eaLnBrk="1" fontAlgn="auto" latinLnBrk="0" hangingPunct="1">
              <a:lnSpc>
                <a:spcPct val="100000"/>
              </a:lnSpc>
              <a:spcBef>
                <a:spcPts val="0"/>
              </a:spcBef>
              <a:spcAft>
                <a:spcPts val="0"/>
              </a:spcAft>
              <a:buClrTx/>
              <a:buSzTx/>
              <a:buFontTx/>
              <a:buNone/>
              <a:tabLst/>
              <a:defRPr sz="3200">
                <a:solidFill>
                  <a:srgbClr val="FFFFFF"/>
                </a:solidFill>
              </a:defRPr>
            </a:pPr>
            <a:endParaRPr kumimoji="0" sz="16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nvGrpSpPr>
          <p:cNvPr id="2" name="Group 52"/>
          <p:cNvGrpSpPr/>
          <p:nvPr userDrawn="1"/>
        </p:nvGrpSpPr>
        <p:grpSpPr>
          <a:xfrm>
            <a:off x="13407" y="4318707"/>
            <a:ext cx="2594472" cy="2544638"/>
            <a:chOff x="0" y="0"/>
            <a:chExt cx="5188942" cy="5089274"/>
          </a:xfrm>
        </p:grpSpPr>
        <p:sp>
          <p:nvSpPr>
            <p:cNvPr id="8" name="Shape 49"/>
            <p:cNvSpPr/>
            <p:nvPr/>
          </p:nvSpPr>
          <p:spPr>
            <a:xfrm rot="18900000">
              <a:off x="769991" y="769990"/>
              <a:ext cx="3549294" cy="3549294"/>
            </a:xfrm>
            <a:prstGeom prst="rect">
              <a:avLst/>
            </a:prstGeom>
            <a:noFill/>
            <a:ln w="25400" cap="flat">
              <a:solidFill>
                <a:srgbClr val="85888D"/>
              </a:solidFill>
              <a:prstDash val="solid"/>
              <a:miter lim="400000"/>
            </a:ln>
            <a:effectLst/>
          </p:spPr>
          <p:txBody>
            <a:bodyPr wrap="square" lIns="0" tIns="0" rIns="0" bIns="0"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sz="3200"/>
              </a:pPr>
              <a:endParaRPr kumimoji="0" sz="16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Shape 50"/>
            <p:cNvSpPr/>
            <p:nvPr/>
          </p:nvSpPr>
          <p:spPr>
            <a:xfrm>
              <a:off x="0" y="0"/>
              <a:ext cx="5089276" cy="508927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25400" cap="flat">
              <a:solidFill>
                <a:srgbClr val="85888D"/>
              </a:solidFill>
              <a:prstDash val="solid"/>
              <a:miter lim="400000"/>
            </a:ln>
            <a:effectLst/>
          </p:spPr>
          <p:txBody>
            <a:bodyPr wrap="square" lIns="0" tIns="0" rIns="0" bIns="0"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sz="3200"/>
              </a:pPr>
              <a:endParaRPr kumimoji="0" sz="16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 name="Shape 51"/>
            <p:cNvSpPr/>
            <p:nvPr/>
          </p:nvSpPr>
          <p:spPr>
            <a:xfrm>
              <a:off x="4411815" y="4072859"/>
              <a:ext cx="777128" cy="972897"/>
            </a:xfrm>
            <a:prstGeom prst="rect">
              <a:avLst/>
            </a:prstGeom>
            <a:noFill/>
            <a:ln w="12700" cap="flat">
              <a:noFill/>
              <a:miter lim="400000"/>
            </a:ln>
            <a:effectLst/>
            <a:extLst>
              <a:ext uri="{C572A759-6A51-4108-AA02-DFA0A04FC94B}">
                <ma14:wrappingTextBoxFlag xmlns:mc="http://schemas.openxmlformats.org/markup-compatibility/2006" xmlns:mv="urn:schemas-microsoft-com:mac:vml" xmlns:ma14="http://schemas.microsoft.com/office/mac/drawingml/2011/main" xmlns="" xmlns:p="http://schemas.openxmlformats.org/presentationml/2006/main" xmlns:r="http://schemas.openxmlformats.org/officeDocument/2006/relationships" xmlns:a="http://schemas.openxmlformats.org/drawingml/2006/main" val="1"/>
              </a:ext>
            </a:extLst>
          </p:spPr>
          <p:txBody>
            <a:bodyPr wrap="square" lIns="35719" tIns="35719" rIns="35719" bIns="35719" numCol="1" anchor="ctr">
              <a:noAutofit/>
            </a:bodyPr>
            <a:lstStyle>
              <a:lvl1pPr>
                <a:defRPr sz="2900">
                  <a:solidFill>
                    <a:srgbClr val="888B8D"/>
                  </a:solidFill>
                  <a:latin typeface="Helvetica"/>
                  <a:ea typeface="Helvetica"/>
                  <a:cs typeface="Helvetica"/>
                  <a:sym typeface="Helvetica"/>
                </a:defRPr>
              </a:lvl1pPr>
            </a:lstStyle>
            <a:p>
              <a:pPr marL="0" marR="0" lvl="0" indent="0" algn="l" defTabSz="914400" rtl="0" eaLnBrk="1" fontAlgn="auto" latinLnBrk="0" hangingPunct="1">
                <a:lnSpc>
                  <a:spcPct val="100000"/>
                </a:lnSpc>
                <a:spcBef>
                  <a:spcPts val="0"/>
                </a:spcBef>
                <a:spcAft>
                  <a:spcPts val="0"/>
                </a:spcAft>
                <a:buClrTx/>
                <a:buSzTx/>
                <a:buFontTx/>
                <a:buNone/>
                <a:tabLst/>
                <a:defRPr sz="1800">
                  <a:solidFill>
                    <a:srgbClr val="000000"/>
                  </a:solidFill>
                </a:defRPr>
              </a:pPr>
              <a:r>
                <a:rPr kumimoji="0" sz="1450" b="0" i="0" u="none" strike="noStrike" kern="1200" cap="none" spc="0" normalizeH="0" baseline="0" noProof="0" dirty="0">
                  <a:ln>
                    <a:noFill/>
                  </a:ln>
                  <a:solidFill>
                    <a:srgbClr val="85888D"/>
                  </a:solidFill>
                  <a:effectLst/>
                  <a:uLnTx/>
                  <a:uFillTx/>
                  <a:latin typeface="Helvetica"/>
                  <a:cs typeface="Helvetica"/>
                  <a:sym typeface="Helvetica"/>
                </a:rPr>
                <a:t>®</a:t>
              </a:r>
            </a:p>
          </p:txBody>
        </p:sp>
      </p:grpSp>
      <p:sp>
        <p:nvSpPr>
          <p:cNvPr id="12" name="Shape 54"/>
          <p:cNvSpPr/>
          <p:nvPr userDrawn="1"/>
        </p:nvSpPr>
        <p:spPr>
          <a:xfrm>
            <a:off x="7466826" y="661352"/>
            <a:ext cx="3780892" cy="3674808"/>
          </a:xfrm>
          <a:prstGeom prst="rect">
            <a:avLst/>
          </a:prstGeom>
          <a:ln w="12700">
            <a:miter lim="400000"/>
          </a:ln>
          <a:extLst>
            <a:ext uri="{C572A759-6A51-4108-AA02-DFA0A04FC94B}">
              <ma14:wrappingTextBoxFlag xmlns:mc="http://schemas.openxmlformats.org/markup-compatibility/2006" xmlns:mv="urn:schemas-microsoft-com:mac:vml" xmlns:ma14="http://schemas.microsoft.com/office/mac/drawingml/2011/main" xmlns="" xmlns:p="http://schemas.openxmlformats.org/presentationml/2006/main" xmlns:r="http://schemas.openxmlformats.org/officeDocument/2006/relationships" xmlns:a="http://schemas.openxmlformats.org/drawingml/2006/main" val="1"/>
            </a:ext>
          </a:extLst>
        </p:spPr>
        <p:txBody>
          <a:bodyPr lIns="22860" rIns="22860">
            <a:noAutofit/>
          </a:bodyPr>
          <a:lstStyle/>
          <a:p>
            <a:pPr marL="290160" marR="0" lvl="0" indent="-290160" algn="l" defTabSz="457200" rtl="0" eaLnBrk="1" fontAlgn="auto" latinLnBrk="0" hangingPunct="1">
              <a:lnSpc>
                <a:spcPct val="90000"/>
              </a:lnSpc>
              <a:spcBef>
                <a:spcPts val="900"/>
              </a:spcBef>
              <a:spcAft>
                <a:spcPts val="0"/>
              </a:spcAft>
              <a:buClrTx/>
              <a:buSzPct val="75000"/>
              <a:buFontTx/>
              <a:buChar char="•"/>
              <a:tabLst/>
              <a:defRPr sz="1800"/>
            </a:pPr>
            <a:endParaRPr kumimoji="0" sz="2950" b="1" i="0" u="none" strike="noStrike" kern="1200" cap="none" spc="0" normalizeH="0" baseline="0" noProof="0" dirty="0">
              <a:ln>
                <a:noFill/>
              </a:ln>
              <a:solidFill>
                <a:srgbClr val="FFFFFF"/>
              </a:solidFill>
              <a:effectLst/>
              <a:uLnTx/>
              <a:uFillTx/>
              <a:latin typeface="Cambria" charset="0"/>
              <a:ea typeface="Cambria" charset="0"/>
              <a:cs typeface="Cambria" charset="0"/>
              <a:sym typeface="PopplLaudatio-Regular"/>
            </a:endParaRPr>
          </a:p>
        </p:txBody>
      </p:sp>
      <p:sp>
        <p:nvSpPr>
          <p:cNvPr id="13" name="Shape 55"/>
          <p:cNvSpPr/>
          <p:nvPr userDrawn="1"/>
        </p:nvSpPr>
        <p:spPr>
          <a:xfrm>
            <a:off x="7123308" y="4818849"/>
            <a:ext cx="4474581" cy="1477328"/>
          </a:xfrm>
          <a:prstGeom prst="rect">
            <a:avLst/>
          </a:prstGeom>
          <a:ln w="12700">
            <a:miter lim="400000"/>
          </a:ln>
          <a:extLst>
            <a:ext uri="{C572A759-6A51-4108-AA02-DFA0A04FC94B}">
              <ma14:wrappingTextBoxFlag xmlns:mc="http://schemas.openxmlformats.org/markup-compatibility/2006" xmlns:mv="urn:schemas-microsoft-com:mac:vml" xmlns:ma14="http://schemas.microsoft.com/office/mac/drawingml/2011/main" xmlns="" xmlns:p="http://schemas.openxmlformats.org/presentationml/2006/main" xmlns:r="http://schemas.openxmlformats.org/officeDocument/2006/relationships" xmlns:a="http://schemas.openxmlformats.org/drawingml/2006/main" val="1"/>
            </a:ext>
          </a:extLst>
        </p:spPr>
        <p:txBody>
          <a:bodyPr wrap="square" lIns="22860" rIns="22860">
            <a:noAutofit/>
          </a:bodyPr>
          <a:lstStyle/>
          <a:p>
            <a:pPr marL="0" marR="0" lvl="0" indent="0" algn="ctr" defTabSz="457200" rtl="0" eaLnBrk="1" fontAlgn="auto" latinLnBrk="0" hangingPunct="1">
              <a:lnSpc>
                <a:spcPct val="100000"/>
              </a:lnSpc>
              <a:spcBef>
                <a:spcPts val="300"/>
              </a:spcBef>
              <a:spcAft>
                <a:spcPts val="0"/>
              </a:spcAft>
              <a:buClrTx/>
              <a:buSzTx/>
              <a:buFontTx/>
              <a:buNone/>
              <a:tabLst/>
              <a:defRPr sz="1800"/>
            </a:pPr>
            <a:r>
              <a:rPr kumimoji="0" sz="3000" b="1" i="1" u="none" strike="noStrike" kern="1200" cap="none" spc="0" normalizeH="0" baseline="0" noProof="0" dirty="0">
                <a:ln>
                  <a:noFill/>
                </a:ln>
                <a:solidFill>
                  <a:srgbClr val="FFFFFF"/>
                </a:solidFill>
                <a:effectLst/>
                <a:uLnTx/>
                <a:uFillTx/>
                <a:latin typeface="Cambria" charset="0"/>
                <a:ea typeface="Cambria" charset="0"/>
                <a:cs typeface="Cambria" charset="0"/>
                <a:sym typeface="PopplLaudatio-Italic"/>
              </a:rPr>
              <a:t>CAR</a:t>
            </a:r>
            <a:r>
              <a:rPr kumimoji="0" sz="3000" b="1" i="0" u="none" strike="noStrike" kern="1200" cap="none" spc="0" normalizeH="0" baseline="0" noProof="0" dirty="0">
                <a:ln>
                  <a:noFill/>
                </a:ln>
                <a:solidFill>
                  <a:srgbClr val="FFFFFF"/>
                </a:solidFill>
                <a:effectLst/>
                <a:uLnTx/>
                <a:uFillTx/>
                <a:latin typeface="Cambria" charset="0"/>
                <a:ea typeface="Cambria" charset="0"/>
                <a:cs typeface="Cambria" charset="0"/>
                <a:sym typeface="PopplLaudatio-Regular"/>
              </a:rPr>
              <a:t>, videos, and other WSC materials at</a:t>
            </a:r>
            <a:r>
              <a:rPr kumimoji="0" sz="3000" b="1" i="0" u="none" strike="noStrike" kern="1200" cap="none" spc="0" normalizeH="0" baseline="0" noProof="0" dirty="0">
                <a:ln>
                  <a:noFill/>
                </a:ln>
                <a:solidFill>
                  <a:srgbClr val="FFFFFF"/>
                </a:solidFill>
                <a:effectLst>
                  <a:outerShdw blurRad="38100" dist="38100" dir="2700000" rotWithShape="0">
                    <a:srgbClr val="000000">
                      <a:alpha val="43137"/>
                    </a:srgbClr>
                  </a:outerShdw>
                </a:effectLst>
                <a:uLnTx/>
                <a:uFillTx/>
                <a:latin typeface="Cambria" charset="0"/>
                <a:ea typeface="Cambria" charset="0"/>
                <a:cs typeface="Cambria" charset="0"/>
                <a:sym typeface="PopplLaudatio-Regular"/>
              </a:rPr>
              <a:t> </a:t>
            </a:r>
            <a:r>
              <a:rPr kumimoji="0" sz="3000" b="1" i="0" u="sng" strike="noStrike" kern="1200" cap="none" spc="0" normalizeH="0" baseline="0" noProof="0" dirty="0">
                <a:ln>
                  <a:noFill/>
                </a:ln>
                <a:solidFill>
                  <a:srgbClr val="00A1DD"/>
                </a:solidFill>
                <a:effectLst/>
                <a:uLnTx/>
                <a:uFill>
                  <a:solidFill>
                    <a:srgbClr val="00A1DD"/>
                  </a:solidFill>
                </a:uFill>
                <a:latin typeface="Cambria" charset="0"/>
                <a:ea typeface="Cambria" charset="0"/>
                <a:cs typeface="Cambria" charset="0"/>
                <a:sym typeface="PopplLaudatio-Regular"/>
              </a:rPr>
              <a:t>www.na.org/conference </a:t>
            </a:r>
          </a:p>
        </p:txBody>
      </p:sp>
      <p:pic>
        <p:nvPicPr>
          <p:cNvPr id="15" name="wsc2018_logo_bluetext.png"/>
          <p:cNvPicPr/>
          <p:nvPr userDrawn="1"/>
        </p:nvPicPr>
        <p:blipFill>
          <a:blip r:embed="rId3">
            <a:extLst/>
          </a:blip>
          <a:stretch>
            <a:fillRect/>
          </a:stretch>
        </p:blipFill>
        <p:spPr>
          <a:xfrm>
            <a:off x="561975" y="2019432"/>
            <a:ext cx="5597525" cy="2124298"/>
          </a:xfrm>
          <a:prstGeom prst="rect">
            <a:avLst/>
          </a:prstGeom>
          <a:ln w="12700">
            <a:miter lim="400000"/>
          </a:ln>
        </p:spPr>
      </p:pic>
      <p:sp>
        <p:nvSpPr>
          <p:cNvPr id="16" name="Shape 58"/>
          <p:cNvSpPr/>
          <p:nvPr userDrawn="1"/>
        </p:nvSpPr>
        <p:spPr>
          <a:xfrm>
            <a:off x="5099527" y="4318707"/>
            <a:ext cx="1247043" cy="615553"/>
          </a:xfrm>
          <a:prstGeom prst="rect">
            <a:avLst/>
          </a:prstGeom>
          <a:ln w="12700">
            <a:miter lim="400000"/>
          </a:ln>
          <a:extLst>
            <a:ext uri="{C572A759-6A51-4108-AA02-DFA0A04FC94B}">
              <ma14:wrappingTextBoxFlag xmlns:mc="http://schemas.openxmlformats.org/markup-compatibility/2006" xmlns:mv="urn:schemas-microsoft-com:mac:vml" xmlns:ma14="http://schemas.microsoft.com/office/mac/drawingml/2011/main" xmlns="" xmlns:p="http://schemas.openxmlformats.org/presentationml/2006/main" xmlns:r="http://schemas.openxmlformats.org/officeDocument/2006/relationships" xmlns:a="http://schemas.openxmlformats.org/drawingml/2006/main" val="1"/>
            </a:ext>
          </a:extLst>
        </p:spPr>
        <p:txBody>
          <a:bodyPr wrap="square" lIns="22860" rIns="22860">
            <a:spAutoFit/>
          </a:bodyPr>
          <a:lstStyle>
            <a:lvl1pPr algn="l" defTabSz="914400">
              <a:defRPr sz="3400">
                <a:latin typeface="Boton BQ Medium"/>
                <a:ea typeface="Boton BQ Medium"/>
                <a:cs typeface="Boton BQ Medium"/>
                <a:sym typeface="Boton BQ Medium"/>
              </a:defRPr>
            </a:lvl1pPr>
          </a:lstStyle>
          <a:p>
            <a:pPr marL="0" marR="0" lvl="0" indent="0" algn="l" defTabSz="914400" rtl="0" eaLnBrk="1" fontAlgn="auto" latinLnBrk="0" hangingPunct="1">
              <a:lnSpc>
                <a:spcPct val="100000"/>
              </a:lnSpc>
              <a:spcBef>
                <a:spcPts val="0"/>
              </a:spcBef>
              <a:spcAft>
                <a:spcPts val="0"/>
              </a:spcAft>
              <a:buClrTx/>
              <a:buSzTx/>
              <a:buFontTx/>
              <a:buNone/>
              <a:tabLst/>
              <a:defRPr sz="1800"/>
            </a:pPr>
            <a:r>
              <a:rPr kumimoji="0" sz="1700" b="0" i="0" u="none" strike="noStrike" kern="1200" cap="none" spc="0" normalizeH="0" baseline="0" noProof="0" dirty="0">
                <a:ln>
                  <a:noFill/>
                </a:ln>
                <a:solidFill>
                  <a:srgbClr val="53585F"/>
                </a:solidFill>
                <a:effectLst/>
                <a:uLnTx/>
                <a:uFillTx/>
                <a:latin typeface="Cambria" charset="0"/>
                <a:ea typeface="Cambria" charset="0"/>
                <a:cs typeface="Cambria" charset="0"/>
                <a:sym typeface="Boton BQ Medium"/>
              </a:rPr>
              <a:t>A Vision for NA Service</a:t>
            </a:r>
          </a:p>
        </p:txBody>
      </p:sp>
      <p:sp>
        <p:nvSpPr>
          <p:cNvPr id="19" name="Text Placeholder 18"/>
          <p:cNvSpPr>
            <a:spLocks noGrp="1"/>
          </p:cNvSpPr>
          <p:nvPr>
            <p:ph type="body" idx="10" hasCustomPrompt="1"/>
          </p:nvPr>
        </p:nvSpPr>
        <p:spPr>
          <a:xfrm>
            <a:off x="7301108" y="632248"/>
            <a:ext cx="4050064" cy="3632200"/>
          </a:xfrm>
        </p:spPr>
        <p:txBody>
          <a:bodyPr>
            <a:normAutofit/>
          </a:bodyPr>
          <a:lstStyle>
            <a:lvl1pPr marL="290160" indent="-290160" algn="l" defTabSz="457200">
              <a:lnSpc>
                <a:spcPct val="90000"/>
              </a:lnSpc>
              <a:spcBef>
                <a:spcPts val="600"/>
              </a:spcBef>
              <a:buSzPct val="75000"/>
              <a:buChar char="•"/>
              <a:defRPr sz="3000"/>
            </a:lvl1pPr>
          </a:lstStyle>
          <a:p>
            <a:pPr marL="290160" indent="-290160" algn="l" defTabSz="457200">
              <a:lnSpc>
                <a:spcPct val="90000"/>
              </a:lnSpc>
              <a:spcBef>
                <a:spcPts val="900"/>
              </a:spcBef>
              <a:buSzPct val="75000"/>
              <a:buChar char="•"/>
              <a:defRPr sz="1800"/>
            </a:pPr>
            <a:r>
              <a:rPr lang="en-US" sz="2950" b="1" dirty="0" smtClean="0">
                <a:solidFill>
                  <a:srgbClr val="FFFFFF"/>
                </a:solidFill>
                <a:latin typeface="Cambria" charset="0"/>
                <a:ea typeface="Cambria" charset="0"/>
                <a:cs typeface="Cambria" charset="0"/>
                <a:sym typeface="PopplLaudatio-Regular"/>
              </a:rPr>
              <a:t>Future of the WSC and Role of Zones</a:t>
            </a:r>
          </a:p>
          <a:p>
            <a:pPr marL="290160" indent="-290160" algn="l" defTabSz="457200">
              <a:lnSpc>
                <a:spcPct val="90000"/>
              </a:lnSpc>
              <a:spcBef>
                <a:spcPts val="900"/>
              </a:spcBef>
              <a:buSzPct val="75000"/>
              <a:buChar char="•"/>
              <a:defRPr sz="1800"/>
            </a:pPr>
            <a:r>
              <a:rPr lang="en-US" sz="2950" b="1" dirty="0" smtClean="0">
                <a:solidFill>
                  <a:srgbClr val="FFFFFF"/>
                </a:solidFill>
                <a:latin typeface="Cambria" charset="0"/>
                <a:ea typeface="Cambria" charset="0"/>
                <a:cs typeface="Cambria" charset="0"/>
                <a:sym typeface="PopplLaudatio-Regular"/>
              </a:rPr>
              <a:t>Our Service System</a:t>
            </a:r>
          </a:p>
          <a:p>
            <a:pPr marL="290160" indent="-290160" algn="l" defTabSz="457200">
              <a:lnSpc>
                <a:spcPct val="90000"/>
              </a:lnSpc>
              <a:spcBef>
                <a:spcPts val="600"/>
              </a:spcBef>
              <a:buSzPct val="75000"/>
              <a:buChar char="•"/>
              <a:defRPr sz="1800"/>
            </a:pPr>
            <a:r>
              <a:rPr lang="en-US" sz="2950" b="1" dirty="0" smtClean="0">
                <a:solidFill>
                  <a:srgbClr val="FFFFFF"/>
                </a:solidFill>
                <a:latin typeface="Cambria" charset="0"/>
                <a:ea typeface="Cambria" charset="0"/>
                <a:cs typeface="Cambria" charset="0"/>
                <a:sym typeface="PopplLaudatio-Regular"/>
              </a:rPr>
              <a:t>NA Literature and Our Primary Purpose</a:t>
            </a:r>
            <a:endParaRPr lang="en-US" sz="2950" b="1" dirty="0">
              <a:solidFill>
                <a:srgbClr val="FFFFFF"/>
              </a:solidFill>
              <a:latin typeface="Cambria" charset="0"/>
              <a:ea typeface="Cambria" charset="0"/>
              <a:cs typeface="Cambria" charset="0"/>
              <a:sym typeface="PopplLaudatio-Regular"/>
            </a:endParaRP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478116246"/>
      </p:ext>
    </p:extLst>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1_Custom Layout">
    <p:bg>
      <p:bgPr>
        <a:gradFill>
          <a:gsLst>
            <a:gs pos="0">
              <a:srgbClr val="7CB3E1"/>
            </a:gs>
            <a:gs pos="22086">
              <a:srgbClr val="FFFFFF"/>
            </a:gs>
          </a:gsLst>
          <a:lin ang="15890" scaled="0"/>
        </a:gradFill>
        <a:effectLst/>
      </p:bgPr>
    </p:bg>
    <p:spTree>
      <p:nvGrpSpPr>
        <p:cNvPr id="1" name=""/>
        <p:cNvGrpSpPr/>
        <p:nvPr/>
      </p:nvGrpSpPr>
      <p:grpSpPr>
        <a:xfrm>
          <a:off x="0" y="0"/>
          <a:ext cx="0" cy="0"/>
          <a:chOff x="0" y="0"/>
          <a:chExt cx="0" cy="0"/>
        </a:xfrm>
      </p:grpSpPr>
      <p:pic>
        <p:nvPicPr>
          <p:cNvPr id="17" name="wsc2018_logo_bluetext.png"/>
          <p:cNvPicPr/>
          <p:nvPr userDrawn="1"/>
        </p:nvPicPr>
        <p:blipFill>
          <a:blip r:embed="rId2">
            <a:extLst/>
          </a:blip>
          <a:stretch>
            <a:fillRect/>
          </a:stretch>
        </p:blipFill>
        <p:spPr>
          <a:xfrm>
            <a:off x="269875" y="254131"/>
            <a:ext cx="4119799" cy="1563492"/>
          </a:xfrm>
          <a:prstGeom prst="rect">
            <a:avLst/>
          </a:prstGeom>
          <a:ln w="12700">
            <a:miter lim="400000"/>
          </a:ln>
        </p:spPr>
      </p:pic>
      <p:pic>
        <p:nvPicPr>
          <p:cNvPr id="18" name="WSC2018_chairs.jpg"/>
          <p:cNvPicPr/>
          <p:nvPr userDrawn="1"/>
        </p:nvPicPr>
        <p:blipFill>
          <a:blip r:embed="rId3">
            <a:extLst/>
          </a:blip>
          <a:stretch>
            <a:fillRect/>
          </a:stretch>
        </p:blipFill>
        <p:spPr>
          <a:xfrm>
            <a:off x="9162712" y="4997505"/>
            <a:ext cx="3079158" cy="1847796"/>
          </a:xfrm>
          <a:prstGeom prst="rect">
            <a:avLst/>
          </a:prstGeom>
          <a:ln w="12700">
            <a:miter lim="400000"/>
          </a:ln>
        </p:spPr>
      </p:pic>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4269500763"/>
      </p:ext>
    </p:extLst>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3_Custom Layout">
    <p:bg>
      <p:bgPr>
        <a:gradFill>
          <a:gsLst>
            <a:gs pos="0">
              <a:srgbClr val="7CB3E1"/>
            </a:gs>
            <a:gs pos="22086">
              <a:srgbClr val="FFFFFF"/>
            </a:gs>
          </a:gsLst>
          <a:lin ang="15890" scaled="0"/>
        </a:gradFill>
        <a:effectLst/>
      </p:bgPr>
    </p:bg>
    <p:spTree>
      <p:nvGrpSpPr>
        <p:cNvPr id="1" name=""/>
        <p:cNvGrpSpPr/>
        <p:nvPr/>
      </p:nvGrpSpPr>
      <p:grpSpPr>
        <a:xfrm>
          <a:off x="0" y="0"/>
          <a:ext cx="0" cy="0"/>
          <a:chOff x="0" y="0"/>
          <a:chExt cx="0" cy="0"/>
        </a:xfrm>
      </p:grpSpPr>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394595279"/>
      </p:ext>
    </p:extLst>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2_Custom Layout">
    <p:spTree>
      <p:nvGrpSpPr>
        <p:cNvPr id="1" name=""/>
        <p:cNvGrpSpPr/>
        <p:nvPr/>
      </p:nvGrpSpPr>
      <p:grpSpPr>
        <a:xfrm>
          <a:off x="0" y="0"/>
          <a:ext cx="0" cy="0"/>
          <a:chOff x="0" y="0"/>
          <a:chExt cx="0" cy="0"/>
        </a:xfrm>
      </p:grpSpPr>
      <p:sp>
        <p:nvSpPr>
          <p:cNvPr id="6" name="Shape 71"/>
          <p:cNvSpPr/>
          <p:nvPr userDrawn="1"/>
        </p:nvSpPr>
        <p:spPr>
          <a:xfrm>
            <a:off x="317500" y="467475"/>
            <a:ext cx="11287165" cy="1"/>
          </a:xfrm>
          <a:prstGeom prst="line">
            <a:avLst/>
          </a:prstGeom>
          <a:ln w="63500">
            <a:solidFill>
              <a:srgbClr val="A7A9AC"/>
            </a:solidFill>
            <a:miter lim="400000"/>
          </a:ln>
        </p:spPr>
        <p:txBody>
          <a:bodyPr lIns="0" tIns="0" rIns="0" bIns="0" anchor="ctr"/>
          <a:lstStyle/>
          <a:p>
            <a:pPr marL="0" marR="0" lvl="0" indent="0" algn="l" defTabSz="914400" rtl="0" eaLnBrk="1" fontAlgn="auto" latinLnBrk="0" hangingPunct="1">
              <a:lnSpc>
                <a:spcPct val="100000"/>
              </a:lnSpc>
              <a:spcBef>
                <a:spcPts val="0"/>
              </a:spcBef>
              <a:spcAft>
                <a:spcPts val="0"/>
              </a:spcAft>
              <a:buClrTx/>
              <a:buSzTx/>
              <a:buFontTx/>
              <a:buNone/>
              <a:tabLst/>
              <a:defRPr sz="3200"/>
            </a:pPr>
            <a:endParaRPr kumimoji="0" sz="16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7" name="WSC2018_chairs.jpg"/>
          <p:cNvPicPr/>
          <p:nvPr userDrawn="1"/>
        </p:nvPicPr>
        <p:blipFill>
          <a:blip r:embed="rId2">
            <a:extLst/>
          </a:blip>
          <a:stretch>
            <a:fillRect/>
          </a:stretch>
        </p:blipFill>
        <p:spPr>
          <a:xfrm>
            <a:off x="9937412" y="184205"/>
            <a:ext cx="1989270" cy="1193757"/>
          </a:xfrm>
          <a:prstGeom prst="rect">
            <a:avLst/>
          </a:prstGeom>
          <a:ln w="12700">
            <a:miter lim="400000"/>
          </a:ln>
        </p:spPr>
      </p:pic>
      <p:grpSp>
        <p:nvGrpSpPr>
          <p:cNvPr id="2" name="Group 80"/>
          <p:cNvGrpSpPr/>
          <p:nvPr userDrawn="1"/>
        </p:nvGrpSpPr>
        <p:grpSpPr>
          <a:xfrm>
            <a:off x="0" y="5026229"/>
            <a:ext cx="1867645" cy="1831772"/>
            <a:chOff x="0" y="0"/>
            <a:chExt cx="5188942" cy="5089274"/>
          </a:xfrm>
        </p:grpSpPr>
        <p:sp>
          <p:nvSpPr>
            <p:cNvPr id="13" name="Shape 77"/>
            <p:cNvSpPr/>
            <p:nvPr/>
          </p:nvSpPr>
          <p:spPr>
            <a:xfrm rot="18900000">
              <a:off x="769991" y="769990"/>
              <a:ext cx="3549294" cy="3549294"/>
            </a:xfrm>
            <a:prstGeom prst="rect">
              <a:avLst/>
            </a:prstGeom>
            <a:noFill/>
            <a:ln w="25400" cap="flat">
              <a:solidFill>
                <a:srgbClr val="85888D"/>
              </a:solidFill>
              <a:prstDash val="solid"/>
              <a:miter lim="400000"/>
            </a:ln>
            <a:effectLst/>
          </p:spPr>
          <p:txBody>
            <a:bodyPr wrap="square" lIns="0" tIns="0" rIns="0" bIns="0"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sz="3200"/>
              </a:pPr>
              <a:endParaRPr kumimoji="0" sz="16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 name="Shape 78"/>
            <p:cNvSpPr/>
            <p:nvPr/>
          </p:nvSpPr>
          <p:spPr>
            <a:xfrm>
              <a:off x="0" y="0"/>
              <a:ext cx="5089276" cy="508927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25400" cap="flat">
              <a:solidFill>
                <a:srgbClr val="85888D"/>
              </a:solidFill>
              <a:prstDash val="solid"/>
              <a:miter lim="400000"/>
            </a:ln>
            <a:effectLst/>
          </p:spPr>
          <p:txBody>
            <a:bodyPr wrap="square" lIns="0" tIns="0" rIns="0" bIns="0"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sz="3200"/>
              </a:pPr>
              <a:endParaRPr kumimoji="0" sz="16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 name="Shape 79"/>
            <p:cNvSpPr/>
            <p:nvPr/>
          </p:nvSpPr>
          <p:spPr>
            <a:xfrm>
              <a:off x="4411815" y="4072859"/>
              <a:ext cx="777128" cy="972897"/>
            </a:xfrm>
            <a:prstGeom prst="rect">
              <a:avLst/>
            </a:prstGeom>
            <a:noFill/>
            <a:ln w="12700" cap="flat">
              <a:noFill/>
              <a:miter lim="400000"/>
            </a:ln>
            <a:effectLst/>
            <a:extLst>
              <a:ext uri="{C572A759-6A51-4108-AA02-DFA0A04FC94B}">
                <ma14:wrappingTextBoxFlag xmlns:mc="http://schemas.openxmlformats.org/markup-compatibility/2006" xmlns:mv="urn:schemas-microsoft-com:mac:vml" xmlns:ma14="http://schemas.microsoft.com/office/mac/drawingml/2011/main" xmlns="" xmlns:p="http://schemas.openxmlformats.org/presentationml/2006/main" xmlns:r="http://schemas.openxmlformats.org/officeDocument/2006/relationships" xmlns:a="http://schemas.openxmlformats.org/drawingml/2006/main" val="1"/>
              </a:ext>
            </a:extLst>
          </p:spPr>
          <p:txBody>
            <a:bodyPr wrap="square" lIns="35719" tIns="35719" rIns="35719" bIns="35719" numCol="1" anchor="ctr">
              <a:noAutofit/>
            </a:bodyPr>
            <a:lstStyle>
              <a:lvl1pPr>
                <a:defRPr sz="2900">
                  <a:solidFill>
                    <a:srgbClr val="888B8D"/>
                  </a:solidFill>
                  <a:latin typeface="Helvetica"/>
                  <a:ea typeface="Helvetica"/>
                  <a:cs typeface="Helvetica"/>
                  <a:sym typeface="Helvetica"/>
                </a:defRPr>
              </a:lvl1pPr>
            </a:lstStyle>
            <a:p>
              <a:pPr marL="0" marR="0" lvl="0" indent="0" algn="l" defTabSz="914400" rtl="0" eaLnBrk="1" fontAlgn="auto" latinLnBrk="0" hangingPunct="1">
                <a:lnSpc>
                  <a:spcPct val="100000"/>
                </a:lnSpc>
                <a:spcBef>
                  <a:spcPts val="0"/>
                </a:spcBef>
                <a:spcAft>
                  <a:spcPts val="0"/>
                </a:spcAft>
                <a:buClrTx/>
                <a:buSzTx/>
                <a:buFontTx/>
                <a:buNone/>
                <a:tabLst/>
                <a:defRPr sz="1800">
                  <a:solidFill>
                    <a:srgbClr val="000000"/>
                  </a:solidFill>
                </a:defRPr>
              </a:pPr>
              <a:r>
                <a:rPr kumimoji="0" sz="1450" b="0" i="0" u="none" strike="noStrike" kern="1200" cap="none" spc="0" normalizeH="0" baseline="0" noProof="0" dirty="0">
                  <a:ln>
                    <a:noFill/>
                  </a:ln>
                  <a:solidFill>
                    <a:srgbClr val="85888D"/>
                  </a:solidFill>
                  <a:effectLst/>
                  <a:uLnTx/>
                  <a:uFillTx/>
                  <a:latin typeface="Helvetica"/>
                  <a:cs typeface="Helvetica"/>
                  <a:sym typeface="Helvetica"/>
                </a:rPr>
                <a:t>®</a:t>
              </a:r>
            </a:p>
          </p:txBody>
        </p:sp>
      </p:gr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149648144"/>
      </p:ext>
    </p:extLst>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4_Custom Layout">
    <p:spTree>
      <p:nvGrpSpPr>
        <p:cNvPr id="1" name=""/>
        <p:cNvGrpSpPr/>
        <p:nvPr/>
      </p:nvGrpSpPr>
      <p:grpSpPr>
        <a:xfrm>
          <a:off x="0" y="0"/>
          <a:ext cx="0" cy="0"/>
          <a:chOff x="0" y="0"/>
          <a:chExt cx="0" cy="0"/>
        </a:xfrm>
      </p:grpSpPr>
      <p:sp>
        <p:nvSpPr>
          <p:cNvPr id="6" name="Shape 82"/>
          <p:cNvSpPr/>
          <p:nvPr userDrawn="1"/>
        </p:nvSpPr>
        <p:spPr>
          <a:xfrm>
            <a:off x="317500" y="467476"/>
            <a:ext cx="11480800" cy="0"/>
          </a:xfrm>
          <a:prstGeom prst="line">
            <a:avLst/>
          </a:prstGeom>
          <a:ln w="63500">
            <a:solidFill>
              <a:srgbClr val="A7A9AC"/>
            </a:solidFill>
            <a:miter lim="400000"/>
          </a:ln>
        </p:spPr>
        <p:txBody>
          <a:bodyPr lIns="0" tIns="0" rIns="0" bIns="0" anchor="ctr"/>
          <a:lstStyle/>
          <a:p>
            <a:pPr marL="0" marR="0" lvl="0" indent="0" algn="l" defTabSz="914400" rtl="0" eaLnBrk="1" fontAlgn="auto" latinLnBrk="0" hangingPunct="1">
              <a:lnSpc>
                <a:spcPct val="100000"/>
              </a:lnSpc>
              <a:spcBef>
                <a:spcPts val="0"/>
              </a:spcBef>
              <a:spcAft>
                <a:spcPts val="0"/>
              </a:spcAft>
              <a:buClrTx/>
              <a:buSzTx/>
              <a:buFontTx/>
              <a:buNone/>
              <a:tabLst/>
              <a:defRPr sz="3200"/>
            </a:pPr>
            <a:endParaRPr kumimoji="0" sz="16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9" name="wsc2018_logobluetextchairs.png"/>
          <p:cNvPicPr/>
          <p:nvPr userDrawn="1"/>
        </p:nvPicPr>
        <p:blipFill>
          <a:blip r:embed="rId2">
            <a:extLst/>
          </a:blip>
          <a:stretch>
            <a:fillRect/>
          </a:stretch>
        </p:blipFill>
        <p:spPr>
          <a:xfrm>
            <a:off x="424377" y="541383"/>
            <a:ext cx="1871411" cy="1312902"/>
          </a:xfrm>
          <a:prstGeom prst="rect">
            <a:avLst/>
          </a:prstGeom>
          <a:ln w="12700">
            <a:miter lim="400000"/>
          </a:ln>
        </p:spPr>
      </p:pic>
      <p:sp>
        <p:nvSpPr>
          <p:cNvPr id="15" name="Shape 82"/>
          <p:cNvSpPr/>
          <p:nvPr userDrawn="1"/>
        </p:nvSpPr>
        <p:spPr>
          <a:xfrm>
            <a:off x="330200" y="1927976"/>
            <a:ext cx="11468100" cy="0"/>
          </a:xfrm>
          <a:prstGeom prst="line">
            <a:avLst/>
          </a:prstGeom>
          <a:ln w="63500">
            <a:solidFill>
              <a:srgbClr val="A7A9AC"/>
            </a:solidFill>
            <a:miter lim="400000"/>
          </a:ln>
        </p:spPr>
        <p:txBody>
          <a:bodyPr lIns="0" tIns="0" rIns="0" bIns="0" anchor="ctr"/>
          <a:lstStyle/>
          <a:p>
            <a:pPr marL="0" marR="0" lvl="0" indent="0" algn="l" defTabSz="914400" rtl="0" eaLnBrk="1" fontAlgn="auto" latinLnBrk="0" hangingPunct="1">
              <a:lnSpc>
                <a:spcPct val="100000"/>
              </a:lnSpc>
              <a:spcBef>
                <a:spcPts val="0"/>
              </a:spcBef>
              <a:spcAft>
                <a:spcPts val="0"/>
              </a:spcAft>
              <a:buClrTx/>
              <a:buSzTx/>
              <a:buFontTx/>
              <a:buNone/>
              <a:tabLst/>
              <a:defRPr sz="3200"/>
            </a:pPr>
            <a:endParaRPr kumimoji="0" sz="16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241639115"/>
      </p:ext>
    </p:extLst>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5_Custom Layout">
    <p:spTree>
      <p:nvGrpSpPr>
        <p:cNvPr id="1" name=""/>
        <p:cNvGrpSpPr/>
        <p:nvPr/>
      </p:nvGrpSpPr>
      <p:grpSpPr>
        <a:xfrm>
          <a:off x="0" y="0"/>
          <a:ext cx="0" cy="0"/>
          <a:chOff x="0" y="0"/>
          <a:chExt cx="0" cy="0"/>
        </a:xfrm>
      </p:grpSpPr>
      <p:sp>
        <p:nvSpPr>
          <p:cNvPr id="6" name="Shape 82"/>
          <p:cNvSpPr/>
          <p:nvPr userDrawn="1"/>
        </p:nvSpPr>
        <p:spPr>
          <a:xfrm>
            <a:off x="317500" y="467476"/>
            <a:ext cx="11480800" cy="0"/>
          </a:xfrm>
          <a:prstGeom prst="line">
            <a:avLst/>
          </a:prstGeom>
          <a:ln w="63500">
            <a:solidFill>
              <a:srgbClr val="A7A9AC"/>
            </a:solidFill>
            <a:miter lim="400000"/>
          </a:ln>
        </p:spPr>
        <p:txBody>
          <a:bodyPr lIns="0" tIns="0" rIns="0" bIns="0" anchor="ctr"/>
          <a:lstStyle/>
          <a:p>
            <a:pPr marL="0" marR="0" lvl="0" indent="0" algn="l" defTabSz="914400" rtl="0" eaLnBrk="1" fontAlgn="auto" latinLnBrk="0" hangingPunct="1">
              <a:lnSpc>
                <a:spcPct val="100000"/>
              </a:lnSpc>
              <a:spcBef>
                <a:spcPts val="0"/>
              </a:spcBef>
              <a:spcAft>
                <a:spcPts val="0"/>
              </a:spcAft>
              <a:buClrTx/>
              <a:buSzTx/>
              <a:buFontTx/>
              <a:buNone/>
              <a:tabLst/>
              <a:defRPr sz="3200"/>
            </a:pPr>
            <a:endParaRPr kumimoji="0" sz="16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7" name="wsc2018_logobluetextchairs.png"/>
          <p:cNvPicPr/>
          <p:nvPr userDrawn="1"/>
        </p:nvPicPr>
        <p:blipFill>
          <a:blip r:embed="rId2">
            <a:extLst/>
          </a:blip>
          <a:stretch>
            <a:fillRect/>
          </a:stretch>
        </p:blipFill>
        <p:spPr>
          <a:xfrm>
            <a:off x="424377" y="541383"/>
            <a:ext cx="1871411" cy="1312902"/>
          </a:xfrm>
          <a:prstGeom prst="rect">
            <a:avLst/>
          </a:prstGeom>
          <a:ln w="12700">
            <a:miter lim="400000"/>
          </a:ln>
        </p:spPr>
      </p:pic>
      <p:sp>
        <p:nvSpPr>
          <p:cNvPr id="8" name="Shape 82"/>
          <p:cNvSpPr/>
          <p:nvPr userDrawn="1"/>
        </p:nvSpPr>
        <p:spPr>
          <a:xfrm>
            <a:off x="330200" y="1927976"/>
            <a:ext cx="11468100" cy="0"/>
          </a:xfrm>
          <a:prstGeom prst="line">
            <a:avLst/>
          </a:prstGeom>
          <a:ln w="63500">
            <a:solidFill>
              <a:srgbClr val="A7A9AC"/>
            </a:solidFill>
            <a:miter lim="400000"/>
          </a:ln>
        </p:spPr>
        <p:txBody>
          <a:bodyPr lIns="0" tIns="0" rIns="0" bIns="0" anchor="ctr"/>
          <a:lstStyle/>
          <a:p>
            <a:pPr marL="0" marR="0" lvl="0" indent="0" algn="l" defTabSz="914400" rtl="0" eaLnBrk="1" fontAlgn="auto" latinLnBrk="0" hangingPunct="1">
              <a:lnSpc>
                <a:spcPct val="100000"/>
              </a:lnSpc>
              <a:spcBef>
                <a:spcPts val="0"/>
              </a:spcBef>
              <a:spcAft>
                <a:spcPts val="0"/>
              </a:spcAft>
              <a:buClrTx/>
              <a:buSzTx/>
              <a:buFontTx/>
              <a:buNone/>
              <a:tabLst/>
              <a:defRPr sz="3200"/>
            </a:pPr>
            <a:endParaRPr kumimoji="0" sz="16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Shape 97"/>
          <p:cNvSpPr/>
          <p:nvPr userDrawn="1"/>
        </p:nvSpPr>
        <p:spPr>
          <a:xfrm>
            <a:off x="2877425" y="679149"/>
            <a:ext cx="8455720" cy="1080103"/>
          </a:xfrm>
          <a:prstGeom prst="rect">
            <a:avLst/>
          </a:prstGeom>
          <a:ln w="12700">
            <a:miter lim="400000"/>
          </a:ln>
          <a:extLst>
            <a:ext uri="{C572A759-6A51-4108-AA02-DFA0A04FC94B}">
              <ma14:wrappingTextBoxFlag xmlns:mc="http://schemas.openxmlformats.org/markup-compatibility/2006" xmlns:mv="urn:schemas-microsoft-com:mac:vml" xmlns:ma14="http://schemas.microsoft.com/office/mac/drawingml/2011/main" xmlns="" xmlns:p="http://schemas.openxmlformats.org/presentationml/2006/main" xmlns:r="http://schemas.openxmlformats.org/officeDocument/2006/relationships" xmlns:a="http://schemas.openxmlformats.org/drawingml/2006/main" val="1"/>
            </a:ext>
          </a:extLst>
        </p:spPr>
        <p:txBody>
          <a:bodyPr lIns="35719" tIns="35719" rIns="35719" bIns="35719" anchor="ctr">
            <a:noAutofit/>
          </a:bodyPr>
          <a:lstStyle/>
          <a:p>
            <a:pPr marL="0" marR="0" lvl="1" indent="0" algn="ctr" defTabSz="457200" rtl="0" eaLnBrk="1" fontAlgn="auto" latinLnBrk="0" hangingPunct="1">
              <a:lnSpc>
                <a:spcPct val="100000"/>
              </a:lnSpc>
              <a:spcBef>
                <a:spcPts val="0"/>
              </a:spcBef>
              <a:spcAft>
                <a:spcPts val="0"/>
              </a:spcAft>
              <a:buClrTx/>
              <a:buSzTx/>
              <a:buFontTx/>
              <a:buNone/>
              <a:tabLst/>
              <a:defRPr sz="1800"/>
            </a:pPr>
            <a:r>
              <a:rPr kumimoji="0" sz="6600" b="1" i="0" u="none" strike="noStrike" kern="1200" cap="none" spc="0" normalizeH="0" baseline="0" noProof="0" dirty="0">
                <a:ln>
                  <a:noFill/>
                </a:ln>
                <a:solidFill>
                  <a:prstClr val="black"/>
                </a:solidFill>
                <a:effectLst/>
                <a:uLnTx/>
                <a:uFillTx/>
                <a:latin typeface="Cambria" charset="0"/>
                <a:ea typeface="Cambria" charset="0"/>
                <a:cs typeface="Cambria" charset="0"/>
                <a:sym typeface="BotonBQ-Bold"/>
              </a:rPr>
              <a:t>Pause for Discussion</a:t>
            </a:r>
          </a:p>
        </p:txBody>
      </p:sp>
      <p:grpSp>
        <p:nvGrpSpPr>
          <p:cNvPr id="2" name="Group 80"/>
          <p:cNvGrpSpPr/>
          <p:nvPr userDrawn="1"/>
        </p:nvGrpSpPr>
        <p:grpSpPr>
          <a:xfrm>
            <a:off x="0" y="5026229"/>
            <a:ext cx="1867645" cy="1831772"/>
            <a:chOff x="0" y="0"/>
            <a:chExt cx="5188942" cy="5089274"/>
          </a:xfrm>
        </p:grpSpPr>
        <p:sp>
          <p:nvSpPr>
            <p:cNvPr id="13" name="Shape 77"/>
            <p:cNvSpPr/>
            <p:nvPr/>
          </p:nvSpPr>
          <p:spPr>
            <a:xfrm rot="18900000">
              <a:off x="769991" y="769990"/>
              <a:ext cx="3549294" cy="3549294"/>
            </a:xfrm>
            <a:prstGeom prst="rect">
              <a:avLst/>
            </a:prstGeom>
            <a:noFill/>
            <a:ln w="25400" cap="flat">
              <a:solidFill>
                <a:srgbClr val="85888D"/>
              </a:solidFill>
              <a:prstDash val="solid"/>
              <a:miter lim="400000"/>
            </a:ln>
            <a:effectLst/>
          </p:spPr>
          <p:txBody>
            <a:bodyPr wrap="square" lIns="0" tIns="0" rIns="0" bIns="0"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sz="3200"/>
              </a:pPr>
              <a:endParaRPr kumimoji="0" sz="16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 name="Shape 78"/>
            <p:cNvSpPr/>
            <p:nvPr/>
          </p:nvSpPr>
          <p:spPr>
            <a:xfrm>
              <a:off x="0" y="0"/>
              <a:ext cx="5089276" cy="508927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25400" cap="flat">
              <a:solidFill>
                <a:srgbClr val="85888D"/>
              </a:solidFill>
              <a:prstDash val="solid"/>
              <a:miter lim="400000"/>
            </a:ln>
            <a:effectLst/>
          </p:spPr>
          <p:txBody>
            <a:bodyPr wrap="square" lIns="0" tIns="0" rIns="0" bIns="0"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sz="3200"/>
              </a:pPr>
              <a:endParaRPr kumimoji="0" sz="16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 name="Shape 79"/>
            <p:cNvSpPr/>
            <p:nvPr/>
          </p:nvSpPr>
          <p:spPr>
            <a:xfrm>
              <a:off x="4411815" y="4072859"/>
              <a:ext cx="777128" cy="972897"/>
            </a:xfrm>
            <a:prstGeom prst="rect">
              <a:avLst/>
            </a:prstGeom>
            <a:noFill/>
            <a:ln w="12700" cap="flat">
              <a:noFill/>
              <a:miter lim="400000"/>
            </a:ln>
            <a:effectLst/>
            <a:extLst>
              <a:ext uri="{C572A759-6A51-4108-AA02-DFA0A04FC94B}">
                <ma14:wrappingTextBoxFlag xmlns:mc="http://schemas.openxmlformats.org/markup-compatibility/2006" xmlns:mv="urn:schemas-microsoft-com:mac:vml" xmlns:ma14="http://schemas.microsoft.com/office/mac/drawingml/2011/main" xmlns="" xmlns:p="http://schemas.openxmlformats.org/presentationml/2006/main" xmlns:r="http://schemas.openxmlformats.org/officeDocument/2006/relationships" xmlns:a="http://schemas.openxmlformats.org/drawingml/2006/main" val="1"/>
              </a:ext>
            </a:extLst>
          </p:spPr>
          <p:txBody>
            <a:bodyPr wrap="square" lIns="35719" tIns="35719" rIns="35719" bIns="35719" numCol="1" anchor="ctr">
              <a:noAutofit/>
            </a:bodyPr>
            <a:lstStyle>
              <a:lvl1pPr>
                <a:defRPr sz="2900">
                  <a:solidFill>
                    <a:srgbClr val="888B8D"/>
                  </a:solidFill>
                  <a:latin typeface="Helvetica"/>
                  <a:ea typeface="Helvetica"/>
                  <a:cs typeface="Helvetica"/>
                  <a:sym typeface="Helvetica"/>
                </a:defRPr>
              </a:lvl1pPr>
            </a:lstStyle>
            <a:p>
              <a:pPr marL="0" marR="0" lvl="0" indent="0" algn="l" defTabSz="914400" rtl="0" eaLnBrk="1" fontAlgn="auto" latinLnBrk="0" hangingPunct="1">
                <a:lnSpc>
                  <a:spcPct val="100000"/>
                </a:lnSpc>
                <a:spcBef>
                  <a:spcPts val="0"/>
                </a:spcBef>
                <a:spcAft>
                  <a:spcPts val="0"/>
                </a:spcAft>
                <a:buClrTx/>
                <a:buSzTx/>
                <a:buFontTx/>
                <a:buNone/>
                <a:tabLst/>
                <a:defRPr sz="1800">
                  <a:solidFill>
                    <a:srgbClr val="000000"/>
                  </a:solidFill>
                </a:defRPr>
              </a:pPr>
              <a:r>
                <a:rPr kumimoji="0" sz="1450" b="0" i="0" u="none" strike="noStrike" kern="1200" cap="none" spc="0" normalizeH="0" baseline="0" noProof="0" dirty="0">
                  <a:ln>
                    <a:noFill/>
                  </a:ln>
                  <a:solidFill>
                    <a:srgbClr val="85888D"/>
                  </a:solidFill>
                  <a:effectLst/>
                  <a:uLnTx/>
                  <a:uFillTx/>
                  <a:latin typeface="Helvetica"/>
                  <a:cs typeface="Helvetica"/>
                  <a:sym typeface="Helvetica"/>
                </a:rPr>
                <a:t>®</a:t>
              </a:r>
            </a:p>
          </p:txBody>
        </p:sp>
      </p:gr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814462864"/>
      </p:ext>
    </p:extLst>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6_Custom Layout">
    <p:bg>
      <p:bgPr>
        <a:gradFill>
          <a:gsLst>
            <a:gs pos="69000">
              <a:srgbClr val="FFFFFF"/>
            </a:gs>
            <a:gs pos="100000">
              <a:srgbClr val="7CB3E1"/>
            </a:gs>
          </a:gsLst>
          <a:lin ang="5400000" scaled="0"/>
        </a:gradFill>
        <a:effectLst/>
      </p:bgPr>
    </p:bg>
    <p:spTree>
      <p:nvGrpSpPr>
        <p:cNvPr id="1" name=""/>
        <p:cNvGrpSpPr/>
        <p:nvPr/>
      </p:nvGrpSpPr>
      <p:grpSpPr>
        <a:xfrm>
          <a:off x="0" y="0"/>
          <a:ext cx="0" cy="0"/>
          <a:chOff x="0" y="0"/>
          <a:chExt cx="0" cy="0"/>
        </a:xfrm>
      </p:grpSpPr>
      <p:sp>
        <p:nvSpPr>
          <p:cNvPr id="15" name="Shape 107"/>
          <p:cNvSpPr/>
          <p:nvPr userDrawn="1"/>
        </p:nvSpPr>
        <p:spPr>
          <a:xfrm>
            <a:off x="-27710" y="921990"/>
            <a:ext cx="12247420" cy="4064794"/>
          </a:xfrm>
          <a:prstGeom prst="rect">
            <a:avLst/>
          </a:prstGeom>
          <a:solidFill>
            <a:srgbClr val="A7A9AC"/>
          </a:solidFill>
          <a:ln w="12700">
            <a:miter lim="400000"/>
          </a:ln>
          <a:effectLst>
            <a:outerShdw blurRad="50800" dist="25400" dir="5400000" rotWithShape="0">
              <a:srgbClr val="000000">
                <a:alpha val="50000"/>
              </a:srgbClr>
            </a:outerShdw>
          </a:effectLst>
        </p:spPr>
        <p:txBody>
          <a:bodyPr lIns="254000" tIns="254000" rIns="254000" bIns="254000" anchor="ctr"/>
          <a:lstStyle/>
          <a:p>
            <a:pPr marL="457200" marR="0" lvl="1" indent="0" algn="r" defTabSz="457200" rtl="0" eaLnBrk="1" fontAlgn="auto" latinLnBrk="0" hangingPunct="1">
              <a:lnSpc>
                <a:spcPct val="100000"/>
              </a:lnSpc>
              <a:spcBef>
                <a:spcPts val="0"/>
              </a:spcBef>
              <a:spcAft>
                <a:spcPts val="0"/>
              </a:spcAft>
              <a:buClrTx/>
              <a:buSzTx/>
              <a:buFontTx/>
              <a:buNone/>
              <a:tabLst/>
              <a:defRPr sz="6500">
                <a:solidFill>
                  <a:srgbClr val="FFFFFF"/>
                </a:solidFill>
                <a:latin typeface="Boton BQ Medium"/>
                <a:ea typeface="Boton BQ Medium"/>
                <a:cs typeface="Boton BQ Medium"/>
                <a:sym typeface="Boton BQ Medium"/>
              </a:defRPr>
            </a:pPr>
            <a:endParaRPr kumimoji="0" sz="3250" b="0" i="0" u="none" strike="noStrike" kern="1200" cap="none" spc="0" normalizeH="0" baseline="0" noProof="0">
              <a:ln>
                <a:noFill/>
              </a:ln>
              <a:solidFill>
                <a:srgbClr val="FFFFFF"/>
              </a:solidFill>
              <a:effectLst/>
              <a:uLnTx/>
              <a:uFillTx/>
              <a:latin typeface="Boton BQ Medium"/>
              <a:sym typeface="Boton BQ Medium"/>
            </a:endParaRPr>
          </a:p>
        </p:txBody>
      </p:sp>
      <p:grpSp>
        <p:nvGrpSpPr>
          <p:cNvPr id="2" name="Group 52"/>
          <p:cNvGrpSpPr/>
          <p:nvPr userDrawn="1"/>
        </p:nvGrpSpPr>
        <p:grpSpPr>
          <a:xfrm>
            <a:off x="0" y="4330806"/>
            <a:ext cx="2576686" cy="2527194"/>
            <a:chOff x="0" y="0"/>
            <a:chExt cx="5188942" cy="5089274"/>
          </a:xfrm>
        </p:grpSpPr>
        <p:sp>
          <p:nvSpPr>
            <p:cNvPr id="11" name="Shape 49"/>
            <p:cNvSpPr/>
            <p:nvPr/>
          </p:nvSpPr>
          <p:spPr>
            <a:xfrm rot="18900000">
              <a:off x="769991" y="769990"/>
              <a:ext cx="3549294" cy="3549294"/>
            </a:xfrm>
            <a:prstGeom prst="rect">
              <a:avLst/>
            </a:prstGeom>
            <a:noFill/>
            <a:ln w="25400" cap="flat">
              <a:solidFill>
                <a:srgbClr val="85888D"/>
              </a:solidFill>
              <a:prstDash val="solid"/>
              <a:miter lim="400000"/>
            </a:ln>
            <a:effectLst/>
          </p:spPr>
          <p:txBody>
            <a:bodyPr wrap="square" lIns="0" tIns="0" rIns="0" bIns="0"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sz="3200"/>
              </a:pPr>
              <a:endParaRPr kumimoji="0" sz="3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 name="Shape 50"/>
            <p:cNvSpPr/>
            <p:nvPr/>
          </p:nvSpPr>
          <p:spPr>
            <a:xfrm>
              <a:off x="0" y="0"/>
              <a:ext cx="5089276" cy="508927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25400" cap="flat">
              <a:solidFill>
                <a:srgbClr val="85888D"/>
              </a:solidFill>
              <a:prstDash val="solid"/>
              <a:miter lim="400000"/>
            </a:ln>
            <a:effectLst/>
          </p:spPr>
          <p:txBody>
            <a:bodyPr wrap="square" lIns="0" tIns="0" rIns="0" bIns="0"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sz="3200"/>
              </a:pPr>
              <a:endParaRPr kumimoji="0" sz="3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 name="Shape 51"/>
            <p:cNvSpPr/>
            <p:nvPr/>
          </p:nvSpPr>
          <p:spPr>
            <a:xfrm>
              <a:off x="4411815" y="4072859"/>
              <a:ext cx="777128" cy="972897"/>
            </a:xfrm>
            <a:prstGeom prst="rect">
              <a:avLst/>
            </a:prstGeom>
            <a:noFill/>
            <a:ln w="12700" cap="flat">
              <a:noFill/>
              <a:miter lim="400000"/>
            </a:ln>
            <a:effectLst/>
            <a:extLst>
              <a:ext uri="{C572A759-6A51-4108-AA02-DFA0A04FC94B}">
                <ma14:wrappingTextBoxFlag xmlns:mc="http://schemas.openxmlformats.org/markup-compatibility/2006" xmlns:mv="urn:schemas-microsoft-com:mac:vml" xmlns:ma14="http://schemas.microsoft.com/office/mac/drawingml/2011/main" xmlns="" xmlns:p="http://schemas.openxmlformats.org/presentationml/2006/main" xmlns:r="http://schemas.openxmlformats.org/officeDocument/2006/relationships" xmlns:a="http://schemas.openxmlformats.org/drawingml/2006/main" val="1"/>
              </a:ext>
            </a:extLst>
          </p:spPr>
          <p:txBody>
            <a:bodyPr wrap="square" lIns="71438" tIns="71438" rIns="71438" bIns="71438" numCol="1" anchor="ctr">
              <a:noAutofit/>
            </a:bodyPr>
            <a:lstStyle>
              <a:lvl1pPr>
                <a:defRPr sz="2900">
                  <a:solidFill>
                    <a:srgbClr val="888B8D"/>
                  </a:solidFill>
                  <a:latin typeface="Helvetica"/>
                  <a:ea typeface="Helvetica"/>
                  <a:cs typeface="Helvetica"/>
                  <a:sym typeface="Helvetica"/>
                </a:defRPr>
              </a:lvl1pPr>
            </a:lstStyle>
            <a:p>
              <a:pPr marL="0" marR="0" lvl="0" indent="0" algn="l" defTabSz="914400" rtl="0" eaLnBrk="1" fontAlgn="auto" latinLnBrk="0" hangingPunct="1">
                <a:lnSpc>
                  <a:spcPct val="100000"/>
                </a:lnSpc>
                <a:spcBef>
                  <a:spcPts val="0"/>
                </a:spcBef>
                <a:spcAft>
                  <a:spcPts val="0"/>
                </a:spcAft>
                <a:buClrTx/>
                <a:buSzTx/>
                <a:buFontTx/>
                <a:buNone/>
                <a:tabLst/>
                <a:defRPr sz="1800">
                  <a:solidFill>
                    <a:srgbClr val="000000"/>
                  </a:solidFill>
                </a:defRPr>
              </a:pPr>
              <a:r>
                <a:rPr kumimoji="0" sz="1800" b="0" i="0" u="none" strike="noStrike" kern="1200" cap="none" spc="0" normalizeH="0" baseline="0" noProof="0" dirty="0">
                  <a:ln>
                    <a:noFill/>
                  </a:ln>
                  <a:solidFill>
                    <a:srgbClr val="85888D"/>
                  </a:solidFill>
                  <a:effectLst/>
                  <a:uLnTx/>
                  <a:uFillTx/>
                  <a:latin typeface="Helvetica"/>
                  <a:cs typeface="Helvetica"/>
                  <a:sym typeface="Helvetica"/>
                </a:rPr>
                <a:t>®</a:t>
              </a:r>
            </a:p>
          </p:txBody>
        </p:sp>
      </p:grpSp>
      <p:grpSp>
        <p:nvGrpSpPr>
          <p:cNvPr id="3" name="Group 114"/>
          <p:cNvGrpSpPr/>
          <p:nvPr userDrawn="1"/>
        </p:nvGrpSpPr>
        <p:grpSpPr>
          <a:xfrm rot="20040000">
            <a:off x="155487" y="-344913"/>
            <a:ext cx="6185698" cy="7547826"/>
            <a:chOff x="0" y="0"/>
            <a:chExt cx="12371394" cy="15095651"/>
          </a:xfrm>
        </p:grpSpPr>
        <p:sp>
          <p:nvSpPr>
            <p:cNvPr id="17" name="Shape 112"/>
            <p:cNvSpPr/>
            <p:nvPr/>
          </p:nvSpPr>
          <p:spPr>
            <a:xfrm rot="540000">
              <a:off x="986834" y="730578"/>
              <a:ext cx="10397726" cy="13434911"/>
            </a:xfrm>
            <a:prstGeom prst="rect">
              <a:avLst/>
            </a:prstGeom>
            <a:solidFill>
              <a:srgbClr val="FFFFFF"/>
            </a:solidFill>
            <a:ln w="25400" cap="flat">
              <a:solidFill>
                <a:srgbClr val="85888D"/>
              </a:solidFill>
              <a:prstDash val="solid"/>
              <a:miter lim="400000"/>
            </a:ln>
            <a:effectLst>
              <a:outerShdw blurRad="152400" dist="76200" dir="3978660" rotWithShape="0">
                <a:srgbClr val="000000">
                  <a:alpha val="50000"/>
                </a:srgbClr>
              </a:outerShdw>
            </a:effectLst>
            <a:extLst>
              <a:ext uri="{C572A759-6A51-4108-AA02-DFA0A04FC94B}">
                <ma14:wrappingTextBoxFlag xmlns:mc="http://schemas.openxmlformats.org/markup-compatibility/2006" xmlns:mv="urn:schemas-microsoft-com:mac:vml" xmlns:ma14="http://schemas.microsoft.com/office/mac/drawingml/2011/main" xmlns="" xmlns:p="http://schemas.openxmlformats.org/presentationml/2006/main" xmlns:r="http://schemas.openxmlformats.org/officeDocument/2006/relationships" xmlns:a="http://schemas.openxmlformats.org/drawingml/2006/main" val="1"/>
              </a:ext>
            </a:extLst>
          </p:spPr>
          <p:txBody>
            <a:bodyPr wrap="square" lIns="0" tIns="0" rIns="0" bIns="0" numCol="1" anchor="ctr">
              <a:noAutofit/>
            </a:bodyPr>
            <a:lstStyle>
              <a:lvl1pPr>
                <a:defRPr sz="3200"/>
              </a:lvl1pPr>
            </a:lstStyle>
            <a:p>
              <a:pPr marL="0" marR="0" lvl="0" indent="0" algn="l" defTabSz="914400" rtl="0" eaLnBrk="1" fontAlgn="auto" latinLnBrk="0" hangingPunct="1">
                <a:lnSpc>
                  <a:spcPct val="100000"/>
                </a:lnSpc>
                <a:spcBef>
                  <a:spcPts val="0"/>
                </a:spcBef>
                <a:spcAft>
                  <a:spcPts val="0"/>
                </a:spcAft>
                <a:buClrTx/>
                <a:buSzTx/>
                <a:buFontTx/>
                <a:buNone/>
                <a:tabLst/>
                <a:defRPr sz="1800"/>
              </a:pPr>
              <a:r>
                <a:rPr kumimoji="0" sz="1600" b="0" i="0" u="none" strike="noStrike" kern="1200" cap="none" spc="0" normalizeH="0" baseline="0" noProof="0">
                  <a:ln>
                    <a:noFill/>
                  </a:ln>
                  <a:solidFill>
                    <a:prstClr val="black"/>
                  </a:solidFill>
                  <a:effectLst/>
                  <a:uLnTx/>
                  <a:uFillTx/>
                  <a:latin typeface="Calibri" panose="020F0502020204030204"/>
                  <a:ea typeface="+mn-ea"/>
                  <a:cs typeface="+mn-cs"/>
                </a:rPr>
                <a:t>     </a:t>
              </a:r>
            </a:p>
          </p:txBody>
        </p:sp>
        <p:pic>
          <p:nvPicPr>
            <p:cNvPr id="18" name="wsc2018_cover.pdf"/>
            <p:cNvPicPr/>
            <p:nvPr/>
          </p:nvPicPr>
          <p:blipFill>
            <a:blip r:embed="rId2">
              <a:extLst/>
            </a:blip>
            <a:stretch>
              <a:fillRect/>
            </a:stretch>
          </p:blipFill>
          <p:spPr>
            <a:xfrm rot="540000">
              <a:off x="1192747" y="1395224"/>
              <a:ext cx="9878312" cy="13007847"/>
            </a:xfrm>
            <a:prstGeom prst="rect">
              <a:avLst/>
            </a:prstGeom>
            <a:ln w="12700" cap="flat">
              <a:noFill/>
              <a:miter lim="400000"/>
            </a:ln>
            <a:effectLst/>
          </p:spPr>
        </p:pic>
      </p:gr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746829484"/>
      </p:ext>
    </p:extLst>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E35917C-84F6-604B-8EFD-001F2D0426B7}" type="datetimeFigureOut">
              <a:rPr lang="en-US" smtClean="0"/>
              <a:pPr/>
              <a:t>12/8/17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0D0B4C-6D09-5E4B-A656-5ADBC2008CC2}" type="slidenum">
              <a:rPr lang="en-US" smtClean="0"/>
              <a:pPr/>
              <a:t>‹#›</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809640635"/>
      </p:ext>
    </p:extLst>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Custom Layout">
    <p:bg>
      <p:bgPr>
        <a:gradFill>
          <a:gsLst>
            <a:gs pos="0">
              <a:srgbClr val="7CB3E1"/>
            </a:gs>
            <a:gs pos="22086">
              <a:srgbClr val="FFFFFF"/>
            </a:gs>
          </a:gsLst>
          <a:lin ang="15890" scaled="0"/>
        </a:gradFill>
        <a:effectLst/>
      </p:bgPr>
    </p:bg>
    <p:spTree>
      <p:nvGrpSpPr>
        <p:cNvPr id="1" name=""/>
        <p:cNvGrpSpPr/>
        <p:nvPr/>
      </p:nvGrpSpPr>
      <p:grpSpPr>
        <a:xfrm>
          <a:off x="0" y="0"/>
          <a:ext cx="0" cy="0"/>
          <a:chOff x="0" y="0"/>
          <a:chExt cx="0" cy="0"/>
        </a:xfrm>
      </p:grpSpPr>
      <p:pic>
        <p:nvPicPr>
          <p:cNvPr id="20" name="Picture 19"/>
          <p:cNvPicPr>
            <a:picLocks noChangeAspect="1"/>
          </p:cNvPicPr>
          <p:nvPr userDrawn="1"/>
        </p:nvPicPr>
        <p:blipFill>
          <a:blip r:embed="rId2" cstate="print">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571240" y="595916"/>
            <a:ext cx="5439064" cy="1280471"/>
          </a:xfrm>
          <a:prstGeom prst="rect">
            <a:avLst/>
          </a:prstGeom>
        </p:spPr>
      </p:pic>
      <p:sp>
        <p:nvSpPr>
          <p:cNvPr id="6" name="Shape 48"/>
          <p:cNvSpPr/>
          <p:nvPr userDrawn="1"/>
        </p:nvSpPr>
        <p:spPr>
          <a:xfrm>
            <a:off x="6756400" y="227409"/>
            <a:ext cx="5201147" cy="6403182"/>
          </a:xfrm>
          <a:prstGeom prst="rect">
            <a:avLst/>
          </a:prstGeom>
          <a:solidFill>
            <a:srgbClr val="92278F"/>
          </a:solidFill>
          <a:ln w="12700">
            <a:miter lim="400000"/>
          </a:ln>
          <a:effectLst>
            <a:outerShdw blurRad="50800" dist="25400" dir="5400000" rotWithShape="0">
              <a:srgbClr val="000000">
                <a:alpha val="50000"/>
              </a:srgbClr>
            </a:outerShdw>
          </a:effectLst>
        </p:spPr>
        <p:txBody>
          <a:bodyPr lIns="35719" tIns="35719" rIns="35719" bIns="35719" anchor="ctr"/>
          <a:lstStyle/>
          <a:p>
            <a:pPr marL="0" marR="0" lvl="0" indent="0" algn="l" defTabSz="914400" rtl="0" eaLnBrk="1" fontAlgn="auto" latinLnBrk="0" hangingPunct="1">
              <a:lnSpc>
                <a:spcPct val="100000"/>
              </a:lnSpc>
              <a:spcBef>
                <a:spcPts val="0"/>
              </a:spcBef>
              <a:spcAft>
                <a:spcPts val="0"/>
              </a:spcAft>
              <a:buClrTx/>
              <a:buSzTx/>
              <a:buFontTx/>
              <a:buNone/>
              <a:tabLst/>
              <a:defRPr sz="3200">
                <a:solidFill>
                  <a:srgbClr val="FFFFFF"/>
                </a:solidFill>
              </a:defRPr>
            </a:pPr>
            <a:endParaRPr kumimoji="0" sz="16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nvGrpSpPr>
          <p:cNvPr id="7" name="Group 52"/>
          <p:cNvGrpSpPr/>
          <p:nvPr userDrawn="1"/>
        </p:nvGrpSpPr>
        <p:grpSpPr>
          <a:xfrm>
            <a:off x="13407" y="4318707"/>
            <a:ext cx="2594472" cy="2544638"/>
            <a:chOff x="0" y="0"/>
            <a:chExt cx="5188942" cy="5089274"/>
          </a:xfrm>
        </p:grpSpPr>
        <p:sp>
          <p:nvSpPr>
            <p:cNvPr id="8" name="Shape 49"/>
            <p:cNvSpPr/>
            <p:nvPr/>
          </p:nvSpPr>
          <p:spPr>
            <a:xfrm rot="18900000">
              <a:off x="769991" y="769990"/>
              <a:ext cx="3549294" cy="3549294"/>
            </a:xfrm>
            <a:prstGeom prst="rect">
              <a:avLst/>
            </a:prstGeom>
            <a:noFill/>
            <a:ln w="25400" cap="flat">
              <a:solidFill>
                <a:srgbClr val="85888D"/>
              </a:solidFill>
              <a:prstDash val="solid"/>
              <a:miter lim="400000"/>
            </a:ln>
            <a:effectLst/>
          </p:spPr>
          <p:txBody>
            <a:bodyPr wrap="square" lIns="0" tIns="0" rIns="0" bIns="0"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sz="3200"/>
              </a:pPr>
              <a:endParaRPr kumimoji="0" sz="16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Shape 50"/>
            <p:cNvSpPr/>
            <p:nvPr/>
          </p:nvSpPr>
          <p:spPr>
            <a:xfrm>
              <a:off x="0" y="0"/>
              <a:ext cx="5089276" cy="508927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25400" cap="flat">
              <a:solidFill>
                <a:srgbClr val="85888D"/>
              </a:solidFill>
              <a:prstDash val="solid"/>
              <a:miter lim="400000"/>
            </a:ln>
            <a:effectLst/>
          </p:spPr>
          <p:txBody>
            <a:bodyPr wrap="square" lIns="0" tIns="0" rIns="0" bIns="0"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sz="3200"/>
              </a:pPr>
              <a:endParaRPr kumimoji="0" sz="16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 name="Shape 51"/>
            <p:cNvSpPr/>
            <p:nvPr/>
          </p:nvSpPr>
          <p:spPr>
            <a:xfrm>
              <a:off x="4411815" y="4072859"/>
              <a:ext cx="777128" cy="972897"/>
            </a:xfrm>
            <a:prstGeom prst="rect">
              <a:avLst/>
            </a:prstGeom>
            <a:noFill/>
            <a:ln w="12700" cap="flat">
              <a:noFill/>
              <a:miter lim="400000"/>
            </a:ln>
            <a:effectLst/>
            <a:extLst>
              <a:ext uri="{C572A759-6A51-4108-AA02-DFA0A04FC94B}">
                <ma14:wrappingTextBoxFlag xmlns:mc="http://schemas.openxmlformats.org/markup-compatibility/2006" xmlns:mv="urn:schemas-microsoft-com:mac:vml" xmlns:ma14="http://schemas.microsoft.com/office/mac/drawingml/2011/main" xmlns="" xmlns:p="http://schemas.openxmlformats.org/presentationml/2006/main" xmlns:r="http://schemas.openxmlformats.org/officeDocument/2006/relationships" xmlns:a="http://schemas.openxmlformats.org/drawingml/2006/main" val="1"/>
              </a:ext>
            </a:extLst>
          </p:spPr>
          <p:txBody>
            <a:bodyPr wrap="square" lIns="35719" tIns="35719" rIns="35719" bIns="35719" numCol="1" anchor="ctr">
              <a:noAutofit/>
            </a:bodyPr>
            <a:lstStyle>
              <a:lvl1pPr>
                <a:defRPr sz="2900">
                  <a:solidFill>
                    <a:srgbClr val="888B8D"/>
                  </a:solidFill>
                  <a:latin typeface="Helvetica"/>
                  <a:ea typeface="Helvetica"/>
                  <a:cs typeface="Helvetica"/>
                  <a:sym typeface="Helvetica"/>
                </a:defRPr>
              </a:lvl1pPr>
            </a:lstStyle>
            <a:p>
              <a:pPr marL="0" marR="0" lvl="0" indent="0" algn="l" defTabSz="914400" rtl="0" eaLnBrk="1" fontAlgn="auto" latinLnBrk="0" hangingPunct="1">
                <a:lnSpc>
                  <a:spcPct val="100000"/>
                </a:lnSpc>
                <a:spcBef>
                  <a:spcPts val="0"/>
                </a:spcBef>
                <a:spcAft>
                  <a:spcPts val="0"/>
                </a:spcAft>
                <a:buClrTx/>
                <a:buSzTx/>
                <a:buFontTx/>
                <a:buNone/>
                <a:tabLst/>
                <a:defRPr sz="1800">
                  <a:solidFill>
                    <a:srgbClr val="000000"/>
                  </a:solidFill>
                </a:defRPr>
              </a:pPr>
              <a:r>
                <a:rPr kumimoji="0" sz="1450" b="0" i="0" u="none" strike="noStrike" kern="1200" cap="none" spc="0" normalizeH="0" baseline="0" noProof="0" dirty="0">
                  <a:ln>
                    <a:noFill/>
                  </a:ln>
                  <a:solidFill>
                    <a:srgbClr val="85888D"/>
                  </a:solidFill>
                  <a:effectLst/>
                  <a:uLnTx/>
                  <a:uFillTx/>
                  <a:latin typeface="Helvetica"/>
                  <a:cs typeface="Helvetica"/>
                  <a:sym typeface="Helvetica"/>
                </a:rPr>
                <a:t>®</a:t>
              </a:r>
            </a:p>
          </p:txBody>
        </p:sp>
      </p:grpSp>
      <p:sp>
        <p:nvSpPr>
          <p:cNvPr id="12" name="Shape 54"/>
          <p:cNvSpPr/>
          <p:nvPr userDrawn="1"/>
        </p:nvSpPr>
        <p:spPr>
          <a:xfrm>
            <a:off x="7466826" y="661352"/>
            <a:ext cx="3780892" cy="3674808"/>
          </a:xfrm>
          <a:prstGeom prst="rect">
            <a:avLst/>
          </a:prstGeom>
          <a:ln w="12700">
            <a:miter lim="400000"/>
          </a:ln>
          <a:extLst>
            <a:ext uri="{C572A759-6A51-4108-AA02-DFA0A04FC94B}">
              <ma14:wrappingTextBoxFlag xmlns:mc="http://schemas.openxmlformats.org/markup-compatibility/2006" xmlns:mv="urn:schemas-microsoft-com:mac:vml" xmlns:ma14="http://schemas.microsoft.com/office/mac/drawingml/2011/main" xmlns="" xmlns:p="http://schemas.openxmlformats.org/presentationml/2006/main" xmlns:r="http://schemas.openxmlformats.org/officeDocument/2006/relationships" xmlns:a="http://schemas.openxmlformats.org/drawingml/2006/main" val="1"/>
            </a:ext>
          </a:extLst>
        </p:spPr>
        <p:txBody>
          <a:bodyPr lIns="22860" rIns="22860">
            <a:noAutofit/>
          </a:bodyPr>
          <a:lstStyle/>
          <a:p>
            <a:pPr marL="290160" marR="0" lvl="0" indent="-290160" algn="l" defTabSz="457200" rtl="0" eaLnBrk="1" fontAlgn="auto" latinLnBrk="0" hangingPunct="1">
              <a:lnSpc>
                <a:spcPct val="90000"/>
              </a:lnSpc>
              <a:spcBef>
                <a:spcPts val="900"/>
              </a:spcBef>
              <a:spcAft>
                <a:spcPts val="0"/>
              </a:spcAft>
              <a:buClrTx/>
              <a:buSzPct val="75000"/>
              <a:buFontTx/>
              <a:buChar char="•"/>
              <a:tabLst/>
              <a:defRPr sz="1800"/>
            </a:pPr>
            <a:endParaRPr kumimoji="0" sz="2950" b="1" i="0" u="none" strike="noStrike" kern="1200" cap="none" spc="0" normalizeH="0" baseline="0" noProof="0" dirty="0">
              <a:ln>
                <a:noFill/>
              </a:ln>
              <a:solidFill>
                <a:srgbClr val="FFFFFF"/>
              </a:solidFill>
              <a:effectLst/>
              <a:uLnTx/>
              <a:uFillTx/>
              <a:latin typeface="Cambria" charset="0"/>
              <a:ea typeface="Cambria" charset="0"/>
              <a:cs typeface="Cambria" charset="0"/>
              <a:sym typeface="PopplLaudatio-Regular"/>
            </a:endParaRPr>
          </a:p>
        </p:txBody>
      </p:sp>
      <p:sp>
        <p:nvSpPr>
          <p:cNvPr id="13" name="Shape 55"/>
          <p:cNvSpPr/>
          <p:nvPr userDrawn="1"/>
        </p:nvSpPr>
        <p:spPr>
          <a:xfrm>
            <a:off x="7119682" y="5042966"/>
            <a:ext cx="4474581" cy="1477328"/>
          </a:xfrm>
          <a:prstGeom prst="rect">
            <a:avLst/>
          </a:prstGeom>
          <a:ln w="12700">
            <a:miter lim="400000"/>
          </a:ln>
          <a:extLst>
            <a:ext uri="{C572A759-6A51-4108-AA02-DFA0A04FC94B}">
              <ma14:wrappingTextBoxFlag xmlns:mc="http://schemas.openxmlformats.org/markup-compatibility/2006" xmlns:mv="urn:schemas-microsoft-com:mac:vml" xmlns:ma14="http://schemas.microsoft.com/office/mac/drawingml/2011/main" xmlns="" xmlns:p="http://schemas.openxmlformats.org/presentationml/2006/main" xmlns:r="http://schemas.openxmlformats.org/officeDocument/2006/relationships" xmlns:a="http://schemas.openxmlformats.org/drawingml/2006/main" val="1"/>
            </a:ext>
          </a:extLst>
        </p:spPr>
        <p:txBody>
          <a:bodyPr wrap="square" lIns="22860" rIns="22860">
            <a:noAutofit/>
          </a:bodyPr>
          <a:lstStyle/>
          <a:p>
            <a:pPr marL="0" marR="0" lvl="0" indent="0" algn="ctr" defTabSz="457200" rtl="0" eaLnBrk="1" fontAlgn="auto" latinLnBrk="0" hangingPunct="1">
              <a:lnSpc>
                <a:spcPct val="100000"/>
              </a:lnSpc>
              <a:spcBef>
                <a:spcPts val="300"/>
              </a:spcBef>
              <a:spcAft>
                <a:spcPts val="0"/>
              </a:spcAft>
              <a:buClrTx/>
              <a:buSzTx/>
              <a:buFontTx/>
              <a:buNone/>
              <a:tabLst/>
              <a:defRPr sz="1800"/>
            </a:pPr>
            <a:r>
              <a:rPr kumimoji="0" sz="3000" b="1" i="1" u="none" strike="noStrike" kern="1200" cap="none" spc="0" normalizeH="0" baseline="0" noProof="0" dirty="0">
                <a:ln>
                  <a:noFill/>
                </a:ln>
                <a:solidFill>
                  <a:srgbClr val="FFFFFF"/>
                </a:solidFill>
                <a:effectLst/>
                <a:uLnTx/>
                <a:uFillTx/>
                <a:latin typeface="Cambria" charset="0"/>
                <a:ea typeface="Cambria" charset="0"/>
                <a:cs typeface="Cambria" charset="0"/>
                <a:sym typeface="PopplLaudatio-Italic"/>
              </a:rPr>
              <a:t>CAR</a:t>
            </a:r>
            <a:r>
              <a:rPr kumimoji="0" sz="3000" b="1" i="0" u="none" strike="noStrike" kern="1200" cap="none" spc="0" normalizeH="0" baseline="0" noProof="0" dirty="0">
                <a:ln>
                  <a:noFill/>
                </a:ln>
                <a:solidFill>
                  <a:srgbClr val="FFFFFF"/>
                </a:solidFill>
                <a:effectLst/>
                <a:uLnTx/>
                <a:uFillTx/>
                <a:latin typeface="Cambria" charset="0"/>
                <a:ea typeface="Cambria" charset="0"/>
                <a:cs typeface="Cambria" charset="0"/>
                <a:sym typeface="PopplLaudatio-Regular"/>
              </a:rPr>
              <a:t>, videos, and other WSC materials at</a:t>
            </a:r>
            <a:r>
              <a:rPr kumimoji="0" sz="3000" b="1" i="0" u="none" strike="noStrike" kern="1200" cap="none" spc="0" normalizeH="0" baseline="0" noProof="0" dirty="0">
                <a:ln>
                  <a:noFill/>
                </a:ln>
                <a:solidFill>
                  <a:srgbClr val="FFFFFF"/>
                </a:solidFill>
                <a:effectLst>
                  <a:outerShdw blurRad="38100" dist="38100" dir="2700000" rotWithShape="0">
                    <a:srgbClr val="000000">
                      <a:alpha val="43137"/>
                    </a:srgbClr>
                  </a:outerShdw>
                </a:effectLst>
                <a:uLnTx/>
                <a:uFillTx/>
                <a:latin typeface="Cambria" charset="0"/>
                <a:ea typeface="Cambria" charset="0"/>
                <a:cs typeface="Cambria" charset="0"/>
                <a:sym typeface="PopplLaudatio-Regular"/>
              </a:rPr>
              <a:t> </a:t>
            </a:r>
            <a:r>
              <a:rPr kumimoji="0" sz="3000" b="1" i="0" u="sng" strike="noStrike" kern="1200" cap="none" spc="0" normalizeH="0" baseline="0" noProof="0" dirty="0">
                <a:ln>
                  <a:noFill/>
                </a:ln>
                <a:solidFill>
                  <a:srgbClr val="00B0F0"/>
                </a:solidFill>
                <a:effectLst/>
                <a:uLnTx/>
                <a:uFill>
                  <a:solidFill>
                    <a:srgbClr val="00B0F0"/>
                  </a:solidFill>
                </a:uFill>
                <a:latin typeface="Cambria" charset="0"/>
                <a:ea typeface="Cambria" charset="0"/>
                <a:cs typeface="Cambria" charset="0"/>
                <a:sym typeface="PopplLaudatio-Regular"/>
              </a:rPr>
              <a:t>www.na.org/conference </a:t>
            </a:r>
          </a:p>
        </p:txBody>
      </p:sp>
      <p:pic>
        <p:nvPicPr>
          <p:cNvPr id="15" name="wsc2018_logo_bluetext.png"/>
          <p:cNvPicPr/>
          <p:nvPr userDrawn="1"/>
        </p:nvPicPr>
        <p:blipFill>
          <a:blip r:embed="rId3">
            <a:extLst/>
          </a:blip>
          <a:stretch>
            <a:fillRect/>
          </a:stretch>
        </p:blipFill>
        <p:spPr>
          <a:xfrm>
            <a:off x="561975" y="2019432"/>
            <a:ext cx="5597525" cy="2124298"/>
          </a:xfrm>
          <a:prstGeom prst="rect">
            <a:avLst/>
          </a:prstGeom>
          <a:ln w="12700">
            <a:miter lim="400000"/>
          </a:ln>
        </p:spPr>
      </p:pic>
      <p:sp>
        <p:nvSpPr>
          <p:cNvPr id="16" name="Shape 58"/>
          <p:cNvSpPr/>
          <p:nvPr userDrawn="1"/>
        </p:nvSpPr>
        <p:spPr>
          <a:xfrm>
            <a:off x="5099527" y="4318707"/>
            <a:ext cx="1247043" cy="615553"/>
          </a:xfrm>
          <a:prstGeom prst="rect">
            <a:avLst/>
          </a:prstGeom>
          <a:ln w="12700">
            <a:miter lim="400000"/>
          </a:ln>
          <a:extLst>
            <a:ext uri="{C572A759-6A51-4108-AA02-DFA0A04FC94B}">
              <ma14:wrappingTextBoxFlag xmlns:mc="http://schemas.openxmlformats.org/markup-compatibility/2006" xmlns:mv="urn:schemas-microsoft-com:mac:vml" xmlns:ma14="http://schemas.microsoft.com/office/mac/drawingml/2011/main" xmlns="" xmlns:p="http://schemas.openxmlformats.org/presentationml/2006/main" xmlns:r="http://schemas.openxmlformats.org/officeDocument/2006/relationships" xmlns:a="http://schemas.openxmlformats.org/drawingml/2006/main" val="1"/>
            </a:ext>
          </a:extLst>
        </p:spPr>
        <p:txBody>
          <a:bodyPr wrap="square" lIns="22860" rIns="22860">
            <a:spAutoFit/>
          </a:bodyPr>
          <a:lstStyle>
            <a:lvl1pPr algn="l" defTabSz="914400">
              <a:defRPr sz="3400">
                <a:latin typeface="Boton BQ Medium"/>
                <a:ea typeface="Boton BQ Medium"/>
                <a:cs typeface="Boton BQ Medium"/>
                <a:sym typeface="Boton BQ Medium"/>
              </a:defRPr>
            </a:lvl1pPr>
          </a:lstStyle>
          <a:p>
            <a:pPr marL="0" marR="0" lvl="0" indent="0" algn="l" defTabSz="914400" rtl="0" eaLnBrk="1" fontAlgn="auto" latinLnBrk="0" hangingPunct="1">
              <a:lnSpc>
                <a:spcPct val="100000"/>
              </a:lnSpc>
              <a:spcBef>
                <a:spcPts val="0"/>
              </a:spcBef>
              <a:spcAft>
                <a:spcPts val="0"/>
              </a:spcAft>
              <a:buClrTx/>
              <a:buSzTx/>
              <a:buFontTx/>
              <a:buNone/>
              <a:tabLst/>
              <a:defRPr sz="1800"/>
            </a:pPr>
            <a:r>
              <a:rPr kumimoji="0" sz="1700" b="0" i="0" u="none" strike="noStrike" kern="1200" cap="none" spc="0" normalizeH="0" baseline="0" noProof="0" dirty="0">
                <a:ln>
                  <a:noFill/>
                </a:ln>
                <a:solidFill>
                  <a:srgbClr val="53585F"/>
                </a:solidFill>
                <a:effectLst/>
                <a:uLnTx/>
                <a:uFillTx/>
                <a:latin typeface="Cambria" charset="0"/>
                <a:ea typeface="Cambria" charset="0"/>
                <a:cs typeface="Cambria" charset="0"/>
                <a:sym typeface="Boton BQ Medium"/>
              </a:rPr>
              <a:t>A Vision for NA Service</a:t>
            </a:r>
          </a:p>
        </p:txBody>
      </p:sp>
      <p:sp>
        <p:nvSpPr>
          <p:cNvPr id="19" name="Text Placeholder 18"/>
          <p:cNvSpPr>
            <a:spLocks noGrp="1"/>
          </p:cNvSpPr>
          <p:nvPr>
            <p:ph type="body" idx="10" hasCustomPrompt="1"/>
          </p:nvPr>
        </p:nvSpPr>
        <p:spPr>
          <a:xfrm>
            <a:off x="7301108" y="632248"/>
            <a:ext cx="4050064" cy="3632200"/>
          </a:xfrm>
        </p:spPr>
        <p:txBody>
          <a:bodyPr>
            <a:normAutofit/>
          </a:bodyPr>
          <a:lstStyle>
            <a:lvl1pPr marL="290160" indent="-290160" algn="l" defTabSz="457200">
              <a:lnSpc>
                <a:spcPct val="90000"/>
              </a:lnSpc>
              <a:spcBef>
                <a:spcPts val="600"/>
              </a:spcBef>
              <a:buSzPct val="75000"/>
              <a:buChar char="•"/>
              <a:defRPr sz="3000"/>
            </a:lvl1pPr>
          </a:lstStyle>
          <a:p>
            <a:pPr marL="290160" indent="-290160" algn="l" defTabSz="457200">
              <a:lnSpc>
                <a:spcPct val="90000"/>
              </a:lnSpc>
              <a:spcBef>
                <a:spcPts val="900"/>
              </a:spcBef>
              <a:buSzPct val="75000"/>
              <a:buChar char="•"/>
              <a:defRPr sz="1800"/>
            </a:pPr>
            <a:r>
              <a:rPr lang="en-US" sz="2950" b="1" dirty="0" smtClean="0">
                <a:solidFill>
                  <a:srgbClr val="FFFFFF"/>
                </a:solidFill>
                <a:latin typeface="Cambria" charset="0"/>
                <a:ea typeface="Cambria" charset="0"/>
                <a:cs typeface="Cambria" charset="0"/>
                <a:sym typeface="PopplLaudatio-Regular"/>
              </a:rPr>
              <a:t>Future of the WSC and Role of Zones</a:t>
            </a:r>
          </a:p>
          <a:p>
            <a:pPr marL="290160" indent="-290160" algn="l" defTabSz="457200">
              <a:lnSpc>
                <a:spcPct val="90000"/>
              </a:lnSpc>
              <a:spcBef>
                <a:spcPts val="900"/>
              </a:spcBef>
              <a:buSzPct val="75000"/>
              <a:buChar char="•"/>
              <a:defRPr sz="1800"/>
            </a:pPr>
            <a:r>
              <a:rPr lang="en-US" sz="2950" b="1" dirty="0" smtClean="0">
                <a:solidFill>
                  <a:srgbClr val="FFFFFF"/>
                </a:solidFill>
                <a:latin typeface="Cambria" charset="0"/>
                <a:ea typeface="Cambria" charset="0"/>
                <a:cs typeface="Cambria" charset="0"/>
                <a:sym typeface="PopplLaudatio-Regular"/>
              </a:rPr>
              <a:t>Our Service System</a:t>
            </a:r>
          </a:p>
          <a:p>
            <a:pPr marL="290160" indent="-290160" algn="l" defTabSz="457200">
              <a:lnSpc>
                <a:spcPct val="90000"/>
              </a:lnSpc>
              <a:spcBef>
                <a:spcPts val="600"/>
              </a:spcBef>
              <a:buSzPct val="75000"/>
              <a:buChar char="•"/>
              <a:defRPr sz="1800"/>
            </a:pPr>
            <a:r>
              <a:rPr lang="en-US" sz="2950" b="1" dirty="0" smtClean="0">
                <a:solidFill>
                  <a:srgbClr val="FFFFFF"/>
                </a:solidFill>
                <a:latin typeface="Cambria" charset="0"/>
                <a:ea typeface="Cambria" charset="0"/>
                <a:cs typeface="Cambria" charset="0"/>
                <a:sym typeface="PopplLaudatio-Regular"/>
              </a:rPr>
              <a:t>NA Literature and Our Primary Purpose</a:t>
            </a:r>
            <a:endParaRPr lang="en-US" sz="2950" b="1" dirty="0">
              <a:solidFill>
                <a:srgbClr val="FFFFFF"/>
              </a:solidFill>
              <a:latin typeface="Cambria" charset="0"/>
              <a:ea typeface="Cambria" charset="0"/>
              <a:cs typeface="Cambria" charset="0"/>
              <a:sym typeface="PopplLaudatio-Regular"/>
            </a:endParaRP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620271697"/>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Blank">
    <p:bg>
      <p:bgPr>
        <a:gradFill>
          <a:gsLst>
            <a:gs pos="69000">
              <a:srgbClr val="FFFFFF"/>
            </a:gs>
            <a:gs pos="100000">
              <a:srgbClr val="7CB3E1"/>
            </a:gs>
          </a:gsLst>
          <a:lin ang="5400000" scaled="0"/>
        </a:gradFill>
        <a:effectLst/>
      </p:bgPr>
    </p:bg>
    <p:spTree>
      <p:nvGrpSpPr>
        <p:cNvPr id="1" name=""/>
        <p:cNvGrpSpPr/>
        <p:nvPr/>
      </p:nvGrpSpPr>
      <p:grpSpPr>
        <a:xfrm>
          <a:off x="0" y="0"/>
          <a:ext cx="0" cy="0"/>
          <a:chOff x="0" y="0"/>
          <a:chExt cx="0" cy="0"/>
        </a:xfrm>
      </p:grpSpPr>
      <p:sp>
        <p:nvSpPr>
          <p:cNvPr id="10" name="Shape 39"/>
          <p:cNvSpPr/>
          <p:nvPr userDrawn="1"/>
        </p:nvSpPr>
        <p:spPr>
          <a:xfrm>
            <a:off x="0" y="1680617"/>
            <a:ext cx="12192000" cy="2353767"/>
          </a:xfrm>
          <a:prstGeom prst="rect">
            <a:avLst/>
          </a:prstGeom>
          <a:solidFill/>
          <a:ln w="12700">
            <a:miter lim="400000"/>
          </a:ln>
          <a:effectLst>
            <a:outerShdw blurRad="50800" dist="25400" dir="5400000" rotWithShape="0">
              <a:srgbClr val="000000">
                <a:alpha val="50000"/>
              </a:srgbClr>
            </a:outerShdw>
          </a:effectLst>
          <a:extLst>
            <a:ext uri="{C572A759-6A51-4108-AA02-DFA0A04FC94B}">
              <ma14:wrappingTextBoxFlag xmlns:mc="http://schemas.openxmlformats.org/markup-compatibility/2006" xmlns:mv="urn:schemas-microsoft-com:mac:vml" xmlns:ma14="http://schemas.microsoft.com/office/mac/drawingml/2011/main" xmlns:p="http://schemas.openxmlformats.org/presentationml/2006/main" xmlns:r="http://schemas.openxmlformats.org/officeDocument/2006/relationships" xmlns:a="http://schemas.openxmlformats.org/drawingml/2006/main" xmlns="" val="1"/>
            </a:ext>
          </a:extLst>
        </p:spPr>
        <p:txBody>
          <a:bodyPr wrap="none" lIns="365760" tIns="254000" rIns="254000" bIns="254000" anchor="ctr"/>
          <a:lstStyle/>
          <a:p>
            <a:pPr marL="0" marR="0" lvl="1" indent="0" algn="l" defTabSz="457200" rtl="0" eaLnBrk="1" fontAlgn="auto" latinLnBrk="0" hangingPunct="1">
              <a:lnSpc>
                <a:spcPct val="100000"/>
              </a:lnSpc>
              <a:spcBef>
                <a:spcPts val="0"/>
              </a:spcBef>
              <a:spcAft>
                <a:spcPts val="0"/>
              </a:spcAft>
              <a:buClrTx/>
              <a:buSzTx/>
              <a:buFontTx/>
              <a:buNone/>
              <a:tabLst/>
              <a:defRPr sz="1800"/>
            </a:pPr>
            <a:endParaRPr lang="en-US" sz="3250" b="1" dirty="0" smtClean="0">
              <a:solidFill>
                <a:srgbClr val="FFFFFF"/>
              </a:solidFill>
              <a:latin typeface="Cambria" charset="0"/>
              <a:ea typeface="Cambria" charset="0"/>
              <a:cs typeface="Cambria" charset="0"/>
              <a:sym typeface="Boton BQ Medium"/>
            </a:endParaRPr>
          </a:p>
        </p:txBody>
      </p:sp>
      <p:grpSp>
        <p:nvGrpSpPr>
          <p:cNvPr id="2" name="Group 42"/>
          <p:cNvGrpSpPr/>
          <p:nvPr userDrawn="1"/>
        </p:nvGrpSpPr>
        <p:grpSpPr>
          <a:xfrm>
            <a:off x="6340387" y="-344913"/>
            <a:ext cx="6185698" cy="7547826"/>
            <a:chOff x="0" y="0"/>
            <a:chExt cx="12371394" cy="15095651"/>
          </a:xfrm>
        </p:grpSpPr>
        <p:sp>
          <p:nvSpPr>
            <p:cNvPr id="12" name="Shape 40"/>
            <p:cNvSpPr/>
            <p:nvPr/>
          </p:nvSpPr>
          <p:spPr>
            <a:xfrm rot="540000">
              <a:off x="986834" y="730578"/>
              <a:ext cx="10397726" cy="13434911"/>
            </a:xfrm>
            <a:prstGeom prst="rect">
              <a:avLst/>
            </a:prstGeom>
            <a:solidFill>
              <a:srgbClr val="FFFFFF"/>
            </a:solidFill>
            <a:ln w="25400" cap="flat">
              <a:solidFill>
                <a:srgbClr val="85888D"/>
              </a:solidFill>
              <a:prstDash val="solid"/>
              <a:miter lim="400000"/>
            </a:ln>
            <a:effectLst>
              <a:outerShdw blurRad="152400" dist="76200" dir="3978660" rotWithShape="0">
                <a:srgbClr val="000000">
                  <a:alpha val="50000"/>
                </a:srgbClr>
              </a:outerShdw>
            </a:effectLst>
            <a:extLst>
              <a:ext uri="{C572A759-6A51-4108-AA02-DFA0A04FC94B}">
                <ma14:wrappingTextBoxFlag xmlns:mc="http://schemas.openxmlformats.org/markup-compatibility/2006" xmlns:mv="urn:schemas-microsoft-com:mac:vml" xmlns:ma14="http://schemas.microsoft.com/office/mac/drawingml/2011/main" xmlns:p="http://schemas.openxmlformats.org/presentationml/2006/main" xmlns:r="http://schemas.openxmlformats.org/officeDocument/2006/relationships" xmlns:a="http://schemas.openxmlformats.org/drawingml/2006/main" xmlns="" val="1"/>
              </a:ext>
            </a:extLst>
          </p:spPr>
          <p:txBody>
            <a:bodyPr wrap="square" lIns="0" tIns="0" rIns="0" bIns="0" numCol="1" anchor="ctr">
              <a:noAutofit/>
            </a:bodyPr>
            <a:lstStyle>
              <a:lvl1pPr>
                <a:defRPr sz="3200"/>
              </a:lvl1pPr>
            </a:lstStyle>
            <a:p>
              <a:pPr lvl="0">
                <a:defRPr sz="1800"/>
              </a:pPr>
              <a:r>
                <a:rPr sz="1600"/>
                <a:t>     </a:t>
              </a:r>
            </a:p>
          </p:txBody>
        </p:sp>
        <p:pic>
          <p:nvPicPr>
            <p:cNvPr id="13" name="wsc2018_cover.pdf"/>
            <p:cNvPicPr/>
            <p:nvPr/>
          </p:nvPicPr>
          <p:blipFill>
            <a:blip r:embed="rId2">
              <a:extLst/>
            </a:blip>
            <a:stretch>
              <a:fillRect/>
            </a:stretch>
          </p:blipFill>
          <p:spPr>
            <a:xfrm rot="540000">
              <a:off x="1192747" y="1395224"/>
              <a:ext cx="9878312" cy="13007847"/>
            </a:xfrm>
            <a:prstGeom prst="rect">
              <a:avLst/>
            </a:prstGeom>
            <a:ln w="12700" cap="flat">
              <a:noFill/>
              <a:miter lim="400000"/>
            </a:ln>
            <a:effectLst/>
          </p:spPr>
        </p:pic>
      </p:grpSp>
      <p:grpSp>
        <p:nvGrpSpPr>
          <p:cNvPr id="3" name="Group 52"/>
          <p:cNvGrpSpPr/>
          <p:nvPr userDrawn="1"/>
        </p:nvGrpSpPr>
        <p:grpSpPr>
          <a:xfrm>
            <a:off x="0" y="4330806"/>
            <a:ext cx="2576686" cy="2527194"/>
            <a:chOff x="0" y="0"/>
            <a:chExt cx="5188942" cy="5089274"/>
          </a:xfrm>
        </p:grpSpPr>
        <p:sp>
          <p:nvSpPr>
            <p:cNvPr id="19" name="Shape 49"/>
            <p:cNvSpPr/>
            <p:nvPr/>
          </p:nvSpPr>
          <p:spPr>
            <a:xfrm rot="18900000">
              <a:off x="769991" y="769990"/>
              <a:ext cx="3549294" cy="3549294"/>
            </a:xfrm>
            <a:prstGeom prst="rect">
              <a:avLst/>
            </a:prstGeom>
            <a:noFill/>
            <a:ln w="25400" cap="flat">
              <a:solidFill>
                <a:srgbClr val="85888D"/>
              </a:solidFill>
              <a:prstDash val="solid"/>
              <a:miter lim="400000"/>
            </a:ln>
            <a:effectLst/>
          </p:spPr>
          <p:txBody>
            <a:bodyPr wrap="square" lIns="0" tIns="0" rIns="0" bIns="0" numCol="1" anchor="ctr">
              <a:noAutofit/>
            </a:bodyPr>
            <a:lstStyle/>
            <a:p>
              <a:pPr lvl="0">
                <a:defRPr sz="3200"/>
              </a:pPr>
              <a:endParaRPr sz="3200"/>
            </a:p>
          </p:txBody>
        </p:sp>
        <p:sp>
          <p:nvSpPr>
            <p:cNvPr id="20" name="Shape 50"/>
            <p:cNvSpPr/>
            <p:nvPr/>
          </p:nvSpPr>
          <p:spPr>
            <a:xfrm>
              <a:off x="0" y="0"/>
              <a:ext cx="5089276" cy="508927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25400" cap="flat">
              <a:solidFill>
                <a:srgbClr val="85888D"/>
              </a:solidFill>
              <a:prstDash val="solid"/>
              <a:miter lim="400000"/>
            </a:ln>
            <a:effectLst/>
          </p:spPr>
          <p:txBody>
            <a:bodyPr wrap="square" lIns="0" tIns="0" rIns="0" bIns="0" numCol="1" anchor="ctr">
              <a:noAutofit/>
            </a:bodyPr>
            <a:lstStyle/>
            <a:p>
              <a:pPr lvl="0">
                <a:defRPr sz="3200"/>
              </a:pPr>
              <a:endParaRPr sz="3200"/>
            </a:p>
          </p:txBody>
        </p:sp>
        <p:sp>
          <p:nvSpPr>
            <p:cNvPr id="21" name="Shape 51"/>
            <p:cNvSpPr/>
            <p:nvPr/>
          </p:nvSpPr>
          <p:spPr>
            <a:xfrm>
              <a:off x="4411815" y="4072859"/>
              <a:ext cx="777128" cy="972897"/>
            </a:xfrm>
            <a:prstGeom prst="rect">
              <a:avLst/>
            </a:prstGeom>
            <a:noFill/>
            <a:ln w="12700" cap="flat">
              <a:noFill/>
              <a:miter lim="400000"/>
            </a:ln>
            <a:effectLst/>
            <a:extLst>
              <a:ext uri="{C572A759-6A51-4108-AA02-DFA0A04FC94B}">
                <ma14:wrappingTextBoxFlag xmlns:mc="http://schemas.openxmlformats.org/markup-compatibility/2006" xmlns:mv="urn:schemas-microsoft-com:mac:vml" xmlns:ma14="http://schemas.microsoft.com/office/mac/drawingml/2011/main" xmlns:p="http://schemas.openxmlformats.org/presentationml/2006/main" xmlns:r="http://schemas.openxmlformats.org/officeDocument/2006/relationships" xmlns:a="http://schemas.openxmlformats.org/drawingml/2006/main" xmlns="" val="1"/>
              </a:ext>
            </a:extLst>
          </p:spPr>
          <p:txBody>
            <a:bodyPr wrap="square" lIns="71438" tIns="71438" rIns="71438" bIns="71438" numCol="1" anchor="ctr">
              <a:noAutofit/>
            </a:bodyPr>
            <a:lstStyle>
              <a:lvl1pPr>
                <a:defRPr sz="2900">
                  <a:solidFill>
                    <a:srgbClr val="888B8D"/>
                  </a:solidFill>
                  <a:latin typeface="Helvetica"/>
                  <a:ea typeface="Helvetica"/>
                  <a:cs typeface="Helvetica"/>
                  <a:sym typeface="Helvetica"/>
                </a:defRPr>
              </a:lvl1pPr>
            </a:lstStyle>
            <a:p>
              <a:pPr lvl="0">
                <a:defRPr sz="1800">
                  <a:solidFill>
                    <a:srgbClr val="000000"/>
                  </a:solidFill>
                </a:defRPr>
              </a:pPr>
              <a:r>
                <a:rPr sz="1800" dirty="0">
                  <a:solidFill>
                    <a:srgbClr val="85888D"/>
                  </a:solidFill>
                </a:rPr>
                <a:t>®</a:t>
              </a:r>
            </a:p>
          </p:txBody>
        </p:sp>
      </p:grpSp>
      <p:sp>
        <p:nvSpPr>
          <p:cNvPr id="24" name="Text Placeholder 23"/>
          <p:cNvSpPr>
            <a:spLocks noGrp="1"/>
          </p:cNvSpPr>
          <p:nvPr>
            <p:ph type="body" sz="quarter" idx="10" hasCustomPrompt="1"/>
          </p:nvPr>
        </p:nvSpPr>
        <p:spPr>
          <a:xfrm>
            <a:off x="215900" y="2078584"/>
            <a:ext cx="6540500" cy="1905000"/>
          </a:xfrm>
        </p:spPr>
        <p:txBody>
          <a:bodyPr>
            <a:noAutofit/>
          </a:bodyPr>
          <a:lstStyle>
            <a:lvl2pPr marL="0" marR="0" indent="0" algn="l" defTabSz="457200" rtl="0" eaLnBrk="1" fontAlgn="auto" latinLnBrk="0" hangingPunct="1">
              <a:lnSpc>
                <a:spcPct val="100000"/>
              </a:lnSpc>
              <a:spcBef>
                <a:spcPts val="0"/>
              </a:spcBef>
              <a:spcAft>
                <a:spcPts val="0"/>
              </a:spcAft>
              <a:buClrTx/>
              <a:buSzTx/>
              <a:buFontTx/>
              <a:buNone/>
              <a:tabLst/>
              <a:defRPr sz="3600"/>
            </a:lvl2pPr>
          </a:lstStyle>
          <a:p>
            <a:pPr marL="0" marR="0" lvl="1" indent="0" algn="l" defTabSz="457200" rtl="0" eaLnBrk="1" fontAlgn="auto" latinLnBrk="0" hangingPunct="1">
              <a:lnSpc>
                <a:spcPct val="100000"/>
              </a:lnSpc>
              <a:spcBef>
                <a:spcPts val="0"/>
              </a:spcBef>
              <a:spcAft>
                <a:spcPts val="0"/>
              </a:spcAft>
              <a:buClrTx/>
              <a:buSzTx/>
              <a:buFontTx/>
              <a:buNone/>
              <a:tabLst/>
              <a:defRPr sz="1800"/>
            </a:pPr>
            <a:r>
              <a:rPr lang="en-US" sz="3250" b="1" dirty="0" smtClean="0">
                <a:solidFill>
                  <a:srgbClr val="FFFFFF"/>
                </a:solidFill>
                <a:latin typeface="Cambria" charset="0"/>
                <a:ea typeface="Cambria" charset="0"/>
                <a:cs typeface="Cambria" charset="0"/>
                <a:sym typeface="Boton BQ Medium"/>
              </a:rPr>
              <a:t>This is the first of five videos</a:t>
            </a:r>
            <a:br>
              <a:rPr lang="en-US" sz="3250" b="1" dirty="0" smtClean="0">
                <a:solidFill>
                  <a:srgbClr val="FFFFFF"/>
                </a:solidFill>
                <a:latin typeface="Cambria" charset="0"/>
                <a:ea typeface="Cambria" charset="0"/>
                <a:cs typeface="Cambria" charset="0"/>
                <a:sym typeface="Boton BQ Medium"/>
              </a:rPr>
            </a:br>
            <a:r>
              <a:rPr lang="en-US" sz="3250" b="1" dirty="0" smtClean="0">
                <a:solidFill>
                  <a:srgbClr val="FFFFFF"/>
                </a:solidFill>
                <a:latin typeface="Cambria" charset="0"/>
                <a:ea typeface="Cambria" charset="0"/>
                <a:cs typeface="Cambria" charset="0"/>
                <a:sym typeface="Boton BQ Medium"/>
              </a:rPr>
              <a:t>covering material in the</a:t>
            </a:r>
            <a:br>
              <a:rPr lang="en-US" sz="3250" b="1" dirty="0" smtClean="0">
                <a:solidFill>
                  <a:srgbClr val="FFFFFF"/>
                </a:solidFill>
                <a:latin typeface="Cambria" charset="0"/>
                <a:ea typeface="Cambria" charset="0"/>
                <a:cs typeface="Cambria" charset="0"/>
                <a:sym typeface="Boton BQ Medium"/>
              </a:rPr>
            </a:br>
            <a:r>
              <a:rPr lang="en-US" sz="3250" b="1" dirty="0" smtClean="0">
                <a:solidFill>
                  <a:srgbClr val="FFFFFF"/>
                </a:solidFill>
                <a:latin typeface="Cambria" charset="0"/>
                <a:ea typeface="Cambria" charset="0"/>
                <a:cs typeface="Cambria" charset="0"/>
                <a:sym typeface="Boton BQ Medium"/>
              </a:rPr>
              <a:t>2018 Conference Agenda Reports</a:t>
            </a: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412525382"/>
      </p:ext>
    </p:extLst>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Custom Layout">
    <p:bg>
      <p:bgPr>
        <a:gradFill>
          <a:gsLst>
            <a:gs pos="0">
              <a:srgbClr val="7CB3E1"/>
            </a:gs>
            <a:gs pos="22086">
              <a:srgbClr val="FFFFFF"/>
            </a:gs>
          </a:gsLst>
          <a:lin ang="15890" scaled="0"/>
        </a:gradFill>
        <a:effectLst/>
      </p:bgPr>
    </p:bg>
    <p:spTree>
      <p:nvGrpSpPr>
        <p:cNvPr id="1" name=""/>
        <p:cNvGrpSpPr/>
        <p:nvPr/>
      </p:nvGrpSpPr>
      <p:grpSpPr>
        <a:xfrm>
          <a:off x="0" y="0"/>
          <a:ext cx="0" cy="0"/>
          <a:chOff x="0" y="0"/>
          <a:chExt cx="0" cy="0"/>
        </a:xfrm>
      </p:grpSpPr>
      <p:pic>
        <p:nvPicPr>
          <p:cNvPr id="20" name="Picture 19"/>
          <p:cNvPicPr>
            <a:picLocks noChangeAspect="1"/>
          </p:cNvPicPr>
          <p:nvPr userDrawn="1"/>
        </p:nvPicPr>
        <p:blipFill>
          <a:blip r:embed="rId2">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571240" y="595916"/>
            <a:ext cx="5439064" cy="1280471"/>
          </a:xfrm>
          <a:prstGeom prst="rect">
            <a:avLst/>
          </a:prstGeom>
        </p:spPr>
      </p:pic>
      <p:sp>
        <p:nvSpPr>
          <p:cNvPr id="6" name="Shape 48"/>
          <p:cNvSpPr/>
          <p:nvPr userDrawn="1"/>
        </p:nvSpPr>
        <p:spPr>
          <a:xfrm>
            <a:off x="6756400" y="227409"/>
            <a:ext cx="5201147" cy="6403182"/>
          </a:xfrm>
          <a:prstGeom prst="rect">
            <a:avLst/>
          </a:prstGeom>
          <a:solidFill/>
          <a:ln w="12700">
            <a:miter lim="400000"/>
          </a:ln>
          <a:effectLst>
            <a:outerShdw blurRad="50800" dist="25400" dir="5400000" rotWithShape="0">
              <a:srgbClr val="000000">
                <a:alpha val="50000"/>
              </a:srgbClr>
            </a:outerShdw>
          </a:effectLst>
        </p:spPr>
        <p:txBody>
          <a:bodyPr lIns="35719" tIns="35719" rIns="35719" bIns="35719" anchor="ctr"/>
          <a:lstStyle/>
          <a:p>
            <a:pPr lvl="0">
              <a:defRPr sz="3200">
                <a:solidFill>
                  <a:srgbClr val="FFFFFF"/>
                </a:solidFill>
              </a:defRPr>
            </a:pPr>
            <a:endParaRPr sz="1600"/>
          </a:p>
        </p:txBody>
      </p:sp>
      <p:grpSp>
        <p:nvGrpSpPr>
          <p:cNvPr id="2" name="Group 52"/>
          <p:cNvGrpSpPr/>
          <p:nvPr userDrawn="1"/>
        </p:nvGrpSpPr>
        <p:grpSpPr>
          <a:xfrm>
            <a:off x="13407" y="4318707"/>
            <a:ext cx="2594472" cy="2544638"/>
            <a:chOff x="0" y="0"/>
            <a:chExt cx="5188942" cy="5089274"/>
          </a:xfrm>
        </p:grpSpPr>
        <p:sp>
          <p:nvSpPr>
            <p:cNvPr id="8" name="Shape 49"/>
            <p:cNvSpPr/>
            <p:nvPr/>
          </p:nvSpPr>
          <p:spPr>
            <a:xfrm rot="18900000">
              <a:off x="769991" y="769990"/>
              <a:ext cx="3549294" cy="3549294"/>
            </a:xfrm>
            <a:prstGeom prst="rect">
              <a:avLst/>
            </a:prstGeom>
            <a:noFill/>
            <a:ln w="25400" cap="flat">
              <a:solidFill>
                <a:srgbClr val="85888D"/>
              </a:solidFill>
              <a:prstDash val="solid"/>
              <a:miter lim="400000"/>
            </a:ln>
            <a:effectLst/>
          </p:spPr>
          <p:txBody>
            <a:bodyPr wrap="square" lIns="0" tIns="0" rIns="0" bIns="0" numCol="1" anchor="ctr">
              <a:noAutofit/>
            </a:bodyPr>
            <a:lstStyle/>
            <a:p>
              <a:pPr lvl="0">
                <a:defRPr sz="3200"/>
              </a:pPr>
              <a:endParaRPr sz="1600"/>
            </a:p>
          </p:txBody>
        </p:sp>
        <p:sp>
          <p:nvSpPr>
            <p:cNvPr id="9" name="Shape 50"/>
            <p:cNvSpPr/>
            <p:nvPr/>
          </p:nvSpPr>
          <p:spPr>
            <a:xfrm>
              <a:off x="0" y="0"/>
              <a:ext cx="5089276" cy="508927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25400" cap="flat">
              <a:solidFill>
                <a:srgbClr val="85888D"/>
              </a:solidFill>
              <a:prstDash val="solid"/>
              <a:miter lim="400000"/>
            </a:ln>
            <a:effectLst/>
          </p:spPr>
          <p:txBody>
            <a:bodyPr wrap="square" lIns="0" tIns="0" rIns="0" bIns="0" numCol="1" anchor="ctr">
              <a:noAutofit/>
            </a:bodyPr>
            <a:lstStyle/>
            <a:p>
              <a:pPr lvl="0">
                <a:defRPr sz="3200"/>
              </a:pPr>
              <a:endParaRPr sz="1600"/>
            </a:p>
          </p:txBody>
        </p:sp>
        <p:sp>
          <p:nvSpPr>
            <p:cNvPr id="10" name="Shape 51"/>
            <p:cNvSpPr/>
            <p:nvPr/>
          </p:nvSpPr>
          <p:spPr>
            <a:xfrm>
              <a:off x="4411815" y="4072859"/>
              <a:ext cx="777128" cy="972897"/>
            </a:xfrm>
            <a:prstGeom prst="rect">
              <a:avLst/>
            </a:prstGeom>
            <a:noFill/>
            <a:ln w="12700" cap="flat">
              <a:noFill/>
              <a:miter lim="400000"/>
            </a:ln>
            <a:effectLst/>
            <a:extLst>
              <a:ext uri="{C572A759-6A51-4108-AA02-DFA0A04FC94B}">
                <ma14:wrappingTextBoxFlag xmlns:mc="http://schemas.openxmlformats.org/markup-compatibility/2006" xmlns:mv="urn:schemas-microsoft-com:mac:vml" xmlns:ma14="http://schemas.microsoft.com/office/mac/drawingml/2011/main" xmlns:p="http://schemas.openxmlformats.org/presentationml/2006/main" xmlns:r="http://schemas.openxmlformats.org/officeDocument/2006/relationships" xmlns:a="http://schemas.openxmlformats.org/drawingml/2006/main" xmlns="" val="1"/>
              </a:ext>
            </a:extLst>
          </p:spPr>
          <p:txBody>
            <a:bodyPr wrap="square" lIns="35719" tIns="35719" rIns="35719" bIns="35719" numCol="1" anchor="ctr">
              <a:noAutofit/>
            </a:bodyPr>
            <a:lstStyle>
              <a:lvl1pPr>
                <a:defRPr sz="2900">
                  <a:solidFill>
                    <a:srgbClr val="888B8D"/>
                  </a:solidFill>
                  <a:latin typeface="Helvetica"/>
                  <a:ea typeface="Helvetica"/>
                  <a:cs typeface="Helvetica"/>
                  <a:sym typeface="Helvetica"/>
                </a:defRPr>
              </a:lvl1pPr>
            </a:lstStyle>
            <a:p>
              <a:pPr lvl="0">
                <a:defRPr sz="1800">
                  <a:solidFill>
                    <a:srgbClr val="000000"/>
                  </a:solidFill>
                </a:defRPr>
              </a:pPr>
              <a:r>
                <a:rPr sz="1450" dirty="0">
                  <a:solidFill>
                    <a:srgbClr val="85888D"/>
                  </a:solidFill>
                </a:rPr>
                <a:t>®</a:t>
              </a:r>
            </a:p>
          </p:txBody>
        </p:sp>
      </p:grpSp>
      <p:sp>
        <p:nvSpPr>
          <p:cNvPr id="12" name="Shape 54"/>
          <p:cNvSpPr/>
          <p:nvPr userDrawn="1"/>
        </p:nvSpPr>
        <p:spPr>
          <a:xfrm>
            <a:off x="7466826" y="661352"/>
            <a:ext cx="3780892" cy="3674808"/>
          </a:xfrm>
          <a:prstGeom prst="rect">
            <a:avLst/>
          </a:prstGeom>
          <a:ln w="12700">
            <a:miter lim="400000"/>
          </a:ln>
          <a:extLst>
            <a:ext uri="{C572A759-6A51-4108-AA02-DFA0A04FC94B}">
              <ma14:wrappingTextBoxFlag xmlns:mc="http://schemas.openxmlformats.org/markup-compatibility/2006" xmlns:mv="urn:schemas-microsoft-com:mac:vml" xmlns:ma14="http://schemas.microsoft.com/office/mac/drawingml/2011/main" xmlns:p="http://schemas.openxmlformats.org/presentationml/2006/main" xmlns:r="http://schemas.openxmlformats.org/officeDocument/2006/relationships" xmlns:a="http://schemas.openxmlformats.org/drawingml/2006/main" xmlns="" val="1"/>
            </a:ext>
          </a:extLst>
        </p:spPr>
        <p:txBody>
          <a:bodyPr lIns="22860" rIns="22860">
            <a:noAutofit/>
          </a:bodyPr>
          <a:lstStyle/>
          <a:p>
            <a:pPr marL="290160" indent="-290160" algn="l" defTabSz="457200">
              <a:lnSpc>
                <a:spcPct val="90000"/>
              </a:lnSpc>
              <a:spcBef>
                <a:spcPts val="900"/>
              </a:spcBef>
              <a:buSzPct val="75000"/>
              <a:buChar char="•"/>
              <a:defRPr sz="1800"/>
            </a:pPr>
            <a:endParaRPr sz="2950" b="1" dirty="0">
              <a:solidFill>
                <a:srgbClr val="FFFFFF"/>
              </a:solidFill>
              <a:latin typeface="Cambria" charset="0"/>
              <a:ea typeface="Cambria" charset="0"/>
              <a:cs typeface="Cambria" charset="0"/>
              <a:sym typeface="PopplLaudatio-Regular"/>
            </a:endParaRPr>
          </a:p>
        </p:txBody>
      </p:sp>
      <p:sp>
        <p:nvSpPr>
          <p:cNvPr id="13" name="Shape 55"/>
          <p:cNvSpPr/>
          <p:nvPr userDrawn="1"/>
        </p:nvSpPr>
        <p:spPr>
          <a:xfrm>
            <a:off x="7123308" y="4818849"/>
            <a:ext cx="4474581" cy="1477328"/>
          </a:xfrm>
          <a:prstGeom prst="rect">
            <a:avLst/>
          </a:prstGeom>
          <a:ln w="12700">
            <a:miter lim="400000"/>
          </a:ln>
          <a:extLst>
            <a:ext uri="{C572A759-6A51-4108-AA02-DFA0A04FC94B}">
              <ma14:wrappingTextBoxFlag xmlns:mc="http://schemas.openxmlformats.org/markup-compatibility/2006" xmlns:mv="urn:schemas-microsoft-com:mac:vml" xmlns:ma14="http://schemas.microsoft.com/office/mac/drawingml/2011/main" xmlns:p="http://schemas.openxmlformats.org/presentationml/2006/main" xmlns:r="http://schemas.openxmlformats.org/officeDocument/2006/relationships" xmlns:a="http://schemas.openxmlformats.org/drawingml/2006/main" xmlns="" val="1"/>
            </a:ext>
          </a:extLst>
        </p:spPr>
        <p:txBody>
          <a:bodyPr wrap="square" lIns="22860" rIns="22860">
            <a:noAutofit/>
          </a:bodyPr>
          <a:lstStyle/>
          <a:p>
            <a:pPr algn="ctr" defTabSz="457200">
              <a:spcBef>
                <a:spcPts val="300"/>
              </a:spcBef>
              <a:defRPr sz="1800"/>
            </a:pPr>
            <a:r>
              <a:rPr sz="3000" b="1" i="1" dirty="0">
                <a:solidFill>
                  <a:srgbClr val="FFFFFF"/>
                </a:solidFill>
                <a:latin typeface="Cambria" charset="0"/>
                <a:ea typeface="Cambria" charset="0"/>
                <a:cs typeface="Cambria" charset="0"/>
                <a:sym typeface="PopplLaudatio-Italic"/>
              </a:rPr>
              <a:t>CAR</a:t>
            </a:r>
            <a:r>
              <a:rPr sz="3000" b="1" dirty="0">
                <a:solidFill>
                  <a:srgbClr val="FFFFFF"/>
                </a:solidFill>
                <a:latin typeface="Cambria" charset="0"/>
                <a:ea typeface="Cambria" charset="0"/>
                <a:cs typeface="Cambria" charset="0"/>
                <a:sym typeface="PopplLaudatio-Regular"/>
              </a:rPr>
              <a:t>, videos, and other WSC materials at</a:t>
            </a:r>
            <a:r>
              <a:rPr sz="3000" b="1" dirty="0">
                <a:solidFill>
                  <a:srgbClr val="FFFFFF"/>
                </a:solidFill>
                <a:effectLst>
                  <a:outerShdw blurRad="38100" dist="38100" dir="2700000" rotWithShape="0">
                    <a:srgbClr val="000000">
                      <a:alpha val="43137"/>
                    </a:srgbClr>
                  </a:outerShdw>
                </a:effectLst>
                <a:latin typeface="Cambria" charset="0"/>
                <a:ea typeface="Cambria" charset="0"/>
                <a:cs typeface="Cambria" charset="0"/>
                <a:sym typeface="PopplLaudatio-Regular"/>
              </a:rPr>
              <a:t> </a:t>
            </a:r>
            <a:r>
              <a:rPr sz="3000" b="1" u="sng" baseline="0" dirty="0">
                <a:solidFill>
                  <a:srgbClr val="00B0F0"/>
                </a:solidFill>
                <a:effectLst/>
                <a:uFill>
                  <a:solidFill>
                    <a:srgbClr val="00B0F0"/>
                  </a:solidFill>
                </a:uFill>
                <a:latin typeface="Cambria" charset="0"/>
                <a:ea typeface="Cambria" charset="0"/>
                <a:cs typeface="Cambria" charset="0"/>
                <a:sym typeface="PopplLaudatio-Regular"/>
              </a:rPr>
              <a:t>www.na.org/conference </a:t>
            </a:r>
          </a:p>
        </p:txBody>
      </p:sp>
      <p:pic>
        <p:nvPicPr>
          <p:cNvPr id="15" name="wsc2018_logo_bluetext.png"/>
          <p:cNvPicPr/>
          <p:nvPr userDrawn="1"/>
        </p:nvPicPr>
        <p:blipFill>
          <a:blip r:embed="rId3">
            <a:extLst/>
          </a:blip>
          <a:stretch>
            <a:fillRect/>
          </a:stretch>
        </p:blipFill>
        <p:spPr>
          <a:xfrm>
            <a:off x="561975" y="2019432"/>
            <a:ext cx="5597525" cy="2124298"/>
          </a:xfrm>
          <a:prstGeom prst="rect">
            <a:avLst/>
          </a:prstGeom>
          <a:ln w="12700">
            <a:miter lim="400000"/>
          </a:ln>
        </p:spPr>
      </p:pic>
      <p:sp>
        <p:nvSpPr>
          <p:cNvPr id="16" name="Shape 58"/>
          <p:cNvSpPr/>
          <p:nvPr userDrawn="1"/>
        </p:nvSpPr>
        <p:spPr>
          <a:xfrm>
            <a:off x="5099527" y="4318707"/>
            <a:ext cx="1247043" cy="615553"/>
          </a:xfrm>
          <a:prstGeom prst="rect">
            <a:avLst/>
          </a:prstGeom>
          <a:ln w="12700">
            <a:miter lim="400000"/>
          </a:ln>
          <a:extLst>
            <a:ext uri="{C572A759-6A51-4108-AA02-DFA0A04FC94B}">
              <ma14:wrappingTextBoxFlag xmlns:mc="http://schemas.openxmlformats.org/markup-compatibility/2006" xmlns:mv="urn:schemas-microsoft-com:mac:vml" xmlns:ma14="http://schemas.microsoft.com/office/mac/drawingml/2011/main" xmlns:p="http://schemas.openxmlformats.org/presentationml/2006/main" xmlns:r="http://schemas.openxmlformats.org/officeDocument/2006/relationships" xmlns:a="http://schemas.openxmlformats.org/drawingml/2006/main" xmlns="" val="1"/>
            </a:ext>
          </a:extLst>
        </p:spPr>
        <p:txBody>
          <a:bodyPr wrap="square" lIns="22860" rIns="22860">
            <a:spAutoFit/>
          </a:bodyPr>
          <a:lstStyle>
            <a:lvl1pPr algn="l" defTabSz="914400">
              <a:defRPr sz="3400">
                <a:latin typeface="Boton BQ Medium"/>
                <a:ea typeface="Boton BQ Medium"/>
                <a:cs typeface="Boton BQ Medium"/>
                <a:sym typeface="Boton BQ Medium"/>
              </a:defRPr>
            </a:lvl1pPr>
          </a:lstStyle>
          <a:p>
            <a:pPr lvl="0">
              <a:defRPr sz="1800"/>
            </a:pPr>
            <a:r>
              <a:rPr sz="1700" dirty="0">
                <a:solidFill>
                  <a:srgbClr val="53585F"/>
                </a:solidFill>
                <a:latin typeface="Cambria" charset="0"/>
                <a:ea typeface="Cambria" charset="0"/>
                <a:cs typeface="Cambria" charset="0"/>
              </a:rPr>
              <a:t>A Vision for NA Service</a:t>
            </a:r>
          </a:p>
        </p:txBody>
      </p:sp>
      <p:sp>
        <p:nvSpPr>
          <p:cNvPr id="19" name="Text Placeholder 18"/>
          <p:cNvSpPr>
            <a:spLocks noGrp="1"/>
          </p:cNvSpPr>
          <p:nvPr>
            <p:ph type="body" idx="10" hasCustomPrompt="1"/>
          </p:nvPr>
        </p:nvSpPr>
        <p:spPr>
          <a:xfrm>
            <a:off x="7301108" y="632248"/>
            <a:ext cx="4050064" cy="3632200"/>
          </a:xfrm>
        </p:spPr>
        <p:txBody>
          <a:bodyPr>
            <a:normAutofit/>
          </a:bodyPr>
          <a:lstStyle>
            <a:lvl1pPr marL="290160" indent="-290160" algn="l" defTabSz="457200">
              <a:lnSpc>
                <a:spcPct val="90000"/>
              </a:lnSpc>
              <a:spcBef>
                <a:spcPts val="600"/>
              </a:spcBef>
              <a:buSzPct val="75000"/>
              <a:buChar char="•"/>
              <a:defRPr sz="3000"/>
            </a:lvl1pPr>
          </a:lstStyle>
          <a:p>
            <a:pPr marL="290160" indent="-290160" algn="l" defTabSz="457200">
              <a:lnSpc>
                <a:spcPct val="90000"/>
              </a:lnSpc>
              <a:spcBef>
                <a:spcPts val="900"/>
              </a:spcBef>
              <a:buSzPct val="75000"/>
              <a:buChar char="•"/>
              <a:defRPr sz="1800"/>
            </a:pPr>
            <a:r>
              <a:rPr lang="en-US" sz="2950" b="1" dirty="0" smtClean="0">
                <a:solidFill>
                  <a:srgbClr val="FFFFFF"/>
                </a:solidFill>
                <a:latin typeface="Cambria" charset="0"/>
                <a:ea typeface="Cambria" charset="0"/>
                <a:cs typeface="Cambria" charset="0"/>
                <a:sym typeface="PopplLaudatio-Regular"/>
              </a:rPr>
              <a:t>Future of the WSC and Role of Zones</a:t>
            </a:r>
          </a:p>
          <a:p>
            <a:pPr marL="290160" indent="-290160" algn="l" defTabSz="457200">
              <a:lnSpc>
                <a:spcPct val="90000"/>
              </a:lnSpc>
              <a:spcBef>
                <a:spcPts val="900"/>
              </a:spcBef>
              <a:buSzPct val="75000"/>
              <a:buChar char="•"/>
              <a:defRPr sz="1800"/>
            </a:pPr>
            <a:r>
              <a:rPr lang="en-US" sz="2950" b="1" dirty="0" smtClean="0">
                <a:solidFill>
                  <a:srgbClr val="FFFFFF"/>
                </a:solidFill>
                <a:latin typeface="Cambria" charset="0"/>
                <a:ea typeface="Cambria" charset="0"/>
                <a:cs typeface="Cambria" charset="0"/>
                <a:sym typeface="PopplLaudatio-Regular"/>
              </a:rPr>
              <a:t>Our Service System</a:t>
            </a:r>
          </a:p>
          <a:p>
            <a:pPr marL="290160" indent="-290160" algn="l" defTabSz="457200">
              <a:lnSpc>
                <a:spcPct val="90000"/>
              </a:lnSpc>
              <a:spcBef>
                <a:spcPts val="600"/>
              </a:spcBef>
              <a:buSzPct val="75000"/>
              <a:buChar char="•"/>
              <a:defRPr sz="1800"/>
            </a:pPr>
            <a:r>
              <a:rPr lang="en-US" sz="2950" b="1" dirty="0" smtClean="0">
                <a:solidFill>
                  <a:srgbClr val="FFFFFF"/>
                </a:solidFill>
                <a:latin typeface="Cambria" charset="0"/>
                <a:ea typeface="Cambria" charset="0"/>
                <a:cs typeface="Cambria" charset="0"/>
                <a:sym typeface="PopplLaudatio-Regular"/>
              </a:rPr>
              <a:t>NA Literature and Our Primary Purpose</a:t>
            </a:r>
            <a:endParaRPr lang="en-US" sz="2950" b="1" dirty="0">
              <a:solidFill>
                <a:srgbClr val="FFFFFF"/>
              </a:solidFill>
              <a:latin typeface="Cambria" charset="0"/>
              <a:ea typeface="Cambria" charset="0"/>
              <a:cs typeface="Cambria" charset="0"/>
              <a:sym typeface="PopplLaudatio-Regular"/>
            </a:endParaRP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860083214"/>
      </p:ext>
    </p:extLst>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1_Custom Layout">
    <p:bg>
      <p:bgPr>
        <a:gradFill>
          <a:gsLst>
            <a:gs pos="0">
              <a:srgbClr val="7CB3E1"/>
            </a:gs>
            <a:gs pos="22086">
              <a:srgbClr val="FFFFFF"/>
            </a:gs>
          </a:gsLst>
          <a:lin ang="15890" scaled="0"/>
        </a:gradFill>
        <a:effectLst/>
      </p:bgPr>
    </p:bg>
    <p:spTree>
      <p:nvGrpSpPr>
        <p:cNvPr id="1" name=""/>
        <p:cNvGrpSpPr/>
        <p:nvPr/>
      </p:nvGrpSpPr>
      <p:grpSpPr>
        <a:xfrm>
          <a:off x="0" y="0"/>
          <a:ext cx="0" cy="0"/>
          <a:chOff x="0" y="0"/>
          <a:chExt cx="0" cy="0"/>
        </a:xfrm>
      </p:grpSpPr>
      <p:pic>
        <p:nvPicPr>
          <p:cNvPr id="17" name="wsc2018_logo_bluetext.png"/>
          <p:cNvPicPr/>
          <p:nvPr userDrawn="1"/>
        </p:nvPicPr>
        <p:blipFill>
          <a:blip r:embed="rId2">
            <a:extLst/>
          </a:blip>
          <a:stretch>
            <a:fillRect/>
          </a:stretch>
        </p:blipFill>
        <p:spPr>
          <a:xfrm>
            <a:off x="269875" y="254131"/>
            <a:ext cx="4119799" cy="1563492"/>
          </a:xfrm>
          <a:prstGeom prst="rect">
            <a:avLst/>
          </a:prstGeom>
          <a:ln w="12700">
            <a:miter lim="400000"/>
          </a:ln>
        </p:spPr>
      </p:pic>
      <p:pic>
        <p:nvPicPr>
          <p:cNvPr id="18" name="WSC2018_chairs.jpg"/>
          <p:cNvPicPr/>
          <p:nvPr userDrawn="1"/>
        </p:nvPicPr>
        <p:blipFill>
          <a:blip r:embed="rId3">
            <a:extLst/>
          </a:blip>
          <a:stretch>
            <a:fillRect/>
          </a:stretch>
        </p:blipFill>
        <p:spPr>
          <a:xfrm>
            <a:off x="9162712" y="4997505"/>
            <a:ext cx="3079158" cy="1847796"/>
          </a:xfrm>
          <a:prstGeom prst="rect">
            <a:avLst/>
          </a:prstGeom>
          <a:ln w="12700">
            <a:miter lim="400000"/>
          </a:ln>
        </p:spPr>
      </p:pic>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7848867"/>
      </p:ext>
    </p:extLst>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3_Custom Layout">
    <p:bg>
      <p:bgPr>
        <a:gradFill>
          <a:gsLst>
            <a:gs pos="0">
              <a:srgbClr val="7CB3E1"/>
            </a:gs>
            <a:gs pos="22086">
              <a:srgbClr val="FFFFFF"/>
            </a:gs>
          </a:gsLst>
          <a:lin ang="15890" scaled="0"/>
        </a:gradFill>
        <a:effectLst/>
      </p:bgPr>
    </p:bg>
    <p:spTree>
      <p:nvGrpSpPr>
        <p:cNvPr id="1" name=""/>
        <p:cNvGrpSpPr/>
        <p:nvPr/>
      </p:nvGrpSpPr>
      <p:grpSpPr>
        <a:xfrm>
          <a:off x="0" y="0"/>
          <a:ext cx="0" cy="0"/>
          <a:chOff x="0" y="0"/>
          <a:chExt cx="0" cy="0"/>
        </a:xfrm>
      </p:grpSpPr>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2_Custom Layout">
    <p:spTree>
      <p:nvGrpSpPr>
        <p:cNvPr id="1" name=""/>
        <p:cNvGrpSpPr/>
        <p:nvPr/>
      </p:nvGrpSpPr>
      <p:grpSpPr>
        <a:xfrm>
          <a:off x="0" y="0"/>
          <a:ext cx="0" cy="0"/>
          <a:chOff x="0" y="0"/>
          <a:chExt cx="0" cy="0"/>
        </a:xfrm>
      </p:grpSpPr>
      <p:sp>
        <p:nvSpPr>
          <p:cNvPr id="6" name="Shape 71"/>
          <p:cNvSpPr/>
          <p:nvPr userDrawn="1"/>
        </p:nvSpPr>
        <p:spPr>
          <a:xfrm>
            <a:off x="317500" y="467475"/>
            <a:ext cx="11287165" cy="1"/>
          </a:xfrm>
          <a:prstGeom prst="line">
            <a:avLst/>
          </a:prstGeom>
          <a:ln w="63500">
            <a:solidFill>
              <a:schemeClr val="tx1"/>
            </a:solidFill>
            <a:miter lim="400000"/>
          </a:ln>
        </p:spPr>
        <p:txBody>
          <a:bodyPr lIns="0" tIns="0" rIns="0" bIns="0" anchor="ctr"/>
          <a:lstStyle/>
          <a:p>
            <a:pPr lvl="0">
              <a:defRPr sz="3200"/>
            </a:pPr>
            <a:endParaRPr sz="1600"/>
          </a:p>
        </p:txBody>
      </p:sp>
      <p:pic>
        <p:nvPicPr>
          <p:cNvPr id="7" name="WSC2018_chairs.jpg"/>
          <p:cNvPicPr/>
          <p:nvPr userDrawn="1"/>
        </p:nvPicPr>
        <p:blipFill>
          <a:blip r:embed="rId2">
            <a:extLst/>
          </a:blip>
          <a:stretch>
            <a:fillRect/>
          </a:stretch>
        </p:blipFill>
        <p:spPr>
          <a:xfrm>
            <a:off x="9937412" y="184205"/>
            <a:ext cx="1989270" cy="1193757"/>
          </a:xfrm>
          <a:prstGeom prst="rect">
            <a:avLst/>
          </a:prstGeom>
          <a:ln w="12700">
            <a:miter lim="400000"/>
          </a:ln>
        </p:spPr>
      </p:pic>
      <p:grpSp>
        <p:nvGrpSpPr>
          <p:cNvPr id="2" name="Group 80"/>
          <p:cNvGrpSpPr/>
          <p:nvPr userDrawn="1"/>
        </p:nvGrpSpPr>
        <p:grpSpPr>
          <a:xfrm>
            <a:off x="0" y="5026229"/>
            <a:ext cx="1867645" cy="1831772"/>
            <a:chOff x="0" y="0"/>
            <a:chExt cx="5188942" cy="5089274"/>
          </a:xfrm>
        </p:grpSpPr>
        <p:sp>
          <p:nvSpPr>
            <p:cNvPr id="13" name="Shape 77"/>
            <p:cNvSpPr/>
            <p:nvPr/>
          </p:nvSpPr>
          <p:spPr>
            <a:xfrm rot="18900000">
              <a:off x="769991" y="769990"/>
              <a:ext cx="3549294" cy="3549294"/>
            </a:xfrm>
            <a:prstGeom prst="rect">
              <a:avLst/>
            </a:prstGeom>
            <a:noFill/>
            <a:ln w="25400" cap="flat">
              <a:solidFill>
                <a:srgbClr val="85888D"/>
              </a:solidFill>
              <a:prstDash val="solid"/>
              <a:miter lim="400000"/>
            </a:ln>
            <a:effectLst/>
          </p:spPr>
          <p:txBody>
            <a:bodyPr wrap="square" lIns="0" tIns="0" rIns="0" bIns="0" numCol="1" anchor="ctr">
              <a:noAutofit/>
            </a:bodyPr>
            <a:lstStyle/>
            <a:p>
              <a:pPr lvl="0">
                <a:defRPr sz="3200"/>
              </a:pPr>
              <a:endParaRPr sz="1600"/>
            </a:p>
          </p:txBody>
        </p:sp>
        <p:sp>
          <p:nvSpPr>
            <p:cNvPr id="14" name="Shape 78"/>
            <p:cNvSpPr/>
            <p:nvPr/>
          </p:nvSpPr>
          <p:spPr>
            <a:xfrm>
              <a:off x="0" y="0"/>
              <a:ext cx="5089276" cy="508927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25400" cap="flat">
              <a:solidFill>
                <a:srgbClr val="85888D"/>
              </a:solidFill>
              <a:prstDash val="solid"/>
              <a:miter lim="400000"/>
            </a:ln>
            <a:effectLst/>
          </p:spPr>
          <p:txBody>
            <a:bodyPr wrap="square" lIns="0" tIns="0" rIns="0" bIns="0" numCol="1" anchor="ctr">
              <a:noAutofit/>
            </a:bodyPr>
            <a:lstStyle/>
            <a:p>
              <a:pPr lvl="0">
                <a:defRPr sz="3200"/>
              </a:pPr>
              <a:endParaRPr sz="1600"/>
            </a:p>
          </p:txBody>
        </p:sp>
        <p:sp>
          <p:nvSpPr>
            <p:cNvPr id="15" name="Shape 79"/>
            <p:cNvSpPr/>
            <p:nvPr/>
          </p:nvSpPr>
          <p:spPr>
            <a:xfrm>
              <a:off x="4411815" y="4072859"/>
              <a:ext cx="777128" cy="972897"/>
            </a:xfrm>
            <a:prstGeom prst="rect">
              <a:avLst/>
            </a:prstGeom>
            <a:noFill/>
            <a:ln w="12700" cap="flat">
              <a:noFill/>
              <a:miter lim="400000"/>
            </a:ln>
            <a:effectLst/>
            <a:extLst>
              <a:ext uri="{C572A759-6A51-4108-AA02-DFA0A04FC94B}">
                <ma14:wrappingTextBoxFlag xmlns:mc="http://schemas.openxmlformats.org/markup-compatibility/2006" xmlns:mv="urn:schemas-microsoft-com:mac:vml" xmlns:ma14="http://schemas.microsoft.com/office/mac/drawingml/2011/main" xmlns:p="http://schemas.openxmlformats.org/presentationml/2006/main" xmlns:r="http://schemas.openxmlformats.org/officeDocument/2006/relationships" xmlns:a="http://schemas.openxmlformats.org/drawingml/2006/main" xmlns="" val="1"/>
              </a:ext>
            </a:extLst>
          </p:spPr>
          <p:txBody>
            <a:bodyPr wrap="square" lIns="35719" tIns="35719" rIns="35719" bIns="35719" numCol="1" anchor="ctr">
              <a:noAutofit/>
            </a:bodyPr>
            <a:lstStyle>
              <a:lvl1pPr>
                <a:defRPr sz="2900">
                  <a:solidFill>
                    <a:srgbClr val="888B8D"/>
                  </a:solidFill>
                  <a:latin typeface="Helvetica"/>
                  <a:ea typeface="Helvetica"/>
                  <a:cs typeface="Helvetica"/>
                  <a:sym typeface="Helvetica"/>
                </a:defRPr>
              </a:lvl1pPr>
            </a:lstStyle>
            <a:p>
              <a:pPr lvl="0">
                <a:defRPr sz="1800">
                  <a:solidFill>
                    <a:srgbClr val="000000"/>
                  </a:solidFill>
                </a:defRPr>
              </a:pPr>
              <a:r>
                <a:rPr sz="1450" dirty="0">
                  <a:solidFill>
                    <a:srgbClr val="85888D"/>
                  </a:solidFill>
                </a:rPr>
                <a:t>®</a:t>
              </a:r>
            </a:p>
          </p:txBody>
        </p:sp>
      </p:gr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878529122"/>
      </p:ext>
    </p:extLst>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7_Custom Layout">
    <p:spTree>
      <p:nvGrpSpPr>
        <p:cNvPr id="1" name=""/>
        <p:cNvGrpSpPr/>
        <p:nvPr/>
      </p:nvGrpSpPr>
      <p:grpSpPr>
        <a:xfrm>
          <a:off x="0" y="0"/>
          <a:ext cx="0" cy="0"/>
          <a:chOff x="0" y="0"/>
          <a:chExt cx="0" cy="0"/>
        </a:xfrm>
      </p:grpSpPr>
      <p:sp>
        <p:nvSpPr>
          <p:cNvPr id="6" name="Shape 71"/>
          <p:cNvSpPr/>
          <p:nvPr userDrawn="1"/>
        </p:nvSpPr>
        <p:spPr>
          <a:xfrm>
            <a:off x="317500" y="467475"/>
            <a:ext cx="11287165" cy="1"/>
          </a:xfrm>
          <a:prstGeom prst="line">
            <a:avLst/>
          </a:prstGeom>
          <a:ln w="63500">
            <a:solidFill>
              <a:schemeClr val="tx1"/>
            </a:solidFill>
            <a:miter lim="400000"/>
          </a:ln>
        </p:spPr>
        <p:txBody>
          <a:bodyPr lIns="0" tIns="0" rIns="0" bIns="0" anchor="ctr"/>
          <a:lstStyle/>
          <a:p>
            <a:pPr lvl="0">
              <a:defRPr sz="3200"/>
            </a:pPr>
            <a:endParaRPr sz="1600"/>
          </a:p>
        </p:txBody>
      </p:sp>
      <p:pic>
        <p:nvPicPr>
          <p:cNvPr id="7" name="WSC2018_chairs.jpg"/>
          <p:cNvPicPr/>
          <p:nvPr userDrawn="1"/>
        </p:nvPicPr>
        <p:blipFill>
          <a:blip r:embed="rId2">
            <a:extLst/>
          </a:blip>
          <a:stretch>
            <a:fillRect/>
          </a:stretch>
        </p:blipFill>
        <p:spPr>
          <a:xfrm>
            <a:off x="9937412" y="184205"/>
            <a:ext cx="1989270" cy="1193757"/>
          </a:xfrm>
          <a:prstGeom prst="rect">
            <a:avLst/>
          </a:prstGeom>
          <a:ln w="12700">
            <a:miter lim="400000"/>
          </a:ln>
        </p:spPr>
      </p:pic>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376847996"/>
      </p:ext>
    </p:extLst>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4_Custom Layout">
    <p:spTree>
      <p:nvGrpSpPr>
        <p:cNvPr id="1" name=""/>
        <p:cNvGrpSpPr/>
        <p:nvPr/>
      </p:nvGrpSpPr>
      <p:grpSpPr>
        <a:xfrm>
          <a:off x="0" y="0"/>
          <a:ext cx="0" cy="0"/>
          <a:chOff x="0" y="0"/>
          <a:chExt cx="0" cy="0"/>
        </a:xfrm>
      </p:grpSpPr>
      <p:sp>
        <p:nvSpPr>
          <p:cNvPr id="6" name="Shape 82"/>
          <p:cNvSpPr/>
          <p:nvPr userDrawn="1"/>
        </p:nvSpPr>
        <p:spPr>
          <a:xfrm>
            <a:off x="317500" y="467476"/>
            <a:ext cx="11480800" cy="0"/>
          </a:xfrm>
          <a:prstGeom prst="line">
            <a:avLst/>
          </a:prstGeom>
          <a:ln w="63500">
            <a:solidFill>
              <a:schemeClr val="tx1"/>
            </a:solidFill>
            <a:miter lim="400000"/>
          </a:ln>
        </p:spPr>
        <p:txBody>
          <a:bodyPr lIns="0" tIns="0" rIns="0" bIns="0" anchor="ctr"/>
          <a:lstStyle/>
          <a:p>
            <a:pPr lvl="0">
              <a:defRPr sz="3200"/>
            </a:pPr>
            <a:endParaRPr sz="1600"/>
          </a:p>
        </p:txBody>
      </p:sp>
      <p:pic>
        <p:nvPicPr>
          <p:cNvPr id="9" name="wsc2018_logobluetextchairs.png"/>
          <p:cNvPicPr/>
          <p:nvPr userDrawn="1"/>
        </p:nvPicPr>
        <p:blipFill>
          <a:blip r:embed="rId2">
            <a:extLst/>
          </a:blip>
          <a:stretch>
            <a:fillRect/>
          </a:stretch>
        </p:blipFill>
        <p:spPr>
          <a:xfrm>
            <a:off x="424377" y="541383"/>
            <a:ext cx="1871411" cy="1312902"/>
          </a:xfrm>
          <a:prstGeom prst="rect">
            <a:avLst/>
          </a:prstGeom>
          <a:ln w="12700">
            <a:miter lim="400000"/>
          </a:ln>
        </p:spPr>
      </p:pic>
      <p:sp>
        <p:nvSpPr>
          <p:cNvPr id="15" name="Shape 82"/>
          <p:cNvSpPr/>
          <p:nvPr userDrawn="1"/>
        </p:nvSpPr>
        <p:spPr>
          <a:xfrm>
            <a:off x="330200" y="1927976"/>
            <a:ext cx="11468100" cy="0"/>
          </a:xfrm>
          <a:prstGeom prst="line">
            <a:avLst/>
          </a:prstGeom>
          <a:ln w="63500">
            <a:solidFill>
              <a:schemeClr val="tx1"/>
            </a:solidFill>
            <a:miter lim="400000"/>
          </a:ln>
        </p:spPr>
        <p:txBody>
          <a:bodyPr lIns="0" tIns="0" rIns="0" bIns="0" anchor="ctr"/>
          <a:lstStyle/>
          <a:p>
            <a:pPr lvl="0">
              <a:defRPr sz="3200"/>
            </a:pPr>
            <a:endParaRPr sz="160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336696082"/>
      </p:ext>
    </p:extLst>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5_Custom Layout">
    <p:spTree>
      <p:nvGrpSpPr>
        <p:cNvPr id="1" name=""/>
        <p:cNvGrpSpPr/>
        <p:nvPr/>
      </p:nvGrpSpPr>
      <p:grpSpPr>
        <a:xfrm>
          <a:off x="0" y="0"/>
          <a:ext cx="0" cy="0"/>
          <a:chOff x="0" y="0"/>
          <a:chExt cx="0" cy="0"/>
        </a:xfrm>
      </p:grpSpPr>
      <p:sp>
        <p:nvSpPr>
          <p:cNvPr id="6" name="Shape 82"/>
          <p:cNvSpPr/>
          <p:nvPr userDrawn="1"/>
        </p:nvSpPr>
        <p:spPr>
          <a:xfrm>
            <a:off x="317500" y="467476"/>
            <a:ext cx="11480800" cy="0"/>
          </a:xfrm>
          <a:prstGeom prst="line">
            <a:avLst/>
          </a:prstGeom>
          <a:ln w="63500">
            <a:solidFill>
              <a:schemeClr val="tx1"/>
            </a:solidFill>
            <a:miter lim="400000"/>
          </a:ln>
        </p:spPr>
        <p:txBody>
          <a:bodyPr lIns="0" tIns="0" rIns="0" bIns="0" anchor="ctr"/>
          <a:lstStyle/>
          <a:p>
            <a:pPr lvl="0">
              <a:defRPr sz="3200"/>
            </a:pPr>
            <a:endParaRPr sz="1600"/>
          </a:p>
        </p:txBody>
      </p:sp>
      <p:pic>
        <p:nvPicPr>
          <p:cNvPr id="7" name="wsc2018_logobluetextchairs.png"/>
          <p:cNvPicPr/>
          <p:nvPr userDrawn="1"/>
        </p:nvPicPr>
        <p:blipFill>
          <a:blip r:embed="rId2">
            <a:extLst/>
          </a:blip>
          <a:stretch>
            <a:fillRect/>
          </a:stretch>
        </p:blipFill>
        <p:spPr>
          <a:xfrm>
            <a:off x="424377" y="541383"/>
            <a:ext cx="1871411" cy="1312902"/>
          </a:xfrm>
          <a:prstGeom prst="rect">
            <a:avLst/>
          </a:prstGeom>
          <a:ln w="12700">
            <a:miter lim="400000"/>
          </a:ln>
        </p:spPr>
      </p:pic>
      <p:sp>
        <p:nvSpPr>
          <p:cNvPr id="8" name="Shape 82"/>
          <p:cNvSpPr/>
          <p:nvPr userDrawn="1"/>
        </p:nvSpPr>
        <p:spPr>
          <a:xfrm>
            <a:off x="330200" y="1927976"/>
            <a:ext cx="11468100" cy="0"/>
          </a:xfrm>
          <a:prstGeom prst="line">
            <a:avLst/>
          </a:prstGeom>
          <a:ln w="63500">
            <a:solidFill>
              <a:schemeClr val="tx1"/>
            </a:solidFill>
            <a:miter lim="400000"/>
          </a:ln>
        </p:spPr>
        <p:txBody>
          <a:bodyPr lIns="0" tIns="0" rIns="0" bIns="0" anchor="ctr"/>
          <a:lstStyle/>
          <a:p>
            <a:pPr lvl="0">
              <a:defRPr sz="3200"/>
            </a:pPr>
            <a:endParaRPr sz="1600"/>
          </a:p>
        </p:txBody>
      </p:sp>
      <p:sp>
        <p:nvSpPr>
          <p:cNvPr id="9" name="Shape 97"/>
          <p:cNvSpPr/>
          <p:nvPr userDrawn="1"/>
        </p:nvSpPr>
        <p:spPr>
          <a:xfrm>
            <a:off x="2877425" y="679149"/>
            <a:ext cx="8455720" cy="1080103"/>
          </a:xfrm>
          <a:prstGeom prst="rect">
            <a:avLst/>
          </a:prstGeom>
          <a:ln w="12700">
            <a:miter lim="400000"/>
          </a:ln>
          <a:extLst>
            <a:ext uri="{C572A759-6A51-4108-AA02-DFA0A04FC94B}">
              <ma14:wrappingTextBoxFlag xmlns:mc="http://schemas.openxmlformats.org/markup-compatibility/2006" xmlns:mv="urn:schemas-microsoft-com:mac:vml" xmlns:ma14="http://schemas.microsoft.com/office/mac/drawingml/2011/main" xmlns:p="http://schemas.openxmlformats.org/presentationml/2006/main" xmlns:r="http://schemas.openxmlformats.org/officeDocument/2006/relationships" xmlns:a="http://schemas.openxmlformats.org/drawingml/2006/main" xmlns="" val="1"/>
            </a:ext>
          </a:extLst>
        </p:spPr>
        <p:txBody>
          <a:bodyPr lIns="35719" tIns="35719" rIns="35719" bIns="35719" anchor="ctr">
            <a:noAutofit/>
          </a:bodyPr>
          <a:lstStyle/>
          <a:p>
            <a:pPr marL="0" lvl="1" algn="ctr" defTabSz="457200">
              <a:defRPr sz="1800"/>
            </a:pPr>
            <a:r>
              <a:rPr sz="6600" b="1" dirty="0">
                <a:latin typeface="Cambria" charset="0"/>
                <a:ea typeface="Cambria" charset="0"/>
                <a:cs typeface="Cambria" charset="0"/>
                <a:sym typeface="BotonBQ-Bold"/>
              </a:rPr>
              <a:t>Pause for Discussion</a:t>
            </a:r>
          </a:p>
        </p:txBody>
      </p:sp>
      <p:grpSp>
        <p:nvGrpSpPr>
          <p:cNvPr id="2" name="Group 80"/>
          <p:cNvGrpSpPr/>
          <p:nvPr userDrawn="1"/>
        </p:nvGrpSpPr>
        <p:grpSpPr>
          <a:xfrm>
            <a:off x="0" y="5026229"/>
            <a:ext cx="1867645" cy="1831772"/>
            <a:chOff x="0" y="0"/>
            <a:chExt cx="5188942" cy="5089274"/>
          </a:xfrm>
        </p:grpSpPr>
        <p:sp>
          <p:nvSpPr>
            <p:cNvPr id="13" name="Shape 77"/>
            <p:cNvSpPr/>
            <p:nvPr/>
          </p:nvSpPr>
          <p:spPr>
            <a:xfrm rot="18900000">
              <a:off x="769991" y="769990"/>
              <a:ext cx="3549294" cy="3549294"/>
            </a:xfrm>
            <a:prstGeom prst="rect">
              <a:avLst/>
            </a:prstGeom>
            <a:noFill/>
            <a:ln w="25400" cap="flat">
              <a:solidFill>
                <a:srgbClr val="85888D"/>
              </a:solidFill>
              <a:prstDash val="solid"/>
              <a:miter lim="400000"/>
            </a:ln>
            <a:effectLst/>
          </p:spPr>
          <p:txBody>
            <a:bodyPr wrap="square" lIns="0" tIns="0" rIns="0" bIns="0" numCol="1" anchor="ctr">
              <a:noAutofit/>
            </a:bodyPr>
            <a:lstStyle/>
            <a:p>
              <a:pPr lvl="0">
                <a:defRPr sz="3200"/>
              </a:pPr>
              <a:endParaRPr sz="1600"/>
            </a:p>
          </p:txBody>
        </p:sp>
        <p:sp>
          <p:nvSpPr>
            <p:cNvPr id="14" name="Shape 78"/>
            <p:cNvSpPr/>
            <p:nvPr/>
          </p:nvSpPr>
          <p:spPr>
            <a:xfrm>
              <a:off x="0" y="0"/>
              <a:ext cx="5089276" cy="508927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25400" cap="flat">
              <a:solidFill>
                <a:srgbClr val="85888D"/>
              </a:solidFill>
              <a:prstDash val="solid"/>
              <a:miter lim="400000"/>
            </a:ln>
            <a:effectLst/>
          </p:spPr>
          <p:txBody>
            <a:bodyPr wrap="square" lIns="0" tIns="0" rIns="0" bIns="0" numCol="1" anchor="ctr">
              <a:noAutofit/>
            </a:bodyPr>
            <a:lstStyle/>
            <a:p>
              <a:pPr lvl="0">
                <a:defRPr sz="3200"/>
              </a:pPr>
              <a:endParaRPr sz="1600"/>
            </a:p>
          </p:txBody>
        </p:sp>
        <p:sp>
          <p:nvSpPr>
            <p:cNvPr id="15" name="Shape 79"/>
            <p:cNvSpPr/>
            <p:nvPr/>
          </p:nvSpPr>
          <p:spPr>
            <a:xfrm>
              <a:off x="4411815" y="4072859"/>
              <a:ext cx="777128" cy="972897"/>
            </a:xfrm>
            <a:prstGeom prst="rect">
              <a:avLst/>
            </a:prstGeom>
            <a:noFill/>
            <a:ln w="12700" cap="flat">
              <a:noFill/>
              <a:miter lim="400000"/>
            </a:ln>
            <a:effectLst/>
            <a:extLst>
              <a:ext uri="{C572A759-6A51-4108-AA02-DFA0A04FC94B}">
                <ma14:wrappingTextBoxFlag xmlns:mc="http://schemas.openxmlformats.org/markup-compatibility/2006" xmlns:mv="urn:schemas-microsoft-com:mac:vml" xmlns:ma14="http://schemas.microsoft.com/office/mac/drawingml/2011/main" xmlns:p="http://schemas.openxmlformats.org/presentationml/2006/main" xmlns:r="http://schemas.openxmlformats.org/officeDocument/2006/relationships" xmlns:a="http://schemas.openxmlformats.org/drawingml/2006/main" xmlns="" val="1"/>
              </a:ext>
            </a:extLst>
          </p:spPr>
          <p:txBody>
            <a:bodyPr wrap="square" lIns="35719" tIns="35719" rIns="35719" bIns="35719" numCol="1" anchor="ctr">
              <a:noAutofit/>
            </a:bodyPr>
            <a:lstStyle>
              <a:lvl1pPr>
                <a:defRPr sz="2900">
                  <a:solidFill>
                    <a:srgbClr val="888B8D"/>
                  </a:solidFill>
                  <a:latin typeface="Helvetica"/>
                  <a:ea typeface="Helvetica"/>
                  <a:cs typeface="Helvetica"/>
                  <a:sym typeface="Helvetica"/>
                </a:defRPr>
              </a:lvl1pPr>
            </a:lstStyle>
            <a:p>
              <a:pPr lvl="0">
                <a:defRPr sz="1800">
                  <a:solidFill>
                    <a:srgbClr val="000000"/>
                  </a:solidFill>
                </a:defRPr>
              </a:pPr>
              <a:r>
                <a:rPr sz="1450" dirty="0">
                  <a:solidFill>
                    <a:srgbClr val="85888D"/>
                  </a:solidFill>
                </a:rPr>
                <a:t>®</a:t>
              </a:r>
            </a:p>
          </p:txBody>
        </p:sp>
      </p:gr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676356262"/>
      </p:ext>
    </p:extLst>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8_Custom Layout">
    <p:spTree>
      <p:nvGrpSpPr>
        <p:cNvPr id="1" name=""/>
        <p:cNvGrpSpPr/>
        <p:nvPr/>
      </p:nvGrpSpPr>
      <p:grpSpPr>
        <a:xfrm>
          <a:off x="0" y="0"/>
          <a:ext cx="0" cy="0"/>
          <a:chOff x="0" y="0"/>
          <a:chExt cx="0" cy="0"/>
        </a:xfrm>
      </p:grpSpPr>
      <p:sp>
        <p:nvSpPr>
          <p:cNvPr id="6" name="Shape 82"/>
          <p:cNvSpPr/>
          <p:nvPr userDrawn="1"/>
        </p:nvSpPr>
        <p:spPr>
          <a:xfrm>
            <a:off x="317500" y="467476"/>
            <a:ext cx="11480800" cy="0"/>
          </a:xfrm>
          <a:prstGeom prst="line">
            <a:avLst/>
          </a:prstGeom>
          <a:ln w="63500">
            <a:solidFill>
              <a:schemeClr val="tx1"/>
            </a:solidFill>
            <a:miter lim="400000"/>
          </a:ln>
        </p:spPr>
        <p:txBody>
          <a:bodyPr lIns="0" tIns="0" rIns="0" bIns="0" anchor="ctr"/>
          <a:lstStyle/>
          <a:p>
            <a:pPr lvl="0">
              <a:defRPr sz="3200"/>
            </a:pPr>
            <a:endParaRPr sz="1600"/>
          </a:p>
        </p:txBody>
      </p:sp>
      <p:pic>
        <p:nvPicPr>
          <p:cNvPr id="7" name="wsc2018_logobluetextchairs.png"/>
          <p:cNvPicPr/>
          <p:nvPr userDrawn="1"/>
        </p:nvPicPr>
        <p:blipFill>
          <a:blip r:embed="rId2">
            <a:extLst/>
          </a:blip>
          <a:stretch>
            <a:fillRect/>
          </a:stretch>
        </p:blipFill>
        <p:spPr>
          <a:xfrm>
            <a:off x="424377" y="541383"/>
            <a:ext cx="1871411" cy="1312902"/>
          </a:xfrm>
          <a:prstGeom prst="rect">
            <a:avLst/>
          </a:prstGeom>
          <a:ln w="12700">
            <a:miter lim="400000"/>
          </a:ln>
        </p:spPr>
      </p:pic>
      <p:sp>
        <p:nvSpPr>
          <p:cNvPr id="8" name="Shape 82"/>
          <p:cNvSpPr/>
          <p:nvPr userDrawn="1"/>
        </p:nvSpPr>
        <p:spPr>
          <a:xfrm>
            <a:off x="330200" y="1927976"/>
            <a:ext cx="11468100" cy="0"/>
          </a:xfrm>
          <a:prstGeom prst="line">
            <a:avLst/>
          </a:prstGeom>
          <a:ln w="63500">
            <a:solidFill>
              <a:schemeClr val="tx1"/>
            </a:solidFill>
            <a:miter lim="400000"/>
          </a:ln>
        </p:spPr>
        <p:txBody>
          <a:bodyPr lIns="0" tIns="0" rIns="0" bIns="0" anchor="ctr"/>
          <a:lstStyle/>
          <a:p>
            <a:pPr lvl="0">
              <a:defRPr sz="3200"/>
            </a:pPr>
            <a:endParaRPr sz="1600"/>
          </a:p>
        </p:txBody>
      </p:sp>
      <p:sp>
        <p:nvSpPr>
          <p:cNvPr id="9" name="Shape 97"/>
          <p:cNvSpPr/>
          <p:nvPr userDrawn="1"/>
        </p:nvSpPr>
        <p:spPr>
          <a:xfrm>
            <a:off x="2877425" y="679149"/>
            <a:ext cx="8455720" cy="1080103"/>
          </a:xfrm>
          <a:prstGeom prst="rect">
            <a:avLst/>
          </a:prstGeom>
          <a:ln w="12700">
            <a:miter lim="400000"/>
          </a:ln>
          <a:extLst>
            <a:ext uri="{C572A759-6A51-4108-AA02-DFA0A04FC94B}">
              <ma14:wrappingTextBoxFlag xmlns:mc="http://schemas.openxmlformats.org/markup-compatibility/2006" xmlns:mv="urn:schemas-microsoft-com:mac:vml" xmlns:ma14="http://schemas.microsoft.com/office/mac/drawingml/2011/main" xmlns:p="http://schemas.openxmlformats.org/presentationml/2006/main" xmlns:r="http://schemas.openxmlformats.org/officeDocument/2006/relationships" xmlns:a="http://schemas.openxmlformats.org/drawingml/2006/main" xmlns="" val="1"/>
            </a:ext>
          </a:extLst>
        </p:spPr>
        <p:txBody>
          <a:bodyPr lIns="35719" tIns="35719" rIns="35719" bIns="35719" anchor="ctr">
            <a:noAutofit/>
          </a:bodyPr>
          <a:lstStyle/>
          <a:p>
            <a:pPr marL="0" lvl="1" algn="ctr" defTabSz="457200">
              <a:defRPr sz="1800"/>
            </a:pPr>
            <a:r>
              <a:rPr sz="6600" b="1" dirty="0">
                <a:latin typeface="Cambria" charset="0"/>
                <a:ea typeface="Cambria" charset="0"/>
                <a:cs typeface="Cambria" charset="0"/>
                <a:sym typeface="BotonBQ-Bold"/>
              </a:rPr>
              <a:t>Pause for Discussion</a:t>
            </a: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505524338"/>
      </p:ext>
    </p:extLst>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6_Custom Layout">
    <p:bg>
      <p:bgPr>
        <a:gradFill>
          <a:gsLst>
            <a:gs pos="69000">
              <a:srgbClr val="FFFFFF"/>
            </a:gs>
            <a:gs pos="100000">
              <a:srgbClr val="7CB3E1"/>
            </a:gs>
          </a:gsLst>
          <a:lin ang="5400000" scaled="0"/>
        </a:gradFill>
        <a:effectLst/>
      </p:bgPr>
    </p:bg>
    <p:spTree>
      <p:nvGrpSpPr>
        <p:cNvPr id="1" name=""/>
        <p:cNvGrpSpPr/>
        <p:nvPr/>
      </p:nvGrpSpPr>
      <p:grpSpPr>
        <a:xfrm>
          <a:off x="0" y="0"/>
          <a:ext cx="0" cy="0"/>
          <a:chOff x="0" y="0"/>
          <a:chExt cx="0" cy="0"/>
        </a:xfrm>
      </p:grpSpPr>
      <p:sp>
        <p:nvSpPr>
          <p:cNvPr id="15" name="Shape 107"/>
          <p:cNvSpPr/>
          <p:nvPr userDrawn="1"/>
        </p:nvSpPr>
        <p:spPr>
          <a:xfrm>
            <a:off x="-27710" y="921990"/>
            <a:ext cx="12247420" cy="4064794"/>
          </a:xfrm>
          <a:prstGeom prst="rect">
            <a:avLst/>
          </a:prstGeom>
          <a:solidFill/>
          <a:ln w="12700">
            <a:miter lim="400000"/>
          </a:ln>
          <a:effectLst>
            <a:outerShdw blurRad="50800" dist="25400" dir="5400000" rotWithShape="0">
              <a:srgbClr val="000000">
                <a:alpha val="50000"/>
              </a:srgbClr>
            </a:outerShdw>
          </a:effectLst>
        </p:spPr>
        <p:txBody>
          <a:bodyPr lIns="254000" tIns="254000" rIns="254000" bIns="254000" anchor="ctr"/>
          <a:lstStyle/>
          <a:p>
            <a:pPr lvl="1" algn="r" defTabSz="457200">
              <a:defRPr sz="6500">
                <a:solidFill>
                  <a:srgbClr val="FFFFFF"/>
                </a:solidFill>
                <a:latin typeface="Boton BQ Medium"/>
                <a:ea typeface="Boton BQ Medium"/>
                <a:cs typeface="Boton BQ Medium"/>
                <a:sym typeface="Boton BQ Medium"/>
              </a:defRPr>
            </a:pPr>
            <a:endParaRPr sz="3250"/>
          </a:p>
        </p:txBody>
      </p:sp>
      <p:grpSp>
        <p:nvGrpSpPr>
          <p:cNvPr id="2" name="Group 52"/>
          <p:cNvGrpSpPr/>
          <p:nvPr userDrawn="1"/>
        </p:nvGrpSpPr>
        <p:grpSpPr>
          <a:xfrm>
            <a:off x="0" y="4330806"/>
            <a:ext cx="2576686" cy="2527194"/>
            <a:chOff x="0" y="0"/>
            <a:chExt cx="5188942" cy="5089274"/>
          </a:xfrm>
        </p:grpSpPr>
        <p:sp>
          <p:nvSpPr>
            <p:cNvPr id="11" name="Shape 49"/>
            <p:cNvSpPr/>
            <p:nvPr/>
          </p:nvSpPr>
          <p:spPr>
            <a:xfrm rot="18900000">
              <a:off x="769991" y="769990"/>
              <a:ext cx="3549294" cy="3549294"/>
            </a:xfrm>
            <a:prstGeom prst="rect">
              <a:avLst/>
            </a:prstGeom>
            <a:noFill/>
            <a:ln w="25400" cap="flat">
              <a:solidFill>
                <a:srgbClr val="85888D"/>
              </a:solidFill>
              <a:prstDash val="solid"/>
              <a:miter lim="400000"/>
            </a:ln>
            <a:effectLst/>
          </p:spPr>
          <p:txBody>
            <a:bodyPr wrap="square" lIns="0" tIns="0" rIns="0" bIns="0" numCol="1" anchor="ctr">
              <a:noAutofit/>
            </a:bodyPr>
            <a:lstStyle/>
            <a:p>
              <a:pPr lvl="0">
                <a:defRPr sz="3200"/>
              </a:pPr>
              <a:endParaRPr sz="3200"/>
            </a:p>
          </p:txBody>
        </p:sp>
        <p:sp>
          <p:nvSpPr>
            <p:cNvPr id="12" name="Shape 50"/>
            <p:cNvSpPr/>
            <p:nvPr/>
          </p:nvSpPr>
          <p:spPr>
            <a:xfrm>
              <a:off x="0" y="0"/>
              <a:ext cx="5089276" cy="508927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25400" cap="flat">
              <a:solidFill>
                <a:srgbClr val="85888D"/>
              </a:solidFill>
              <a:prstDash val="solid"/>
              <a:miter lim="400000"/>
            </a:ln>
            <a:effectLst/>
          </p:spPr>
          <p:txBody>
            <a:bodyPr wrap="square" lIns="0" tIns="0" rIns="0" bIns="0" numCol="1" anchor="ctr">
              <a:noAutofit/>
            </a:bodyPr>
            <a:lstStyle/>
            <a:p>
              <a:pPr lvl="0">
                <a:defRPr sz="3200"/>
              </a:pPr>
              <a:endParaRPr sz="3200"/>
            </a:p>
          </p:txBody>
        </p:sp>
        <p:sp>
          <p:nvSpPr>
            <p:cNvPr id="13" name="Shape 51"/>
            <p:cNvSpPr/>
            <p:nvPr/>
          </p:nvSpPr>
          <p:spPr>
            <a:xfrm>
              <a:off x="4411815" y="4072859"/>
              <a:ext cx="777128" cy="972897"/>
            </a:xfrm>
            <a:prstGeom prst="rect">
              <a:avLst/>
            </a:prstGeom>
            <a:noFill/>
            <a:ln w="12700" cap="flat">
              <a:noFill/>
              <a:miter lim="400000"/>
            </a:ln>
            <a:effectLst/>
            <a:extLst>
              <a:ext uri="{C572A759-6A51-4108-AA02-DFA0A04FC94B}">
                <ma14:wrappingTextBoxFlag xmlns:mc="http://schemas.openxmlformats.org/markup-compatibility/2006" xmlns:mv="urn:schemas-microsoft-com:mac:vml" xmlns:ma14="http://schemas.microsoft.com/office/mac/drawingml/2011/main" xmlns:p="http://schemas.openxmlformats.org/presentationml/2006/main" xmlns:r="http://schemas.openxmlformats.org/officeDocument/2006/relationships" xmlns:a="http://schemas.openxmlformats.org/drawingml/2006/main" xmlns="" val="1"/>
              </a:ext>
            </a:extLst>
          </p:spPr>
          <p:txBody>
            <a:bodyPr wrap="square" lIns="71438" tIns="71438" rIns="71438" bIns="71438" numCol="1" anchor="ctr">
              <a:noAutofit/>
            </a:bodyPr>
            <a:lstStyle>
              <a:lvl1pPr>
                <a:defRPr sz="2900">
                  <a:solidFill>
                    <a:srgbClr val="888B8D"/>
                  </a:solidFill>
                  <a:latin typeface="Helvetica"/>
                  <a:ea typeface="Helvetica"/>
                  <a:cs typeface="Helvetica"/>
                  <a:sym typeface="Helvetica"/>
                </a:defRPr>
              </a:lvl1pPr>
            </a:lstStyle>
            <a:p>
              <a:pPr lvl="0">
                <a:defRPr sz="1800">
                  <a:solidFill>
                    <a:srgbClr val="000000"/>
                  </a:solidFill>
                </a:defRPr>
              </a:pPr>
              <a:r>
                <a:rPr sz="1800" dirty="0">
                  <a:solidFill>
                    <a:srgbClr val="85888D"/>
                  </a:solidFill>
                </a:rPr>
                <a:t>®</a:t>
              </a:r>
            </a:p>
          </p:txBody>
        </p:sp>
      </p:grpSp>
      <p:grpSp>
        <p:nvGrpSpPr>
          <p:cNvPr id="3" name="Group 114"/>
          <p:cNvGrpSpPr/>
          <p:nvPr userDrawn="1"/>
        </p:nvGrpSpPr>
        <p:grpSpPr>
          <a:xfrm rot="20040000">
            <a:off x="155487" y="-344913"/>
            <a:ext cx="6185698" cy="7547826"/>
            <a:chOff x="0" y="0"/>
            <a:chExt cx="12371394" cy="15095651"/>
          </a:xfrm>
        </p:grpSpPr>
        <p:sp>
          <p:nvSpPr>
            <p:cNvPr id="17" name="Shape 112"/>
            <p:cNvSpPr/>
            <p:nvPr/>
          </p:nvSpPr>
          <p:spPr>
            <a:xfrm rot="540000">
              <a:off x="986834" y="730578"/>
              <a:ext cx="10397726" cy="13434911"/>
            </a:xfrm>
            <a:prstGeom prst="rect">
              <a:avLst/>
            </a:prstGeom>
            <a:solidFill>
              <a:srgbClr val="FFFFFF"/>
            </a:solidFill>
            <a:ln w="25400" cap="flat">
              <a:solidFill>
                <a:srgbClr val="85888D"/>
              </a:solidFill>
              <a:prstDash val="solid"/>
              <a:miter lim="400000"/>
            </a:ln>
            <a:effectLst>
              <a:outerShdw blurRad="152400" dist="76200" dir="3978660" rotWithShape="0">
                <a:srgbClr val="000000">
                  <a:alpha val="50000"/>
                </a:srgbClr>
              </a:outerShdw>
            </a:effectLst>
            <a:extLst>
              <a:ext uri="{C572A759-6A51-4108-AA02-DFA0A04FC94B}">
                <ma14:wrappingTextBoxFlag xmlns:mc="http://schemas.openxmlformats.org/markup-compatibility/2006" xmlns:mv="urn:schemas-microsoft-com:mac:vml" xmlns:ma14="http://schemas.microsoft.com/office/mac/drawingml/2011/main" xmlns:p="http://schemas.openxmlformats.org/presentationml/2006/main" xmlns:r="http://schemas.openxmlformats.org/officeDocument/2006/relationships" xmlns:a="http://schemas.openxmlformats.org/drawingml/2006/main" xmlns="" val="1"/>
              </a:ext>
            </a:extLst>
          </p:spPr>
          <p:txBody>
            <a:bodyPr wrap="square" lIns="0" tIns="0" rIns="0" bIns="0" numCol="1" anchor="ctr">
              <a:noAutofit/>
            </a:bodyPr>
            <a:lstStyle>
              <a:lvl1pPr>
                <a:defRPr sz="3200"/>
              </a:lvl1pPr>
            </a:lstStyle>
            <a:p>
              <a:pPr lvl="0">
                <a:defRPr sz="1800"/>
              </a:pPr>
              <a:r>
                <a:rPr sz="1600"/>
                <a:t>     </a:t>
              </a:r>
            </a:p>
          </p:txBody>
        </p:sp>
        <p:pic>
          <p:nvPicPr>
            <p:cNvPr id="18" name="wsc2018_cover.pdf"/>
            <p:cNvPicPr/>
            <p:nvPr/>
          </p:nvPicPr>
          <p:blipFill>
            <a:blip r:embed="rId2">
              <a:extLst/>
            </a:blip>
            <a:stretch>
              <a:fillRect/>
            </a:stretch>
          </p:blipFill>
          <p:spPr>
            <a:xfrm rot="540000">
              <a:off x="1192747" y="1395224"/>
              <a:ext cx="9878312" cy="13007847"/>
            </a:xfrm>
            <a:prstGeom prst="rect">
              <a:avLst/>
            </a:prstGeom>
            <a:ln w="12700" cap="flat">
              <a:noFill/>
              <a:miter lim="400000"/>
            </a:ln>
            <a:effectLst/>
          </p:spPr>
        </p:pic>
      </p:gr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912214857"/>
      </p:ext>
    </p:extLst>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1_Custom Layout">
    <p:bg>
      <p:bgPr>
        <a:gradFill>
          <a:gsLst>
            <a:gs pos="0">
              <a:srgbClr val="7CB3E1"/>
            </a:gs>
            <a:gs pos="22086">
              <a:srgbClr val="FFFFFF"/>
            </a:gs>
          </a:gsLst>
          <a:lin ang="15890" scaled="0"/>
        </a:gradFill>
        <a:effectLst/>
      </p:bgPr>
    </p:bg>
    <p:spTree>
      <p:nvGrpSpPr>
        <p:cNvPr id="1" name=""/>
        <p:cNvGrpSpPr/>
        <p:nvPr/>
      </p:nvGrpSpPr>
      <p:grpSpPr>
        <a:xfrm>
          <a:off x="0" y="0"/>
          <a:ext cx="0" cy="0"/>
          <a:chOff x="0" y="0"/>
          <a:chExt cx="0" cy="0"/>
        </a:xfrm>
      </p:grpSpPr>
      <p:pic>
        <p:nvPicPr>
          <p:cNvPr id="17" name="wsc2018_logo_bluetext.png"/>
          <p:cNvPicPr/>
          <p:nvPr userDrawn="1"/>
        </p:nvPicPr>
        <p:blipFill>
          <a:blip r:embed="rId2">
            <a:extLst/>
          </a:blip>
          <a:stretch>
            <a:fillRect/>
          </a:stretch>
        </p:blipFill>
        <p:spPr>
          <a:xfrm>
            <a:off x="269875" y="254131"/>
            <a:ext cx="4119799" cy="1563492"/>
          </a:xfrm>
          <a:prstGeom prst="rect">
            <a:avLst/>
          </a:prstGeom>
          <a:ln w="12700">
            <a:miter lim="400000"/>
          </a:ln>
        </p:spPr>
      </p:pic>
      <p:pic>
        <p:nvPicPr>
          <p:cNvPr id="18" name="WSC2018_chairs.jpg"/>
          <p:cNvPicPr/>
          <p:nvPr userDrawn="1"/>
        </p:nvPicPr>
        <p:blipFill>
          <a:blip r:embed="rId3">
            <a:extLst/>
          </a:blip>
          <a:stretch>
            <a:fillRect/>
          </a:stretch>
        </p:blipFill>
        <p:spPr>
          <a:xfrm>
            <a:off x="9162712" y="4997505"/>
            <a:ext cx="3079158" cy="1847796"/>
          </a:xfrm>
          <a:prstGeom prst="rect">
            <a:avLst/>
          </a:prstGeom>
          <a:ln w="12700">
            <a:miter lim="400000"/>
          </a:ln>
        </p:spPr>
      </p:pic>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262362586"/>
      </p:ext>
    </p:extLst>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0666D4B-8D69-43F8-99EA-505BC820E8FB}" type="datetimeFigureOut">
              <a:rPr lang="en-US" smtClean="0"/>
              <a:pPr/>
              <a:t>12/8/17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1B78A3-A029-459F-BA71-1B559F73B7F7}" type="slidenum">
              <a:rPr lang="en-US" smtClean="0"/>
              <a:pPr/>
              <a:t>‹#›</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054706278"/>
      </p:ext>
    </p:extLst>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0666D4B-8D69-43F8-99EA-505BC820E8FB}" type="datetimeFigureOut">
              <a:rPr lang="en-US" smtClean="0"/>
              <a:pPr/>
              <a:t>12/8/17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1B78A3-A029-459F-BA71-1B559F73B7F7}" type="slidenum">
              <a:rPr lang="en-US" smtClean="0"/>
              <a:pPr/>
              <a:t>‹#›</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709904938"/>
      </p:ext>
    </p:extLst>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1_Blank">
    <p:bg>
      <p:bgPr>
        <a:gradFill>
          <a:gsLst>
            <a:gs pos="69000">
              <a:srgbClr val="FFFFFF"/>
            </a:gs>
            <a:gs pos="100000">
              <a:srgbClr val="7CB3E1"/>
            </a:gs>
          </a:gsLst>
          <a:lin ang="5400000" scaled="0"/>
        </a:gradFill>
        <a:effectLst/>
      </p:bgPr>
    </p:bg>
    <p:spTree>
      <p:nvGrpSpPr>
        <p:cNvPr id="1" name=""/>
        <p:cNvGrpSpPr/>
        <p:nvPr/>
      </p:nvGrpSpPr>
      <p:grpSpPr>
        <a:xfrm>
          <a:off x="0" y="0"/>
          <a:ext cx="0" cy="0"/>
          <a:chOff x="0" y="0"/>
          <a:chExt cx="0" cy="0"/>
        </a:xfrm>
      </p:grpSpPr>
      <p:sp>
        <p:nvSpPr>
          <p:cNvPr id="10" name="Shape 39"/>
          <p:cNvSpPr/>
          <p:nvPr userDrawn="1"/>
        </p:nvSpPr>
        <p:spPr>
          <a:xfrm>
            <a:off x="0" y="1680617"/>
            <a:ext cx="12192000" cy="2353767"/>
          </a:xfrm>
          <a:prstGeom prst="rect">
            <a:avLst/>
          </a:prstGeom>
          <a:solidFill>
            <a:srgbClr val="27AAE1"/>
          </a:solidFill>
          <a:ln w="12700">
            <a:miter lim="400000"/>
          </a:ln>
          <a:effectLst>
            <a:outerShdw blurRad="50800" dist="25400" dir="5400000" rotWithShape="0">
              <a:srgbClr val="000000">
                <a:alpha val="50000"/>
              </a:srgbClr>
            </a:outerShdw>
          </a:effectLst>
          <a:extLst>
            <a:ext uri="{C572A759-6A51-4108-AA02-DFA0A04FC94B}">
              <ma14:wrappingTextBoxFlag xmlns:mc="http://schemas.openxmlformats.org/markup-compatibility/2006" xmlns:mv="urn:schemas-microsoft-com:mac:vml" xmlns:ma14="http://schemas.microsoft.com/office/mac/drawingml/2011/main" xmlns="" xmlns:p="http://schemas.openxmlformats.org/presentationml/2006/main" xmlns:r="http://schemas.openxmlformats.org/officeDocument/2006/relationships" xmlns:a="http://schemas.openxmlformats.org/drawingml/2006/main" val="1"/>
            </a:ext>
          </a:extLst>
        </p:spPr>
        <p:txBody>
          <a:bodyPr wrap="none" lIns="365760" tIns="254000" rIns="254000" bIns="254000" anchor="ctr"/>
          <a:lstStyle/>
          <a:p>
            <a:pPr marL="0" marR="0" lvl="1" indent="0" algn="l" defTabSz="457200" rtl="0" eaLnBrk="1" fontAlgn="auto" latinLnBrk="0" hangingPunct="1">
              <a:lnSpc>
                <a:spcPct val="100000"/>
              </a:lnSpc>
              <a:spcBef>
                <a:spcPts val="0"/>
              </a:spcBef>
              <a:spcAft>
                <a:spcPts val="0"/>
              </a:spcAft>
              <a:buClrTx/>
              <a:buSzTx/>
              <a:buFontTx/>
              <a:buNone/>
              <a:tabLst/>
              <a:defRPr sz="1800"/>
            </a:pPr>
            <a:endParaRPr lang="en-US" sz="3250" b="1" dirty="0" smtClean="0">
              <a:solidFill>
                <a:srgbClr val="FFFFFF"/>
              </a:solidFill>
              <a:latin typeface="Cambria" charset="0"/>
              <a:ea typeface="Cambria" charset="0"/>
              <a:cs typeface="Cambria" charset="0"/>
              <a:sym typeface="Boton BQ Medium"/>
            </a:endParaRPr>
          </a:p>
        </p:txBody>
      </p:sp>
      <p:grpSp>
        <p:nvGrpSpPr>
          <p:cNvPr id="2" name="Group 42"/>
          <p:cNvGrpSpPr/>
          <p:nvPr userDrawn="1"/>
        </p:nvGrpSpPr>
        <p:grpSpPr>
          <a:xfrm>
            <a:off x="6340387" y="-344913"/>
            <a:ext cx="6185698" cy="7547826"/>
            <a:chOff x="0" y="0"/>
            <a:chExt cx="12371394" cy="15095651"/>
          </a:xfrm>
        </p:grpSpPr>
        <p:sp>
          <p:nvSpPr>
            <p:cNvPr id="12" name="Shape 40"/>
            <p:cNvSpPr/>
            <p:nvPr/>
          </p:nvSpPr>
          <p:spPr>
            <a:xfrm rot="540000">
              <a:off x="986834" y="730578"/>
              <a:ext cx="10397726" cy="13434911"/>
            </a:xfrm>
            <a:prstGeom prst="rect">
              <a:avLst/>
            </a:prstGeom>
            <a:solidFill>
              <a:srgbClr val="FFFFFF"/>
            </a:solidFill>
            <a:ln w="25400" cap="flat">
              <a:solidFill>
                <a:srgbClr val="85888D"/>
              </a:solidFill>
              <a:prstDash val="solid"/>
              <a:miter lim="400000"/>
            </a:ln>
            <a:effectLst>
              <a:outerShdw blurRad="152400" dist="76200" dir="3978660" rotWithShape="0">
                <a:srgbClr val="000000">
                  <a:alpha val="50000"/>
                </a:srgbClr>
              </a:outerShdw>
            </a:effectLst>
            <a:extLst>
              <a:ext uri="{C572A759-6A51-4108-AA02-DFA0A04FC94B}">
                <ma14:wrappingTextBoxFlag xmlns:mc="http://schemas.openxmlformats.org/markup-compatibility/2006" xmlns:mv="urn:schemas-microsoft-com:mac:vml" xmlns:ma14="http://schemas.microsoft.com/office/mac/drawingml/2011/main" xmlns="" xmlns:p="http://schemas.openxmlformats.org/presentationml/2006/main" xmlns:r="http://schemas.openxmlformats.org/officeDocument/2006/relationships" xmlns:a="http://schemas.openxmlformats.org/drawingml/2006/main" val="1"/>
              </a:ext>
            </a:extLst>
          </p:spPr>
          <p:txBody>
            <a:bodyPr wrap="square" lIns="0" tIns="0" rIns="0" bIns="0" numCol="1" anchor="ctr">
              <a:noAutofit/>
            </a:bodyPr>
            <a:lstStyle>
              <a:lvl1pPr>
                <a:defRPr sz="3200"/>
              </a:lvl1pPr>
            </a:lstStyle>
            <a:p>
              <a:pPr lvl="0">
                <a:defRPr sz="1800"/>
              </a:pPr>
              <a:r>
                <a:rPr sz="1600"/>
                <a:t>     </a:t>
              </a:r>
            </a:p>
          </p:txBody>
        </p:sp>
        <p:pic>
          <p:nvPicPr>
            <p:cNvPr id="13" name="wsc2018_cover.pdf"/>
            <p:cNvPicPr/>
            <p:nvPr/>
          </p:nvPicPr>
          <p:blipFill>
            <a:blip r:embed="rId2">
              <a:extLst/>
            </a:blip>
            <a:stretch>
              <a:fillRect/>
            </a:stretch>
          </p:blipFill>
          <p:spPr>
            <a:xfrm rot="540000">
              <a:off x="1192747" y="1395224"/>
              <a:ext cx="9878312" cy="13007847"/>
            </a:xfrm>
            <a:prstGeom prst="rect">
              <a:avLst/>
            </a:prstGeom>
            <a:ln w="12700" cap="flat">
              <a:noFill/>
              <a:miter lim="400000"/>
            </a:ln>
            <a:effectLst/>
          </p:spPr>
        </p:pic>
      </p:grpSp>
      <p:grpSp>
        <p:nvGrpSpPr>
          <p:cNvPr id="3" name="Group 52"/>
          <p:cNvGrpSpPr/>
          <p:nvPr userDrawn="1"/>
        </p:nvGrpSpPr>
        <p:grpSpPr>
          <a:xfrm>
            <a:off x="0" y="4330806"/>
            <a:ext cx="2576686" cy="2527194"/>
            <a:chOff x="0" y="0"/>
            <a:chExt cx="5188942" cy="5089274"/>
          </a:xfrm>
        </p:grpSpPr>
        <p:sp>
          <p:nvSpPr>
            <p:cNvPr id="19" name="Shape 49"/>
            <p:cNvSpPr/>
            <p:nvPr/>
          </p:nvSpPr>
          <p:spPr>
            <a:xfrm rot="18900000">
              <a:off x="769991" y="769990"/>
              <a:ext cx="3549294" cy="3549294"/>
            </a:xfrm>
            <a:prstGeom prst="rect">
              <a:avLst/>
            </a:prstGeom>
            <a:noFill/>
            <a:ln w="25400" cap="flat">
              <a:solidFill>
                <a:srgbClr val="85888D"/>
              </a:solidFill>
              <a:prstDash val="solid"/>
              <a:miter lim="400000"/>
            </a:ln>
            <a:effectLst/>
          </p:spPr>
          <p:txBody>
            <a:bodyPr wrap="square" lIns="0" tIns="0" rIns="0" bIns="0" numCol="1" anchor="ctr">
              <a:noAutofit/>
            </a:bodyPr>
            <a:lstStyle/>
            <a:p>
              <a:pPr lvl="0">
                <a:defRPr sz="3200"/>
              </a:pPr>
              <a:endParaRPr sz="3200"/>
            </a:p>
          </p:txBody>
        </p:sp>
        <p:sp>
          <p:nvSpPr>
            <p:cNvPr id="20" name="Shape 50"/>
            <p:cNvSpPr/>
            <p:nvPr/>
          </p:nvSpPr>
          <p:spPr>
            <a:xfrm>
              <a:off x="0" y="0"/>
              <a:ext cx="5089276" cy="508927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25400" cap="flat">
              <a:solidFill>
                <a:srgbClr val="85888D"/>
              </a:solidFill>
              <a:prstDash val="solid"/>
              <a:miter lim="400000"/>
            </a:ln>
            <a:effectLst/>
          </p:spPr>
          <p:txBody>
            <a:bodyPr wrap="square" lIns="0" tIns="0" rIns="0" bIns="0" numCol="1" anchor="ctr">
              <a:noAutofit/>
            </a:bodyPr>
            <a:lstStyle/>
            <a:p>
              <a:pPr lvl="0">
                <a:defRPr sz="3200"/>
              </a:pPr>
              <a:endParaRPr sz="3200"/>
            </a:p>
          </p:txBody>
        </p:sp>
        <p:sp>
          <p:nvSpPr>
            <p:cNvPr id="21" name="Shape 51"/>
            <p:cNvSpPr/>
            <p:nvPr/>
          </p:nvSpPr>
          <p:spPr>
            <a:xfrm>
              <a:off x="4411815" y="4072859"/>
              <a:ext cx="777128" cy="972897"/>
            </a:xfrm>
            <a:prstGeom prst="rect">
              <a:avLst/>
            </a:prstGeom>
            <a:noFill/>
            <a:ln w="12700" cap="flat">
              <a:noFill/>
              <a:miter lim="400000"/>
            </a:ln>
            <a:effectLst/>
            <a:extLst>
              <a:ext uri="{C572A759-6A51-4108-AA02-DFA0A04FC94B}">
                <ma14:wrappingTextBoxFlag xmlns:mc="http://schemas.openxmlformats.org/markup-compatibility/2006" xmlns:mv="urn:schemas-microsoft-com:mac:vml" xmlns:ma14="http://schemas.microsoft.com/office/mac/drawingml/2011/main" xmlns="" xmlns:p="http://schemas.openxmlformats.org/presentationml/2006/main" xmlns:r="http://schemas.openxmlformats.org/officeDocument/2006/relationships" xmlns:a="http://schemas.openxmlformats.org/drawingml/2006/main" val="1"/>
              </a:ext>
            </a:extLst>
          </p:spPr>
          <p:txBody>
            <a:bodyPr wrap="square" lIns="71438" tIns="71438" rIns="71438" bIns="71438" numCol="1" anchor="ctr">
              <a:noAutofit/>
            </a:bodyPr>
            <a:lstStyle>
              <a:lvl1pPr>
                <a:defRPr sz="2900">
                  <a:solidFill>
                    <a:srgbClr val="888B8D"/>
                  </a:solidFill>
                  <a:latin typeface="Helvetica"/>
                  <a:ea typeface="Helvetica"/>
                  <a:cs typeface="Helvetica"/>
                  <a:sym typeface="Helvetica"/>
                </a:defRPr>
              </a:lvl1pPr>
            </a:lstStyle>
            <a:p>
              <a:pPr lvl="0">
                <a:defRPr sz="1800">
                  <a:solidFill>
                    <a:srgbClr val="000000"/>
                  </a:solidFill>
                </a:defRPr>
              </a:pPr>
              <a:r>
                <a:rPr sz="1800" dirty="0">
                  <a:solidFill>
                    <a:srgbClr val="85888D"/>
                  </a:solidFill>
                </a:rPr>
                <a:t>®</a:t>
              </a:r>
            </a:p>
          </p:txBody>
        </p:sp>
      </p:grpSp>
      <p:sp>
        <p:nvSpPr>
          <p:cNvPr id="24" name="Text Placeholder 23"/>
          <p:cNvSpPr>
            <a:spLocks noGrp="1"/>
          </p:cNvSpPr>
          <p:nvPr>
            <p:ph type="body" sz="quarter" idx="10" hasCustomPrompt="1"/>
          </p:nvPr>
        </p:nvSpPr>
        <p:spPr>
          <a:xfrm>
            <a:off x="215900" y="2078584"/>
            <a:ext cx="6540500" cy="1905000"/>
          </a:xfrm>
        </p:spPr>
        <p:txBody>
          <a:bodyPr>
            <a:noAutofit/>
          </a:bodyPr>
          <a:lstStyle>
            <a:lvl2pPr marL="0" marR="0" indent="0" algn="l" defTabSz="457200" rtl="0" eaLnBrk="1" fontAlgn="auto" latinLnBrk="0" hangingPunct="1">
              <a:lnSpc>
                <a:spcPct val="100000"/>
              </a:lnSpc>
              <a:spcBef>
                <a:spcPts val="0"/>
              </a:spcBef>
              <a:spcAft>
                <a:spcPts val="0"/>
              </a:spcAft>
              <a:buClrTx/>
              <a:buSzTx/>
              <a:buFontTx/>
              <a:buNone/>
              <a:tabLst/>
              <a:defRPr sz="3600"/>
            </a:lvl2pPr>
          </a:lstStyle>
          <a:p>
            <a:pPr marL="0" marR="0" lvl="1" indent="0" algn="l" defTabSz="457200" rtl="0" eaLnBrk="1" fontAlgn="auto" latinLnBrk="0" hangingPunct="1">
              <a:lnSpc>
                <a:spcPct val="100000"/>
              </a:lnSpc>
              <a:spcBef>
                <a:spcPts val="0"/>
              </a:spcBef>
              <a:spcAft>
                <a:spcPts val="0"/>
              </a:spcAft>
              <a:buClrTx/>
              <a:buSzTx/>
              <a:buFontTx/>
              <a:buNone/>
              <a:tabLst/>
              <a:defRPr sz="1800"/>
            </a:pPr>
            <a:r>
              <a:rPr lang="en-US" sz="3250" b="1" dirty="0" smtClean="0">
                <a:solidFill>
                  <a:srgbClr val="FFFFFF"/>
                </a:solidFill>
                <a:latin typeface="Cambria" charset="0"/>
                <a:ea typeface="Cambria" charset="0"/>
                <a:cs typeface="Cambria" charset="0"/>
                <a:sym typeface="Boton BQ Medium"/>
              </a:rPr>
              <a:t>This is the first of five videos</a:t>
            </a:r>
            <a:br>
              <a:rPr lang="en-US" sz="3250" b="1" dirty="0" smtClean="0">
                <a:solidFill>
                  <a:srgbClr val="FFFFFF"/>
                </a:solidFill>
                <a:latin typeface="Cambria" charset="0"/>
                <a:ea typeface="Cambria" charset="0"/>
                <a:cs typeface="Cambria" charset="0"/>
                <a:sym typeface="Boton BQ Medium"/>
              </a:rPr>
            </a:br>
            <a:r>
              <a:rPr lang="en-US" sz="3250" b="1" dirty="0" smtClean="0">
                <a:solidFill>
                  <a:srgbClr val="FFFFFF"/>
                </a:solidFill>
                <a:latin typeface="Cambria" charset="0"/>
                <a:ea typeface="Cambria" charset="0"/>
                <a:cs typeface="Cambria" charset="0"/>
                <a:sym typeface="Boton BQ Medium"/>
              </a:rPr>
              <a:t>covering material in the</a:t>
            </a:r>
            <a:br>
              <a:rPr lang="en-US" sz="3250" b="1" dirty="0" smtClean="0">
                <a:solidFill>
                  <a:srgbClr val="FFFFFF"/>
                </a:solidFill>
                <a:latin typeface="Cambria" charset="0"/>
                <a:ea typeface="Cambria" charset="0"/>
                <a:cs typeface="Cambria" charset="0"/>
                <a:sym typeface="Boton BQ Medium"/>
              </a:rPr>
            </a:br>
            <a:r>
              <a:rPr lang="en-US" sz="3250" b="1" dirty="0" smtClean="0">
                <a:solidFill>
                  <a:srgbClr val="FFFFFF"/>
                </a:solidFill>
                <a:latin typeface="Cambria" charset="0"/>
                <a:ea typeface="Cambria" charset="0"/>
                <a:cs typeface="Cambria" charset="0"/>
                <a:sym typeface="Boton BQ Medium"/>
              </a:rPr>
              <a:t>2018 Conference Agenda Reports</a:t>
            </a: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787086122"/>
      </p:ext>
    </p:extLst>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Custom Layout">
    <p:bg>
      <p:bgPr>
        <a:gradFill>
          <a:gsLst>
            <a:gs pos="0">
              <a:srgbClr val="7CB3E1"/>
            </a:gs>
            <a:gs pos="22086">
              <a:srgbClr val="FFFFFF"/>
            </a:gs>
          </a:gsLst>
          <a:lin ang="15890" scaled="0"/>
        </a:gradFill>
        <a:effectLst/>
      </p:bgPr>
    </p:bg>
    <p:spTree>
      <p:nvGrpSpPr>
        <p:cNvPr id="1" name=""/>
        <p:cNvGrpSpPr/>
        <p:nvPr/>
      </p:nvGrpSpPr>
      <p:grpSpPr>
        <a:xfrm>
          <a:off x="0" y="0"/>
          <a:ext cx="0" cy="0"/>
          <a:chOff x="0" y="0"/>
          <a:chExt cx="0" cy="0"/>
        </a:xfrm>
      </p:grpSpPr>
      <p:pic>
        <p:nvPicPr>
          <p:cNvPr id="20" name="Picture 19"/>
          <p:cNvPicPr>
            <a:picLocks noChangeAspect="1"/>
          </p:cNvPicPr>
          <p:nvPr userDrawn="1"/>
        </p:nvPicPr>
        <p:blipFill>
          <a:blip r:embed="rId2" cstate="print">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571240" y="595916"/>
            <a:ext cx="5439064" cy="1280471"/>
          </a:xfrm>
          <a:prstGeom prst="rect">
            <a:avLst/>
          </a:prstGeom>
        </p:spPr>
      </p:pic>
      <p:sp>
        <p:nvSpPr>
          <p:cNvPr id="6" name="Shape 48"/>
          <p:cNvSpPr/>
          <p:nvPr userDrawn="1"/>
        </p:nvSpPr>
        <p:spPr>
          <a:xfrm>
            <a:off x="6756400" y="227409"/>
            <a:ext cx="5201147" cy="6403182"/>
          </a:xfrm>
          <a:prstGeom prst="rect">
            <a:avLst/>
          </a:prstGeom>
          <a:solidFill>
            <a:srgbClr val="27AAE1"/>
          </a:solidFill>
          <a:ln w="12700">
            <a:miter lim="400000"/>
          </a:ln>
          <a:effectLst>
            <a:outerShdw blurRad="50800" dist="25400" dir="5400000" rotWithShape="0">
              <a:srgbClr val="000000">
                <a:alpha val="50000"/>
              </a:srgbClr>
            </a:outerShdw>
          </a:effectLst>
        </p:spPr>
        <p:txBody>
          <a:bodyPr lIns="35719" tIns="35719" rIns="35719" bIns="35719" anchor="ctr"/>
          <a:lstStyle/>
          <a:p>
            <a:pPr lvl="0">
              <a:defRPr sz="3200">
                <a:solidFill>
                  <a:srgbClr val="FFFFFF"/>
                </a:solidFill>
              </a:defRPr>
            </a:pPr>
            <a:endParaRPr sz="1600"/>
          </a:p>
        </p:txBody>
      </p:sp>
      <p:grpSp>
        <p:nvGrpSpPr>
          <p:cNvPr id="2" name="Group 52"/>
          <p:cNvGrpSpPr/>
          <p:nvPr userDrawn="1"/>
        </p:nvGrpSpPr>
        <p:grpSpPr>
          <a:xfrm>
            <a:off x="13407" y="4318707"/>
            <a:ext cx="2594472" cy="2544638"/>
            <a:chOff x="0" y="0"/>
            <a:chExt cx="5188942" cy="5089274"/>
          </a:xfrm>
        </p:grpSpPr>
        <p:sp>
          <p:nvSpPr>
            <p:cNvPr id="8" name="Shape 49"/>
            <p:cNvSpPr/>
            <p:nvPr/>
          </p:nvSpPr>
          <p:spPr>
            <a:xfrm rot="18900000">
              <a:off x="769991" y="769990"/>
              <a:ext cx="3549294" cy="3549294"/>
            </a:xfrm>
            <a:prstGeom prst="rect">
              <a:avLst/>
            </a:prstGeom>
            <a:noFill/>
            <a:ln w="25400" cap="flat">
              <a:solidFill>
                <a:srgbClr val="85888D"/>
              </a:solidFill>
              <a:prstDash val="solid"/>
              <a:miter lim="400000"/>
            </a:ln>
            <a:effectLst/>
          </p:spPr>
          <p:txBody>
            <a:bodyPr wrap="square" lIns="0" tIns="0" rIns="0" bIns="0" numCol="1" anchor="ctr">
              <a:noAutofit/>
            </a:bodyPr>
            <a:lstStyle/>
            <a:p>
              <a:pPr lvl="0">
                <a:defRPr sz="3200"/>
              </a:pPr>
              <a:endParaRPr sz="1600"/>
            </a:p>
          </p:txBody>
        </p:sp>
        <p:sp>
          <p:nvSpPr>
            <p:cNvPr id="9" name="Shape 50"/>
            <p:cNvSpPr/>
            <p:nvPr/>
          </p:nvSpPr>
          <p:spPr>
            <a:xfrm>
              <a:off x="0" y="0"/>
              <a:ext cx="5089276" cy="508927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25400" cap="flat">
              <a:solidFill>
                <a:srgbClr val="85888D"/>
              </a:solidFill>
              <a:prstDash val="solid"/>
              <a:miter lim="400000"/>
            </a:ln>
            <a:effectLst/>
          </p:spPr>
          <p:txBody>
            <a:bodyPr wrap="square" lIns="0" tIns="0" rIns="0" bIns="0" numCol="1" anchor="ctr">
              <a:noAutofit/>
            </a:bodyPr>
            <a:lstStyle/>
            <a:p>
              <a:pPr lvl="0">
                <a:defRPr sz="3200"/>
              </a:pPr>
              <a:endParaRPr sz="1600"/>
            </a:p>
          </p:txBody>
        </p:sp>
        <p:sp>
          <p:nvSpPr>
            <p:cNvPr id="10" name="Shape 51"/>
            <p:cNvSpPr/>
            <p:nvPr/>
          </p:nvSpPr>
          <p:spPr>
            <a:xfrm>
              <a:off x="4411815" y="4072859"/>
              <a:ext cx="777128" cy="972897"/>
            </a:xfrm>
            <a:prstGeom prst="rect">
              <a:avLst/>
            </a:prstGeom>
            <a:noFill/>
            <a:ln w="12700" cap="flat">
              <a:noFill/>
              <a:miter lim="400000"/>
            </a:ln>
            <a:effectLst/>
            <a:extLst>
              <a:ext uri="{C572A759-6A51-4108-AA02-DFA0A04FC94B}">
                <ma14:wrappingTextBoxFlag xmlns:mc="http://schemas.openxmlformats.org/markup-compatibility/2006" xmlns:mv="urn:schemas-microsoft-com:mac:vml" xmlns:ma14="http://schemas.microsoft.com/office/mac/drawingml/2011/main" xmlns="" xmlns:p="http://schemas.openxmlformats.org/presentationml/2006/main" xmlns:r="http://schemas.openxmlformats.org/officeDocument/2006/relationships" xmlns:a="http://schemas.openxmlformats.org/drawingml/2006/main" val="1"/>
              </a:ext>
            </a:extLst>
          </p:spPr>
          <p:txBody>
            <a:bodyPr wrap="square" lIns="35719" tIns="35719" rIns="35719" bIns="35719" numCol="1" anchor="ctr">
              <a:noAutofit/>
            </a:bodyPr>
            <a:lstStyle>
              <a:lvl1pPr>
                <a:defRPr sz="2900">
                  <a:solidFill>
                    <a:srgbClr val="888B8D"/>
                  </a:solidFill>
                  <a:latin typeface="Helvetica"/>
                  <a:ea typeface="Helvetica"/>
                  <a:cs typeface="Helvetica"/>
                  <a:sym typeface="Helvetica"/>
                </a:defRPr>
              </a:lvl1pPr>
            </a:lstStyle>
            <a:p>
              <a:pPr lvl="0">
                <a:defRPr sz="1800">
                  <a:solidFill>
                    <a:srgbClr val="000000"/>
                  </a:solidFill>
                </a:defRPr>
              </a:pPr>
              <a:r>
                <a:rPr sz="1450" dirty="0">
                  <a:solidFill>
                    <a:srgbClr val="85888D"/>
                  </a:solidFill>
                </a:rPr>
                <a:t>®</a:t>
              </a:r>
            </a:p>
          </p:txBody>
        </p:sp>
      </p:grpSp>
      <p:sp>
        <p:nvSpPr>
          <p:cNvPr id="12" name="Shape 54"/>
          <p:cNvSpPr/>
          <p:nvPr userDrawn="1"/>
        </p:nvSpPr>
        <p:spPr>
          <a:xfrm>
            <a:off x="7466826" y="661352"/>
            <a:ext cx="3780892" cy="3674808"/>
          </a:xfrm>
          <a:prstGeom prst="rect">
            <a:avLst/>
          </a:prstGeom>
          <a:ln w="12700">
            <a:miter lim="400000"/>
          </a:ln>
          <a:extLst>
            <a:ext uri="{C572A759-6A51-4108-AA02-DFA0A04FC94B}">
              <ma14:wrappingTextBoxFlag xmlns:mc="http://schemas.openxmlformats.org/markup-compatibility/2006" xmlns:mv="urn:schemas-microsoft-com:mac:vml" xmlns:ma14="http://schemas.microsoft.com/office/mac/drawingml/2011/main" xmlns="" xmlns:p="http://schemas.openxmlformats.org/presentationml/2006/main" xmlns:r="http://schemas.openxmlformats.org/officeDocument/2006/relationships" xmlns:a="http://schemas.openxmlformats.org/drawingml/2006/main" val="1"/>
            </a:ext>
          </a:extLst>
        </p:spPr>
        <p:txBody>
          <a:bodyPr lIns="22860" rIns="22860">
            <a:noAutofit/>
          </a:bodyPr>
          <a:lstStyle/>
          <a:p>
            <a:pPr marL="290160" indent="-290160" algn="l" defTabSz="457200">
              <a:lnSpc>
                <a:spcPct val="90000"/>
              </a:lnSpc>
              <a:spcBef>
                <a:spcPts val="900"/>
              </a:spcBef>
              <a:buSzPct val="75000"/>
              <a:buChar char="•"/>
              <a:defRPr sz="1800"/>
            </a:pPr>
            <a:endParaRPr sz="2950" b="1" dirty="0">
              <a:solidFill>
                <a:srgbClr val="FFFFFF"/>
              </a:solidFill>
              <a:latin typeface="Cambria" charset="0"/>
              <a:ea typeface="Cambria" charset="0"/>
              <a:cs typeface="Cambria" charset="0"/>
              <a:sym typeface="PopplLaudatio-Regular"/>
            </a:endParaRPr>
          </a:p>
        </p:txBody>
      </p:sp>
      <p:sp>
        <p:nvSpPr>
          <p:cNvPr id="13" name="Shape 55"/>
          <p:cNvSpPr/>
          <p:nvPr userDrawn="1"/>
        </p:nvSpPr>
        <p:spPr>
          <a:xfrm>
            <a:off x="7123308" y="4818849"/>
            <a:ext cx="4474581" cy="1477328"/>
          </a:xfrm>
          <a:prstGeom prst="rect">
            <a:avLst/>
          </a:prstGeom>
          <a:ln w="12700">
            <a:miter lim="400000"/>
          </a:ln>
          <a:extLst>
            <a:ext uri="{C572A759-6A51-4108-AA02-DFA0A04FC94B}">
              <ma14:wrappingTextBoxFlag xmlns:mc="http://schemas.openxmlformats.org/markup-compatibility/2006" xmlns:mv="urn:schemas-microsoft-com:mac:vml" xmlns:ma14="http://schemas.microsoft.com/office/mac/drawingml/2011/main" xmlns="" xmlns:p="http://schemas.openxmlformats.org/presentationml/2006/main" xmlns:r="http://schemas.openxmlformats.org/officeDocument/2006/relationships" xmlns:a="http://schemas.openxmlformats.org/drawingml/2006/main" val="1"/>
            </a:ext>
          </a:extLst>
        </p:spPr>
        <p:txBody>
          <a:bodyPr wrap="square" lIns="22860" rIns="22860">
            <a:noAutofit/>
          </a:bodyPr>
          <a:lstStyle/>
          <a:p>
            <a:pPr algn="ctr" defTabSz="457200">
              <a:spcBef>
                <a:spcPts val="300"/>
              </a:spcBef>
              <a:defRPr sz="1800"/>
            </a:pPr>
            <a:r>
              <a:rPr sz="3000" b="1" i="1" dirty="0">
                <a:solidFill>
                  <a:srgbClr val="FFFFFF"/>
                </a:solidFill>
                <a:latin typeface="Cambria" charset="0"/>
                <a:ea typeface="Cambria" charset="0"/>
                <a:cs typeface="Cambria" charset="0"/>
                <a:sym typeface="PopplLaudatio-Italic"/>
              </a:rPr>
              <a:t>CAR</a:t>
            </a:r>
            <a:r>
              <a:rPr sz="3000" b="1" dirty="0">
                <a:solidFill>
                  <a:srgbClr val="FFFFFF"/>
                </a:solidFill>
                <a:latin typeface="Cambria" charset="0"/>
                <a:ea typeface="Cambria" charset="0"/>
                <a:cs typeface="Cambria" charset="0"/>
                <a:sym typeface="PopplLaudatio-Regular"/>
              </a:rPr>
              <a:t>, videos, and other WSC materials at</a:t>
            </a:r>
            <a:r>
              <a:rPr sz="3000" b="1" dirty="0">
                <a:solidFill>
                  <a:srgbClr val="FFFFFF"/>
                </a:solidFill>
                <a:effectLst>
                  <a:outerShdw blurRad="38100" dist="38100" dir="2700000" rotWithShape="0">
                    <a:srgbClr val="000000">
                      <a:alpha val="43137"/>
                    </a:srgbClr>
                  </a:outerShdw>
                </a:effectLst>
                <a:latin typeface="Cambria" charset="0"/>
                <a:ea typeface="Cambria" charset="0"/>
                <a:cs typeface="Cambria" charset="0"/>
                <a:sym typeface="PopplLaudatio-Regular"/>
              </a:rPr>
              <a:t> </a:t>
            </a:r>
            <a:r>
              <a:rPr sz="3000" b="1" u="sng" baseline="0" dirty="0">
                <a:solidFill>
                  <a:srgbClr val="0070C0"/>
                </a:solidFill>
                <a:effectLst/>
                <a:uFill>
                  <a:solidFill>
                    <a:srgbClr val="0070C0"/>
                  </a:solidFill>
                </a:uFill>
                <a:latin typeface="Cambria" charset="0"/>
                <a:ea typeface="Cambria" charset="0"/>
                <a:cs typeface="Cambria" charset="0"/>
                <a:sym typeface="PopplLaudatio-Regular"/>
              </a:rPr>
              <a:t>www.na.org/conference </a:t>
            </a:r>
          </a:p>
        </p:txBody>
      </p:sp>
      <p:pic>
        <p:nvPicPr>
          <p:cNvPr id="15" name="wsc2018_logo_bluetext.png"/>
          <p:cNvPicPr/>
          <p:nvPr userDrawn="1"/>
        </p:nvPicPr>
        <p:blipFill>
          <a:blip r:embed="rId3">
            <a:extLst/>
          </a:blip>
          <a:stretch>
            <a:fillRect/>
          </a:stretch>
        </p:blipFill>
        <p:spPr>
          <a:xfrm>
            <a:off x="561975" y="2019432"/>
            <a:ext cx="5597525" cy="2124298"/>
          </a:xfrm>
          <a:prstGeom prst="rect">
            <a:avLst/>
          </a:prstGeom>
          <a:ln w="12700">
            <a:miter lim="400000"/>
          </a:ln>
        </p:spPr>
      </p:pic>
      <p:sp>
        <p:nvSpPr>
          <p:cNvPr id="16" name="Shape 58"/>
          <p:cNvSpPr/>
          <p:nvPr userDrawn="1"/>
        </p:nvSpPr>
        <p:spPr>
          <a:xfrm>
            <a:off x="5099527" y="4318707"/>
            <a:ext cx="1247043" cy="615553"/>
          </a:xfrm>
          <a:prstGeom prst="rect">
            <a:avLst/>
          </a:prstGeom>
          <a:ln w="12700">
            <a:miter lim="400000"/>
          </a:ln>
          <a:extLst>
            <a:ext uri="{C572A759-6A51-4108-AA02-DFA0A04FC94B}">
              <ma14:wrappingTextBoxFlag xmlns:mc="http://schemas.openxmlformats.org/markup-compatibility/2006" xmlns:mv="urn:schemas-microsoft-com:mac:vml" xmlns:ma14="http://schemas.microsoft.com/office/mac/drawingml/2011/main" xmlns="" xmlns:p="http://schemas.openxmlformats.org/presentationml/2006/main" xmlns:r="http://schemas.openxmlformats.org/officeDocument/2006/relationships" xmlns:a="http://schemas.openxmlformats.org/drawingml/2006/main" val="1"/>
            </a:ext>
          </a:extLst>
        </p:spPr>
        <p:txBody>
          <a:bodyPr wrap="square" lIns="22860" rIns="22860">
            <a:spAutoFit/>
          </a:bodyPr>
          <a:lstStyle>
            <a:lvl1pPr algn="l" defTabSz="914400">
              <a:defRPr sz="3400">
                <a:latin typeface="Boton BQ Medium"/>
                <a:ea typeface="Boton BQ Medium"/>
                <a:cs typeface="Boton BQ Medium"/>
                <a:sym typeface="Boton BQ Medium"/>
              </a:defRPr>
            </a:lvl1pPr>
          </a:lstStyle>
          <a:p>
            <a:pPr lvl="0">
              <a:defRPr sz="1800"/>
            </a:pPr>
            <a:r>
              <a:rPr sz="1700" dirty="0">
                <a:solidFill>
                  <a:srgbClr val="53585F"/>
                </a:solidFill>
                <a:latin typeface="Cambria" charset="0"/>
                <a:ea typeface="Cambria" charset="0"/>
                <a:cs typeface="Cambria" charset="0"/>
              </a:rPr>
              <a:t>A Vision for NA Service</a:t>
            </a:r>
          </a:p>
        </p:txBody>
      </p:sp>
      <p:sp>
        <p:nvSpPr>
          <p:cNvPr id="19" name="Text Placeholder 18"/>
          <p:cNvSpPr>
            <a:spLocks noGrp="1"/>
          </p:cNvSpPr>
          <p:nvPr>
            <p:ph type="body" idx="10" hasCustomPrompt="1"/>
          </p:nvPr>
        </p:nvSpPr>
        <p:spPr>
          <a:xfrm>
            <a:off x="7301108" y="632248"/>
            <a:ext cx="4050064" cy="3632200"/>
          </a:xfrm>
        </p:spPr>
        <p:txBody>
          <a:bodyPr>
            <a:normAutofit/>
          </a:bodyPr>
          <a:lstStyle>
            <a:lvl1pPr marL="290160" indent="-290160" algn="l" defTabSz="457200">
              <a:lnSpc>
                <a:spcPct val="90000"/>
              </a:lnSpc>
              <a:spcBef>
                <a:spcPts val="600"/>
              </a:spcBef>
              <a:buSzPct val="75000"/>
              <a:buChar char="•"/>
              <a:defRPr sz="3000"/>
            </a:lvl1pPr>
          </a:lstStyle>
          <a:p>
            <a:pPr marL="290160" indent="-290160" algn="l" defTabSz="457200">
              <a:lnSpc>
                <a:spcPct val="90000"/>
              </a:lnSpc>
              <a:spcBef>
                <a:spcPts val="900"/>
              </a:spcBef>
              <a:buSzPct val="75000"/>
              <a:buChar char="•"/>
              <a:defRPr sz="1800"/>
            </a:pPr>
            <a:r>
              <a:rPr lang="en-US" sz="2950" b="1" dirty="0" smtClean="0">
                <a:solidFill>
                  <a:srgbClr val="FFFFFF"/>
                </a:solidFill>
                <a:latin typeface="Cambria" charset="0"/>
                <a:ea typeface="Cambria" charset="0"/>
                <a:cs typeface="Cambria" charset="0"/>
                <a:sym typeface="PopplLaudatio-Regular"/>
              </a:rPr>
              <a:t>Future of the WSC and Role of Zones</a:t>
            </a:r>
          </a:p>
          <a:p>
            <a:pPr marL="290160" indent="-290160" algn="l" defTabSz="457200">
              <a:lnSpc>
                <a:spcPct val="90000"/>
              </a:lnSpc>
              <a:spcBef>
                <a:spcPts val="900"/>
              </a:spcBef>
              <a:buSzPct val="75000"/>
              <a:buChar char="•"/>
              <a:defRPr sz="1800"/>
            </a:pPr>
            <a:r>
              <a:rPr lang="en-US" sz="2950" b="1" dirty="0" smtClean="0">
                <a:solidFill>
                  <a:srgbClr val="FFFFFF"/>
                </a:solidFill>
                <a:latin typeface="Cambria" charset="0"/>
                <a:ea typeface="Cambria" charset="0"/>
                <a:cs typeface="Cambria" charset="0"/>
                <a:sym typeface="PopplLaudatio-Regular"/>
              </a:rPr>
              <a:t>Our Service System</a:t>
            </a:r>
          </a:p>
          <a:p>
            <a:pPr marL="290160" indent="-290160" algn="l" defTabSz="457200">
              <a:lnSpc>
                <a:spcPct val="90000"/>
              </a:lnSpc>
              <a:spcBef>
                <a:spcPts val="600"/>
              </a:spcBef>
              <a:buSzPct val="75000"/>
              <a:buChar char="•"/>
              <a:defRPr sz="1800"/>
            </a:pPr>
            <a:r>
              <a:rPr lang="en-US" sz="2950" b="1" dirty="0" smtClean="0">
                <a:solidFill>
                  <a:srgbClr val="FFFFFF"/>
                </a:solidFill>
                <a:latin typeface="Cambria" charset="0"/>
                <a:ea typeface="Cambria" charset="0"/>
                <a:cs typeface="Cambria" charset="0"/>
                <a:sym typeface="PopplLaudatio-Regular"/>
              </a:rPr>
              <a:t>NA Literature and Our Primary Purpose</a:t>
            </a:r>
            <a:endParaRPr lang="en-US" sz="2950" b="1" dirty="0">
              <a:solidFill>
                <a:srgbClr val="FFFFFF"/>
              </a:solidFill>
              <a:latin typeface="Cambria" charset="0"/>
              <a:ea typeface="Cambria" charset="0"/>
              <a:cs typeface="Cambria" charset="0"/>
              <a:sym typeface="PopplLaudatio-Regular"/>
            </a:endParaRP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446530630"/>
      </p:ext>
    </p:extLst>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1_Custom Layout">
    <p:bg>
      <p:bgPr>
        <a:gradFill>
          <a:gsLst>
            <a:gs pos="0">
              <a:srgbClr val="7CB3E1"/>
            </a:gs>
            <a:gs pos="22086">
              <a:srgbClr val="FFFFFF"/>
            </a:gs>
          </a:gsLst>
          <a:lin ang="15890" scaled="0"/>
        </a:gradFill>
        <a:effectLst/>
      </p:bgPr>
    </p:bg>
    <p:spTree>
      <p:nvGrpSpPr>
        <p:cNvPr id="1" name=""/>
        <p:cNvGrpSpPr/>
        <p:nvPr/>
      </p:nvGrpSpPr>
      <p:grpSpPr>
        <a:xfrm>
          <a:off x="0" y="0"/>
          <a:ext cx="0" cy="0"/>
          <a:chOff x="0" y="0"/>
          <a:chExt cx="0" cy="0"/>
        </a:xfrm>
      </p:grpSpPr>
      <p:pic>
        <p:nvPicPr>
          <p:cNvPr id="17" name="wsc2018_logo_bluetext.png"/>
          <p:cNvPicPr/>
          <p:nvPr userDrawn="1"/>
        </p:nvPicPr>
        <p:blipFill>
          <a:blip r:embed="rId2">
            <a:extLst/>
          </a:blip>
          <a:stretch>
            <a:fillRect/>
          </a:stretch>
        </p:blipFill>
        <p:spPr>
          <a:xfrm>
            <a:off x="269875" y="254131"/>
            <a:ext cx="4119799" cy="1563492"/>
          </a:xfrm>
          <a:prstGeom prst="rect">
            <a:avLst/>
          </a:prstGeom>
          <a:ln w="12700">
            <a:miter lim="400000"/>
          </a:ln>
        </p:spPr>
      </p:pic>
      <p:pic>
        <p:nvPicPr>
          <p:cNvPr id="18" name="WSC2018_chairs.jpg"/>
          <p:cNvPicPr/>
          <p:nvPr userDrawn="1"/>
        </p:nvPicPr>
        <p:blipFill>
          <a:blip r:embed="rId3">
            <a:extLst/>
          </a:blip>
          <a:stretch>
            <a:fillRect/>
          </a:stretch>
        </p:blipFill>
        <p:spPr>
          <a:xfrm>
            <a:off x="9162712" y="4997505"/>
            <a:ext cx="3079158" cy="1847796"/>
          </a:xfrm>
          <a:prstGeom prst="rect">
            <a:avLst/>
          </a:prstGeom>
          <a:ln w="12700">
            <a:miter lim="400000"/>
          </a:ln>
        </p:spPr>
      </p:pic>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769195653"/>
      </p:ext>
    </p:extLst>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3_Custom Layout">
    <p:bg>
      <p:bgPr>
        <a:gradFill>
          <a:gsLst>
            <a:gs pos="0">
              <a:srgbClr val="7CB3E1"/>
            </a:gs>
            <a:gs pos="22086">
              <a:srgbClr val="FFFFFF"/>
            </a:gs>
          </a:gsLst>
          <a:lin ang="15890" scaled="0"/>
        </a:gradFill>
        <a:effectLst/>
      </p:bgPr>
    </p:bg>
    <p:spTree>
      <p:nvGrpSpPr>
        <p:cNvPr id="1" name=""/>
        <p:cNvGrpSpPr/>
        <p:nvPr/>
      </p:nvGrpSpPr>
      <p:grpSpPr>
        <a:xfrm>
          <a:off x="0" y="0"/>
          <a:ext cx="0" cy="0"/>
          <a:chOff x="0" y="0"/>
          <a:chExt cx="0" cy="0"/>
        </a:xfrm>
      </p:grpSpPr>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200481287"/>
      </p:ext>
    </p:extLst>
  </p:cSld>
  <p:clrMapOvr>
    <a:masterClrMapping/>
  </p:clrMapOvr>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2_Custom Layout">
    <p:spTree>
      <p:nvGrpSpPr>
        <p:cNvPr id="1" name=""/>
        <p:cNvGrpSpPr/>
        <p:nvPr/>
      </p:nvGrpSpPr>
      <p:grpSpPr>
        <a:xfrm>
          <a:off x="0" y="0"/>
          <a:ext cx="0" cy="0"/>
          <a:chOff x="0" y="0"/>
          <a:chExt cx="0" cy="0"/>
        </a:xfrm>
      </p:grpSpPr>
      <p:sp>
        <p:nvSpPr>
          <p:cNvPr id="6" name="Shape 71"/>
          <p:cNvSpPr/>
          <p:nvPr userDrawn="1"/>
        </p:nvSpPr>
        <p:spPr>
          <a:xfrm>
            <a:off x="317500" y="467475"/>
            <a:ext cx="11287165" cy="1"/>
          </a:xfrm>
          <a:prstGeom prst="line">
            <a:avLst/>
          </a:prstGeom>
          <a:ln w="63500">
            <a:solidFill>
              <a:srgbClr val="27AAE1"/>
            </a:solidFill>
            <a:miter lim="400000"/>
          </a:ln>
        </p:spPr>
        <p:txBody>
          <a:bodyPr lIns="0" tIns="0" rIns="0" bIns="0" anchor="ctr"/>
          <a:lstStyle/>
          <a:p>
            <a:pPr lvl="0">
              <a:defRPr sz="3200"/>
            </a:pPr>
            <a:endParaRPr sz="1600"/>
          </a:p>
        </p:txBody>
      </p:sp>
      <p:pic>
        <p:nvPicPr>
          <p:cNvPr id="7" name="WSC2018_chairs.jpg"/>
          <p:cNvPicPr/>
          <p:nvPr userDrawn="1"/>
        </p:nvPicPr>
        <p:blipFill>
          <a:blip r:embed="rId2">
            <a:extLst/>
          </a:blip>
          <a:stretch>
            <a:fillRect/>
          </a:stretch>
        </p:blipFill>
        <p:spPr>
          <a:xfrm>
            <a:off x="9937412" y="184205"/>
            <a:ext cx="1989270" cy="1193757"/>
          </a:xfrm>
          <a:prstGeom prst="rect">
            <a:avLst/>
          </a:prstGeom>
          <a:ln w="12700">
            <a:miter lim="400000"/>
          </a:ln>
        </p:spPr>
      </p:pic>
      <p:grpSp>
        <p:nvGrpSpPr>
          <p:cNvPr id="2" name="Group 80"/>
          <p:cNvGrpSpPr/>
          <p:nvPr userDrawn="1"/>
        </p:nvGrpSpPr>
        <p:grpSpPr>
          <a:xfrm>
            <a:off x="0" y="5026229"/>
            <a:ext cx="1867645" cy="1831772"/>
            <a:chOff x="0" y="0"/>
            <a:chExt cx="5188942" cy="5089274"/>
          </a:xfrm>
        </p:grpSpPr>
        <p:sp>
          <p:nvSpPr>
            <p:cNvPr id="13" name="Shape 77"/>
            <p:cNvSpPr/>
            <p:nvPr/>
          </p:nvSpPr>
          <p:spPr>
            <a:xfrm rot="18900000">
              <a:off x="769991" y="769990"/>
              <a:ext cx="3549294" cy="3549294"/>
            </a:xfrm>
            <a:prstGeom prst="rect">
              <a:avLst/>
            </a:prstGeom>
            <a:noFill/>
            <a:ln w="25400" cap="flat">
              <a:solidFill>
                <a:srgbClr val="85888D"/>
              </a:solidFill>
              <a:prstDash val="solid"/>
              <a:miter lim="400000"/>
            </a:ln>
            <a:effectLst/>
          </p:spPr>
          <p:txBody>
            <a:bodyPr wrap="square" lIns="0" tIns="0" rIns="0" bIns="0" numCol="1" anchor="ctr">
              <a:noAutofit/>
            </a:bodyPr>
            <a:lstStyle/>
            <a:p>
              <a:pPr lvl="0">
                <a:defRPr sz="3200"/>
              </a:pPr>
              <a:endParaRPr sz="1600"/>
            </a:p>
          </p:txBody>
        </p:sp>
        <p:sp>
          <p:nvSpPr>
            <p:cNvPr id="14" name="Shape 78"/>
            <p:cNvSpPr/>
            <p:nvPr/>
          </p:nvSpPr>
          <p:spPr>
            <a:xfrm>
              <a:off x="0" y="0"/>
              <a:ext cx="5089276" cy="508927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25400" cap="flat">
              <a:solidFill>
                <a:srgbClr val="85888D"/>
              </a:solidFill>
              <a:prstDash val="solid"/>
              <a:miter lim="400000"/>
            </a:ln>
            <a:effectLst/>
          </p:spPr>
          <p:txBody>
            <a:bodyPr wrap="square" lIns="0" tIns="0" rIns="0" bIns="0" numCol="1" anchor="ctr">
              <a:noAutofit/>
            </a:bodyPr>
            <a:lstStyle/>
            <a:p>
              <a:pPr lvl="0">
                <a:defRPr sz="3200"/>
              </a:pPr>
              <a:endParaRPr sz="1600"/>
            </a:p>
          </p:txBody>
        </p:sp>
        <p:sp>
          <p:nvSpPr>
            <p:cNvPr id="15" name="Shape 79"/>
            <p:cNvSpPr/>
            <p:nvPr/>
          </p:nvSpPr>
          <p:spPr>
            <a:xfrm>
              <a:off x="4411815" y="4072859"/>
              <a:ext cx="777128" cy="972897"/>
            </a:xfrm>
            <a:prstGeom prst="rect">
              <a:avLst/>
            </a:prstGeom>
            <a:noFill/>
            <a:ln w="12700" cap="flat">
              <a:noFill/>
              <a:miter lim="400000"/>
            </a:ln>
            <a:effectLst/>
            <a:extLst>
              <a:ext uri="{C572A759-6A51-4108-AA02-DFA0A04FC94B}">
                <ma14:wrappingTextBoxFlag xmlns:mc="http://schemas.openxmlformats.org/markup-compatibility/2006" xmlns:mv="urn:schemas-microsoft-com:mac:vml" xmlns:ma14="http://schemas.microsoft.com/office/mac/drawingml/2011/main" xmlns="" xmlns:p="http://schemas.openxmlformats.org/presentationml/2006/main" xmlns:r="http://schemas.openxmlformats.org/officeDocument/2006/relationships" xmlns:a="http://schemas.openxmlformats.org/drawingml/2006/main" val="1"/>
              </a:ext>
            </a:extLst>
          </p:spPr>
          <p:txBody>
            <a:bodyPr wrap="square" lIns="35719" tIns="35719" rIns="35719" bIns="35719" numCol="1" anchor="ctr">
              <a:noAutofit/>
            </a:bodyPr>
            <a:lstStyle>
              <a:lvl1pPr>
                <a:defRPr sz="2900">
                  <a:solidFill>
                    <a:srgbClr val="888B8D"/>
                  </a:solidFill>
                  <a:latin typeface="Helvetica"/>
                  <a:ea typeface="Helvetica"/>
                  <a:cs typeface="Helvetica"/>
                  <a:sym typeface="Helvetica"/>
                </a:defRPr>
              </a:lvl1pPr>
            </a:lstStyle>
            <a:p>
              <a:pPr lvl="0">
                <a:defRPr sz="1800">
                  <a:solidFill>
                    <a:srgbClr val="000000"/>
                  </a:solidFill>
                </a:defRPr>
              </a:pPr>
              <a:r>
                <a:rPr sz="1450" dirty="0">
                  <a:solidFill>
                    <a:srgbClr val="85888D"/>
                  </a:solidFill>
                </a:rPr>
                <a:t>®</a:t>
              </a:r>
            </a:p>
          </p:txBody>
        </p:sp>
      </p:gr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313110587"/>
      </p:ext>
    </p:extLst>
  </p:cSld>
  <p:clrMapOvr>
    <a:masterClrMapping/>
  </p:clrMapOvr>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7_Custom Layout">
    <p:spTree>
      <p:nvGrpSpPr>
        <p:cNvPr id="1" name=""/>
        <p:cNvGrpSpPr/>
        <p:nvPr/>
      </p:nvGrpSpPr>
      <p:grpSpPr>
        <a:xfrm>
          <a:off x="0" y="0"/>
          <a:ext cx="0" cy="0"/>
          <a:chOff x="0" y="0"/>
          <a:chExt cx="0" cy="0"/>
        </a:xfrm>
      </p:grpSpPr>
      <p:sp>
        <p:nvSpPr>
          <p:cNvPr id="6" name="Shape 71"/>
          <p:cNvSpPr/>
          <p:nvPr userDrawn="1"/>
        </p:nvSpPr>
        <p:spPr>
          <a:xfrm>
            <a:off x="317500" y="467475"/>
            <a:ext cx="11287165" cy="1"/>
          </a:xfrm>
          <a:prstGeom prst="line">
            <a:avLst/>
          </a:prstGeom>
          <a:ln w="63500">
            <a:solidFill>
              <a:srgbClr val="27AAE1"/>
            </a:solidFill>
            <a:miter lim="400000"/>
          </a:ln>
        </p:spPr>
        <p:txBody>
          <a:bodyPr lIns="0" tIns="0" rIns="0" bIns="0" anchor="ctr"/>
          <a:lstStyle/>
          <a:p>
            <a:pPr lvl="0">
              <a:defRPr sz="3200"/>
            </a:pPr>
            <a:endParaRPr sz="1600"/>
          </a:p>
        </p:txBody>
      </p:sp>
      <p:pic>
        <p:nvPicPr>
          <p:cNvPr id="7" name="WSC2018_chairs.jpg"/>
          <p:cNvPicPr/>
          <p:nvPr userDrawn="1"/>
        </p:nvPicPr>
        <p:blipFill>
          <a:blip r:embed="rId2">
            <a:extLst/>
          </a:blip>
          <a:stretch>
            <a:fillRect/>
          </a:stretch>
        </p:blipFill>
        <p:spPr>
          <a:xfrm>
            <a:off x="9937412" y="184205"/>
            <a:ext cx="1989270" cy="1193757"/>
          </a:xfrm>
          <a:prstGeom prst="rect">
            <a:avLst/>
          </a:prstGeom>
          <a:ln w="12700">
            <a:miter lim="400000"/>
          </a:ln>
        </p:spPr>
      </p:pic>
    </p:spTree>
    <p:extLst/>
  </p:cSld>
  <p:clrMapOvr>
    <a:masterClrMapping/>
  </p:clrMapOvr>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4_Custom Layout">
    <p:spTree>
      <p:nvGrpSpPr>
        <p:cNvPr id="1" name=""/>
        <p:cNvGrpSpPr/>
        <p:nvPr/>
      </p:nvGrpSpPr>
      <p:grpSpPr>
        <a:xfrm>
          <a:off x="0" y="0"/>
          <a:ext cx="0" cy="0"/>
          <a:chOff x="0" y="0"/>
          <a:chExt cx="0" cy="0"/>
        </a:xfrm>
      </p:grpSpPr>
      <p:sp>
        <p:nvSpPr>
          <p:cNvPr id="6" name="Shape 82"/>
          <p:cNvSpPr/>
          <p:nvPr userDrawn="1"/>
        </p:nvSpPr>
        <p:spPr>
          <a:xfrm>
            <a:off x="317500" y="467476"/>
            <a:ext cx="11480800" cy="0"/>
          </a:xfrm>
          <a:prstGeom prst="line">
            <a:avLst/>
          </a:prstGeom>
          <a:ln w="63500">
            <a:solidFill>
              <a:srgbClr val="27AAE1"/>
            </a:solidFill>
            <a:miter lim="400000"/>
          </a:ln>
        </p:spPr>
        <p:txBody>
          <a:bodyPr lIns="0" tIns="0" rIns="0" bIns="0" anchor="ctr"/>
          <a:lstStyle/>
          <a:p>
            <a:pPr lvl="0">
              <a:defRPr sz="3200"/>
            </a:pPr>
            <a:endParaRPr sz="1600"/>
          </a:p>
        </p:txBody>
      </p:sp>
      <p:pic>
        <p:nvPicPr>
          <p:cNvPr id="9" name="wsc2018_logobluetextchairs.png"/>
          <p:cNvPicPr/>
          <p:nvPr userDrawn="1"/>
        </p:nvPicPr>
        <p:blipFill>
          <a:blip r:embed="rId2">
            <a:extLst/>
          </a:blip>
          <a:stretch>
            <a:fillRect/>
          </a:stretch>
        </p:blipFill>
        <p:spPr>
          <a:xfrm>
            <a:off x="424377" y="541383"/>
            <a:ext cx="1871411" cy="1312902"/>
          </a:xfrm>
          <a:prstGeom prst="rect">
            <a:avLst/>
          </a:prstGeom>
          <a:ln w="12700">
            <a:miter lim="400000"/>
          </a:ln>
        </p:spPr>
      </p:pic>
      <p:sp>
        <p:nvSpPr>
          <p:cNvPr id="15" name="Shape 82"/>
          <p:cNvSpPr/>
          <p:nvPr userDrawn="1"/>
        </p:nvSpPr>
        <p:spPr>
          <a:xfrm>
            <a:off x="330200" y="1927976"/>
            <a:ext cx="11468100" cy="0"/>
          </a:xfrm>
          <a:prstGeom prst="line">
            <a:avLst/>
          </a:prstGeom>
          <a:ln w="63500">
            <a:solidFill>
              <a:srgbClr val="27AAE1"/>
            </a:solidFill>
            <a:miter lim="400000"/>
          </a:ln>
        </p:spPr>
        <p:txBody>
          <a:bodyPr lIns="0" tIns="0" rIns="0" bIns="0" anchor="ctr"/>
          <a:lstStyle/>
          <a:p>
            <a:pPr lvl="0">
              <a:defRPr sz="3200"/>
            </a:pPr>
            <a:endParaRPr sz="160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011356079"/>
      </p:ext>
    </p:extLst>
  </p:cSld>
  <p:clrMapOvr>
    <a:masterClrMapping/>
  </p:clrMapOvr>
</p:sldLayout>
</file>

<file path=ppt/slideLayouts/slideLayout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5_Custom Layout">
    <p:spTree>
      <p:nvGrpSpPr>
        <p:cNvPr id="1" name=""/>
        <p:cNvGrpSpPr/>
        <p:nvPr/>
      </p:nvGrpSpPr>
      <p:grpSpPr>
        <a:xfrm>
          <a:off x="0" y="0"/>
          <a:ext cx="0" cy="0"/>
          <a:chOff x="0" y="0"/>
          <a:chExt cx="0" cy="0"/>
        </a:xfrm>
      </p:grpSpPr>
      <p:sp>
        <p:nvSpPr>
          <p:cNvPr id="6" name="Shape 82"/>
          <p:cNvSpPr/>
          <p:nvPr userDrawn="1"/>
        </p:nvSpPr>
        <p:spPr>
          <a:xfrm>
            <a:off x="317500" y="467476"/>
            <a:ext cx="11480800" cy="0"/>
          </a:xfrm>
          <a:prstGeom prst="line">
            <a:avLst/>
          </a:prstGeom>
          <a:ln w="63500">
            <a:solidFill>
              <a:srgbClr val="27AAE1"/>
            </a:solidFill>
            <a:miter lim="400000"/>
          </a:ln>
        </p:spPr>
        <p:txBody>
          <a:bodyPr lIns="0" tIns="0" rIns="0" bIns="0" anchor="ctr"/>
          <a:lstStyle/>
          <a:p>
            <a:pPr lvl="0">
              <a:defRPr sz="3200"/>
            </a:pPr>
            <a:endParaRPr sz="1600"/>
          </a:p>
        </p:txBody>
      </p:sp>
      <p:pic>
        <p:nvPicPr>
          <p:cNvPr id="7" name="wsc2018_logobluetextchairs.png"/>
          <p:cNvPicPr/>
          <p:nvPr userDrawn="1"/>
        </p:nvPicPr>
        <p:blipFill>
          <a:blip r:embed="rId2">
            <a:extLst/>
          </a:blip>
          <a:stretch>
            <a:fillRect/>
          </a:stretch>
        </p:blipFill>
        <p:spPr>
          <a:xfrm>
            <a:off x="424377" y="541383"/>
            <a:ext cx="1871411" cy="1312902"/>
          </a:xfrm>
          <a:prstGeom prst="rect">
            <a:avLst/>
          </a:prstGeom>
          <a:ln w="12700">
            <a:miter lim="400000"/>
          </a:ln>
        </p:spPr>
      </p:pic>
      <p:sp>
        <p:nvSpPr>
          <p:cNvPr id="8" name="Shape 82"/>
          <p:cNvSpPr/>
          <p:nvPr userDrawn="1"/>
        </p:nvSpPr>
        <p:spPr>
          <a:xfrm>
            <a:off x="330200" y="1927976"/>
            <a:ext cx="11468100" cy="0"/>
          </a:xfrm>
          <a:prstGeom prst="line">
            <a:avLst/>
          </a:prstGeom>
          <a:ln w="63500">
            <a:solidFill>
              <a:srgbClr val="27AAE1"/>
            </a:solidFill>
            <a:miter lim="400000"/>
          </a:ln>
        </p:spPr>
        <p:txBody>
          <a:bodyPr lIns="0" tIns="0" rIns="0" bIns="0" anchor="ctr"/>
          <a:lstStyle/>
          <a:p>
            <a:pPr lvl="0">
              <a:defRPr sz="3200"/>
            </a:pPr>
            <a:endParaRPr sz="1600"/>
          </a:p>
        </p:txBody>
      </p:sp>
      <p:sp>
        <p:nvSpPr>
          <p:cNvPr id="9" name="Shape 97"/>
          <p:cNvSpPr/>
          <p:nvPr userDrawn="1"/>
        </p:nvSpPr>
        <p:spPr>
          <a:xfrm>
            <a:off x="2877425" y="679149"/>
            <a:ext cx="8455720" cy="1080103"/>
          </a:xfrm>
          <a:prstGeom prst="rect">
            <a:avLst/>
          </a:prstGeom>
          <a:ln w="12700">
            <a:miter lim="400000"/>
          </a:ln>
          <a:extLst>
            <a:ext uri="{C572A759-6A51-4108-AA02-DFA0A04FC94B}">
              <ma14:wrappingTextBoxFlag xmlns:mc="http://schemas.openxmlformats.org/markup-compatibility/2006" xmlns:mv="urn:schemas-microsoft-com:mac:vml" xmlns:ma14="http://schemas.microsoft.com/office/mac/drawingml/2011/main" xmlns="" xmlns:p="http://schemas.openxmlformats.org/presentationml/2006/main" xmlns:r="http://schemas.openxmlformats.org/officeDocument/2006/relationships" xmlns:a="http://schemas.openxmlformats.org/drawingml/2006/main" val="1"/>
            </a:ext>
          </a:extLst>
        </p:spPr>
        <p:txBody>
          <a:bodyPr lIns="35719" tIns="35719" rIns="35719" bIns="35719" anchor="ctr">
            <a:noAutofit/>
          </a:bodyPr>
          <a:lstStyle/>
          <a:p>
            <a:pPr marL="0" lvl="1" algn="ctr" defTabSz="457200">
              <a:defRPr sz="1800"/>
            </a:pPr>
            <a:r>
              <a:rPr sz="6600" b="1" dirty="0">
                <a:latin typeface="Cambria" charset="0"/>
                <a:ea typeface="Cambria" charset="0"/>
                <a:cs typeface="Cambria" charset="0"/>
                <a:sym typeface="BotonBQ-Bold"/>
              </a:rPr>
              <a:t>Pause for Discussion</a:t>
            </a:r>
          </a:p>
        </p:txBody>
      </p:sp>
      <p:grpSp>
        <p:nvGrpSpPr>
          <p:cNvPr id="2" name="Group 80"/>
          <p:cNvGrpSpPr/>
          <p:nvPr userDrawn="1"/>
        </p:nvGrpSpPr>
        <p:grpSpPr>
          <a:xfrm>
            <a:off x="0" y="5026229"/>
            <a:ext cx="1867645" cy="1831772"/>
            <a:chOff x="0" y="0"/>
            <a:chExt cx="5188942" cy="5089274"/>
          </a:xfrm>
        </p:grpSpPr>
        <p:sp>
          <p:nvSpPr>
            <p:cNvPr id="13" name="Shape 77"/>
            <p:cNvSpPr/>
            <p:nvPr/>
          </p:nvSpPr>
          <p:spPr>
            <a:xfrm rot="18900000">
              <a:off x="769991" y="769990"/>
              <a:ext cx="3549294" cy="3549294"/>
            </a:xfrm>
            <a:prstGeom prst="rect">
              <a:avLst/>
            </a:prstGeom>
            <a:noFill/>
            <a:ln w="25400" cap="flat">
              <a:solidFill>
                <a:srgbClr val="85888D"/>
              </a:solidFill>
              <a:prstDash val="solid"/>
              <a:miter lim="400000"/>
            </a:ln>
            <a:effectLst/>
          </p:spPr>
          <p:txBody>
            <a:bodyPr wrap="square" lIns="0" tIns="0" rIns="0" bIns="0" numCol="1" anchor="ctr">
              <a:noAutofit/>
            </a:bodyPr>
            <a:lstStyle/>
            <a:p>
              <a:pPr lvl="0">
                <a:defRPr sz="3200"/>
              </a:pPr>
              <a:endParaRPr sz="1600"/>
            </a:p>
          </p:txBody>
        </p:sp>
        <p:sp>
          <p:nvSpPr>
            <p:cNvPr id="14" name="Shape 78"/>
            <p:cNvSpPr/>
            <p:nvPr/>
          </p:nvSpPr>
          <p:spPr>
            <a:xfrm>
              <a:off x="0" y="0"/>
              <a:ext cx="5089276" cy="508927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25400" cap="flat">
              <a:solidFill>
                <a:srgbClr val="85888D"/>
              </a:solidFill>
              <a:prstDash val="solid"/>
              <a:miter lim="400000"/>
            </a:ln>
            <a:effectLst/>
          </p:spPr>
          <p:txBody>
            <a:bodyPr wrap="square" lIns="0" tIns="0" rIns="0" bIns="0" numCol="1" anchor="ctr">
              <a:noAutofit/>
            </a:bodyPr>
            <a:lstStyle/>
            <a:p>
              <a:pPr lvl="0">
                <a:defRPr sz="3200"/>
              </a:pPr>
              <a:endParaRPr sz="1600"/>
            </a:p>
          </p:txBody>
        </p:sp>
        <p:sp>
          <p:nvSpPr>
            <p:cNvPr id="15" name="Shape 79"/>
            <p:cNvSpPr/>
            <p:nvPr/>
          </p:nvSpPr>
          <p:spPr>
            <a:xfrm>
              <a:off x="4411815" y="4072859"/>
              <a:ext cx="777128" cy="972897"/>
            </a:xfrm>
            <a:prstGeom prst="rect">
              <a:avLst/>
            </a:prstGeom>
            <a:noFill/>
            <a:ln w="12700" cap="flat">
              <a:noFill/>
              <a:miter lim="400000"/>
            </a:ln>
            <a:effectLst/>
            <a:extLst>
              <a:ext uri="{C572A759-6A51-4108-AA02-DFA0A04FC94B}">
                <ma14:wrappingTextBoxFlag xmlns:mc="http://schemas.openxmlformats.org/markup-compatibility/2006" xmlns:mv="urn:schemas-microsoft-com:mac:vml" xmlns:ma14="http://schemas.microsoft.com/office/mac/drawingml/2011/main" xmlns="" xmlns:p="http://schemas.openxmlformats.org/presentationml/2006/main" xmlns:r="http://schemas.openxmlformats.org/officeDocument/2006/relationships" xmlns:a="http://schemas.openxmlformats.org/drawingml/2006/main" val="1"/>
              </a:ext>
            </a:extLst>
          </p:spPr>
          <p:txBody>
            <a:bodyPr wrap="square" lIns="35719" tIns="35719" rIns="35719" bIns="35719" numCol="1" anchor="ctr">
              <a:noAutofit/>
            </a:bodyPr>
            <a:lstStyle>
              <a:lvl1pPr>
                <a:defRPr sz="2900">
                  <a:solidFill>
                    <a:srgbClr val="888B8D"/>
                  </a:solidFill>
                  <a:latin typeface="Helvetica"/>
                  <a:ea typeface="Helvetica"/>
                  <a:cs typeface="Helvetica"/>
                  <a:sym typeface="Helvetica"/>
                </a:defRPr>
              </a:lvl1pPr>
            </a:lstStyle>
            <a:p>
              <a:pPr lvl="0">
                <a:defRPr sz="1800">
                  <a:solidFill>
                    <a:srgbClr val="000000"/>
                  </a:solidFill>
                </a:defRPr>
              </a:pPr>
              <a:r>
                <a:rPr sz="1450" dirty="0">
                  <a:solidFill>
                    <a:srgbClr val="85888D"/>
                  </a:solidFill>
                </a:rPr>
                <a:t>®</a:t>
              </a:r>
            </a:p>
          </p:txBody>
        </p:sp>
      </p:gr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063851853"/>
      </p:ext>
    </p:extLst>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3_Custom Layout">
    <p:bg>
      <p:bgPr>
        <a:gradFill>
          <a:gsLst>
            <a:gs pos="0">
              <a:srgbClr val="7CB3E1"/>
            </a:gs>
            <a:gs pos="22086">
              <a:srgbClr val="FFFFFF"/>
            </a:gs>
          </a:gsLst>
          <a:lin ang="15890" scaled="0"/>
        </a:gradFill>
        <a:effectLst/>
      </p:bgPr>
    </p:bg>
    <p:spTree>
      <p:nvGrpSpPr>
        <p:cNvPr id="1" name=""/>
        <p:cNvGrpSpPr/>
        <p:nvPr/>
      </p:nvGrpSpPr>
      <p:grpSpPr>
        <a:xfrm>
          <a:off x="0" y="0"/>
          <a:ext cx="0" cy="0"/>
          <a:chOff x="0" y="0"/>
          <a:chExt cx="0" cy="0"/>
        </a:xfrm>
      </p:grpSpPr>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679090466"/>
      </p:ext>
    </p:extLst>
  </p:cSld>
  <p:clrMapOvr>
    <a:masterClrMapping/>
  </p:clrMapOvr>
</p:sldLayout>
</file>

<file path=ppt/slideLayouts/slideLayout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8_Custom Layout">
    <p:spTree>
      <p:nvGrpSpPr>
        <p:cNvPr id="1" name=""/>
        <p:cNvGrpSpPr/>
        <p:nvPr/>
      </p:nvGrpSpPr>
      <p:grpSpPr>
        <a:xfrm>
          <a:off x="0" y="0"/>
          <a:ext cx="0" cy="0"/>
          <a:chOff x="0" y="0"/>
          <a:chExt cx="0" cy="0"/>
        </a:xfrm>
      </p:grpSpPr>
      <p:sp>
        <p:nvSpPr>
          <p:cNvPr id="6" name="Shape 82"/>
          <p:cNvSpPr/>
          <p:nvPr userDrawn="1"/>
        </p:nvSpPr>
        <p:spPr>
          <a:xfrm>
            <a:off x="317500" y="467476"/>
            <a:ext cx="11480800" cy="0"/>
          </a:xfrm>
          <a:prstGeom prst="line">
            <a:avLst/>
          </a:prstGeom>
          <a:ln w="63500">
            <a:solidFill>
              <a:srgbClr val="27AAE1"/>
            </a:solidFill>
            <a:miter lim="400000"/>
          </a:ln>
        </p:spPr>
        <p:txBody>
          <a:bodyPr lIns="0" tIns="0" rIns="0" bIns="0" anchor="ctr"/>
          <a:lstStyle/>
          <a:p>
            <a:pPr lvl="0">
              <a:defRPr sz="3200"/>
            </a:pPr>
            <a:endParaRPr sz="1600"/>
          </a:p>
        </p:txBody>
      </p:sp>
      <p:pic>
        <p:nvPicPr>
          <p:cNvPr id="7" name="wsc2018_logobluetextchairs.png"/>
          <p:cNvPicPr/>
          <p:nvPr userDrawn="1"/>
        </p:nvPicPr>
        <p:blipFill>
          <a:blip r:embed="rId2">
            <a:extLst/>
          </a:blip>
          <a:stretch>
            <a:fillRect/>
          </a:stretch>
        </p:blipFill>
        <p:spPr>
          <a:xfrm>
            <a:off x="424377" y="541383"/>
            <a:ext cx="1871411" cy="1312902"/>
          </a:xfrm>
          <a:prstGeom prst="rect">
            <a:avLst/>
          </a:prstGeom>
          <a:ln w="12700">
            <a:miter lim="400000"/>
          </a:ln>
        </p:spPr>
      </p:pic>
      <p:sp>
        <p:nvSpPr>
          <p:cNvPr id="8" name="Shape 82"/>
          <p:cNvSpPr/>
          <p:nvPr userDrawn="1"/>
        </p:nvSpPr>
        <p:spPr>
          <a:xfrm>
            <a:off x="330200" y="1927976"/>
            <a:ext cx="11468100" cy="0"/>
          </a:xfrm>
          <a:prstGeom prst="line">
            <a:avLst/>
          </a:prstGeom>
          <a:ln w="63500">
            <a:solidFill>
              <a:srgbClr val="27AAE1"/>
            </a:solidFill>
            <a:miter lim="400000"/>
          </a:ln>
        </p:spPr>
        <p:txBody>
          <a:bodyPr lIns="0" tIns="0" rIns="0" bIns="0" anchor="ctr"/>
          <a:lstStyle/>
          <a:p>
            <a:pPr lvl="0">
              <a:defRPr sz="3200"/>
            </a:pPr>
            <a:endParaRPr sz="1600"/>
          </a:p>
        </p:txBody>
      </p:sp>
      <p:sp>
        <p:nvSpPr>
          <p:cNvPr id="9" name="Shape 97"/>
          <p:cNvSpPr/>
          <p:nvPr userDrawn="1"/>
        </p:nvSpPr>
        <p:spPr>
          <a:xfrm>
            <a:off x="2877425" y="679149"/>
            <a:ext cx="8455720" cy="1080103"/>
          </a:xfrm>
          <a:prstGeom prst="rect">
            <a:avLst/>
          </a:prstGeom>
          <a:ln w="12700">
            <a:miter lim="400000"/>
          </a:ln>
          <a:extLst>
            <a:ext uri="{C572A759-6A51-4108-AA02-DFA0A04FC94B}">
              <ma14:wrappingTextBoxFlag xmlns:mc="http://schemas.openxmlformats.org/markup-compatibility/2006" xmlns:mv="urn:schemas-microsoft-com:mac:vml" xmlns:ma14="http://schemas.microsoft.com/office/mac/drawingml/2011/main" xmlns="" xmlns:p="http://schemas.openxmlformats.org/presentationml/2006/main" xmlns:r="http://schemas.openxmlformats.org/officeDocument/2006/relationships" xmlns:a="http://schemas.openxmlformats.org/drawingml/2006/main" val="1"/>
            </a:ext>
          </a:extLst>
        </p:spPr>
        <p:txBody>
          <a:bodyPr lIns="35719" tIns="35719" rIns="35719" bIns="35719" anchor="ctr">
            <a:noAutofit/>
          </a:bodyPr>
          <a:lstStyle/>
          <a:p>
            <a:pPr marL="0" lvl="1" algn="ctr" defTabSz="457200">
              <a:defRPr sz="1800"/>
            </a:pPr>
            <a:r>
              <a:rPr sz="6600" b="1" dirty="0">
                <a:latin typeface="Cambria" charset="0"/>
                <a:ea typeface="Cambria" charset="0"/>
                <a:cs typeface="Cambria" charset="0"/>
                <a:sym typeface="BotonBQ-Bold"/>
              </a:rPr>
              <a:t>Pause for Discussion</a:t>
            </a:r>
          </a:p>
        </p:txBody>
      </p:sp>
    </p:spTree>
    <p:extLst/>
  </p:cSld>
  <p:clrMapOvr>
    <a:masterClrMapping/>
  </p:clrMapOvr>
</p:sldLayout>
</file>

<file path=ppt/slideLayouts/slideLayout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6_Custom Layout">
    <p:bg>
      <p:bgPr>
        <a:gradFill>
          <a:gsLst>
            <a:gs pos="69000">
              <a:srgbClr val="FFFFFF"/>
            </a:gs>
            <a:gs pos="100000">
              <a:srgbClr val="7CB3E1"/>
            </a:gs>
          </a:gsLst>
          <a:lin ang="5400000" scaled="0"/>
        </a:gradFill>
        <a:effectLst/>
      </p:bgPr>
    </p:bg>
    <p:spTree>
      <p:nvGrpSpPr>
        <p:cNvPr id="1" name=""/>
        <p:cNvGrpSpPr/>
        <p:nvPr/>
      </p:nvGrpSpPr>
      <p:grpSpPr>
        <a:xfrm>
          <a:off x="0" y="0"/>
          <a:ext cx="0" cy="0"/>
          <a:chOff x="0" y="0"/>
          <a:chExt cx="0" cy="0"/>
        </a:xfrm>
      </p:grpSpPr>
      <p:sp>
        <p:nvSpPr>
          <p:cNvPr id="15" name="Shape 107"/>
          <p:cNvSpPr/>
          <p:nvPr userDrawn="1"/>
        </p:nvSpPr>
        <p:spPr>
          <a:xfrm>
            <a:off x="-27710" y="921990"/>
            <a:ext cx="12247420" cy="4064794"/>
          </a:xfrm>
          <a:prstGeom prst="rect">
            <a:avLst/>
          </a:prstGeom>
          <a:solidFill>
            <a:srgbClr val="27AAE1"/>
          </a:solidFill>
          <a:ln w="12700">
            <a:miter lim="400000"/>
          </a:ln>
          <a:effectLst>
            <a:outerShdw blurRad="50800" dist="25400" dir="5400000" rotWithShape="0">
              <a:srgbClr val="000000">
                <a:alpha val="50000"/>
              </a:srgbClr>
            </a:outerShdw>
          </a:effectLst>
        </p:spPr>
        <p:txBody>
          <a:bodyPr lIns="254000" tIns="254000" rIns="254000" bIns="254000" anchor="ctr"/>
          <a:lstStyle/>
          <a:p>
            <a:pPr lvl="1" algn="r" defTabSz="457200">
              <a:defRPr sz="6500">
                <a:solidFill>
                  <a:srgbClr val="FFFFFF"/>
                </a:solidFill>
                <a:latin typeface="Boton BQ Medium"/>
                <a:ea typeface="Boton BQ Medium"/>
                <a:cs typeface="Boton BQ Medium"/>
                <a:sym typeface="Boton BQ Medium"/>
              </a:defRPr>
            </a:pPr>
            <a:endParaRPr sz="3250"/>
          </a:p>
        </p:txBody>
      </p:sp>
      <p:grpSp>
        <p:nvGrpSpPr>
          <p:cNvPr id="2" name="Group 52"/>
          <p:cNvGrpSpPr/>
          <p:nvPr userDrawn="1"/>
        </p:nvGrpSpPr>
        <p:grpSpPr>
          <a:xfrm>
            <a:off x="0" y="4330806"/>
            <a:ext cx="2576686" cy="2527194"/>
            <a:chOff x="0" y="0"/>
            <a:chExt cx="5188942" cy="5089274"/>
          </a:xfrm>
        </p:grpSpPr>
        <p:sp>
          <p:nvSpPr>
            <p:cNvPr id="11" name="Shape 49"/>
            <p:cNvSpPr/>
            <p:nvPr/>
          </p:nvSpPr>
          <p:spPr>
            <a:xfrm rot="18900000">
              <a:off x="769991" y="769990"/>
              <a:ext cx="3549294" cy="3549294"/>
            </a:xfrm>
            <a:prstGeom prst="rect">
              <a:avLst/>
            </a:prstGeom>
            <a:noFill/>
            <a:ln w="25400" cap="flat">
              <a:solidFill>
                <a:srgbClr val="85888D"/>
              </a:solidFill>
              <a:prstDash val="solid"/>
              <a:miter lim="400000"/>
            </a:ln>
            <a:effectLst/>
          </p:spPr>
          <p:txBody>
            <a:bodyPr wrap="square" lIns="0" tIns="0" rIns="0" bIns="0" numCol="1" anchor="ctr">
              <a:noAutofit/>
            </a:bodyPr>
            <a:lstStyle/>
            <a:p>
              <a:pPr lvl="0">
                <a:defRPr sz="3200"/>
              </a:pPr>
              <a:endParaRPr sz="3200"/>
            </a:p>
          </p:txBody>
        </p:sp>
        <p:sp>
          <p:nvSpPr>
            <p:cNvPr id="12" name="Shape 50"/>
            <p:cNvSpPr/>
            <p:nvPr/>
          </p:nvSpPr>
          <p:spPr>
            <a:xfrm>
              <a:off x="0" y="0"/>
              <a:ext cx="5089276" cy="508927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25400" cap="flat">
              <a:solidFill>
                <a:srgbClr val="85888D"/>
              </a:solidFill>
              <a:prstDash val="solid"/>
              <a:miter lim="400000"/>
            </a:ln>
            <a:effectLst/>
          </p:spPr>
          <p:txBody>
            <a:bodyPr wrap="square" lIns="0" tIns="0" rIns="0" bIns="0" numCol="1" anchor="ctr">
              <a:noAutofit/>
            </a:bodyPr>
            <a:lstStyle/>
            <a:p>
              <a:pPr lvl="0">
                <a:defRPr sz="3200"/>
              </a:pPr>
              <a:endParaRPr sz="3200"/>
            </a:p>
          </p:txBody>
        </p:sp>
        <p:sp>
          <p:nvSpPr>
            <p:cNvPr id="13" name="Shape 51"/>
            <p:cNvSpPr/>
            <p:nvPr/>
          </p:nvSpPr>
          <p:spPr>
            <a:xfrm>
              <a:off x="4411815" y="4072859"/>
              <a:ext cx="777128" cy="972897"/>
            </a:xfrm>
            <a:prstGeom prst="rect">
              <a:avLst/>
            </a:prstGeom>
            <a:noFill/>
            <a:ln w="12700" cap="flat">
              <a:noFill/>
              <a:miter lim="400000"/>
            </a:ln>
            <a:effectLst/>
            <a:extLst>
              <a:ext uri="{C572A759-6A51-4108-AA02-DFA0A04FC94B}">
                <ma14:wrappingTextBoxFlag xmlns:mc="http://schemas.openxmlformats.org/markup-compatibility/2006" xmlns:mv="urn:schemas-microsoft-com:mac:vml" xmlns:ma14="http://schemas.microsoft.com/office/mac/drawingml/2011/main" xmlns="" xmlns:p="http://schemas.openxmlformats.org/presentationml/2006/main" xmlns:r="http://schemas.openxmlformats.org/officeDocument/2006/relationships" xmlns:a="http://schemas.openxmlformats.org/drawingml/2006/main" val="1"/>
              </a:ext>
            </a:extLst>
          </p:spPr>
          <p:txBody>
            <a:bodyPr wrap="square" lIns="71438" tIns="71438" rIns="71438" bIns="71438" numCol="1" anchor="ctr">
              <a:noAutofit/>
            </a:bodyPr>
            <a:lstStyle>
              <a:lvl1pPr>
                <a:defRPr sz="2900">
                  <a:solidFill>
                    <a:srgbClr val="888B8D"/>
                  </a:solidFill>
                  <a:latin typeface="Helvetica"/>
                  <a:ea typeface="Helvetica"/>
                  <a:cs typeface="Helvetica"/>
                  <a:sym typeface="Helvetica"/>
                </a:defRPr>
              </a:lvl1pPr>
            </a:lstStyle>
            <a:p>
              <a:pPr lvl="0">
                <a:defRPr sz="1800">
                  <a:solidFill>
                    <a:srgbClr val="000000"/>
                  </a:solidFill>
                </a:defRPr>
              </a:pPr>
              <a:r>
                <a:rPr sz="1800" dirty="0">
                  <a:solidFill>
                    <a:srgbClr val="85888D"/>
                  </a:solidFill>
                </a:rPr>
                <a:t>®</a:t>
              </a:r>
            </a:p>
          </p:txBody>
        </p:sp>
      </p:grpSp>
      <p:grpSp>
        <p:nvGrpSpPr>
          <p:cNvPr id="3" name="Group 114"/>
          <p:cNvGrpSpPr/>
          <p:nvPr userDrawn="1"/>
        </p:nvGrpSpPr>
        <p:grpSpPr>
          <a:xfrm rot="20040000">
            <a:off x="155487" y="-344913"/>
            <a:ext cx="6185698" cy="7547826"/>
            <a:chOff x="0" y="0"/>
            <a:chExt cx="12371394" cy="15095651"/>
          </a:xfrm>
        </p:grpSpPr>
        <p:sp>
          <p:nvSpPr>
            <p:cNvPr id="17" name="Shape 112"/>
            <p:cNvSpPr/>
            <p:nvPr/>
          </p:nvSpPr>
          <p:spPr>
            <a:xfrm rot="540000">
              <a:off x="986834" y="730578"/>
              <a:ext cx="10397726" cy="13434911"/>
            </a:xfrm>
            <a:prstGeom prst="rect">
              <a:avLst/>
            </a:prstGeom>
            <a:solidFill>
              <a:srgbClr val="FFFFFF"/>
            </a:solidFill>
            <a:ln w="25400" cap="flat">
              <a:solidFill>
                <a:srgbClr val="85888D"/>
              </a:solidFill>
              <a:prstDash val="solid"/>
              <a:miter lim="400000"/>
            </a:ln>
            <a:effectLst>
              <a:outerShdw blurRad="152400" dist="76200" dir="3978660" rotWithShape="0">
                <a:srgbClr val="000000">
                  <a:alpha val="50000"/>
                </a:srgbClr>
              </a:outerShdw>
            </a:effectLst>
            <a:extLst>
              <a:ext uri="{C572A759-6A51-4108-AA02-DFA0A04FC94B}">
                <ma14:wrappingTextBoxFlag xmlns:mc="http://schemas.openxmlformats.org/markup-compatibility/2006" xmlns:mv="urn:schemas-microsoft-com:mac:vml" xmlns:ma14="http://schemas.microsoft.com/office/mac/drawingml/2011/main" xmlns="" xmlns:p="http://schemas.openxmlformats.org/presentationml/2006/main" xmlns:r="http://schemas.openxmlformats.org/officeDocument/2006/relationships" xmlns:a="http://schemas.openxmlformats.org/drawingml/2006/main" val="1"/>
              </a:ext>
            </a:extLst>
          </p:spPr>
          <p:txBody>
            <a:bodyPr wrap="square" lIns="0" tIns="0" rIns="0" bIns="0" numCol="1" anchor="ctr">
              <a:noAutofit/>
            </a:bodyPr>
            <a:lstStyle>
              <a:lvl1pPr>
                <a:defRPr sz="3200"/>
              </a:lvl1pPr>
            </a:lstStyle>
            <a:p>
              <a:pPr lvl="0">
                <a:defRPr sz="1800"/>
              </a:pPr>
              <a:r>
                <a:rPr sz="1600"/>
                <a:t>     </a:t>
              </a:r>
            </a:p>
          </p:txBody>
        </p:sp>
        <p:pic>
          <p:nvPicPr>
            <p:cNvPr id="18" name="wsc2018_cover.pdf"/>
            <p:cNvPicPr/>
            <p:nvPr/>
          </p:nvPicPr>
          <p:blipFill>
            <a:blip r:embed="rId2">
              <a:extLst/>
            </a:blip>
            <a:stretch>
              <a:fillRect/>
            </a:stretch>
          </p:blipFill>
          <p:spPr>
            <a:xfrm rot="540000">
              <a:off x="1192747" y="1395224"/>
              <a:ext cx="9878312" cy="13007847"/>
            </a:xfrm>
            <a:prstGeom prst="rect">
              <a:avLst/>
            </a:prstGeom>
            <a:ln w="12700" cap="flat">
              <a:noFill/>
              <a:miter lim="400000"/>
            </a:ln>
            <a:effectLst/>
          </p:spPr>
        </p:pic>
      </p:gr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804984638"/>
      </p:ext>
    </p:extLst>
  </p:cSld>
  <p:clrMapOvr>
    <a:masterClrMapping/>
  </p:clrMapOvr>
</p:sldLayout>
</file>

<file path=ppt/slideLayouts/slideLayout5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0666D4B-8D69-43F8-99EA-505BC820E8FB}" type="datetimeFigureOut">
              <a:rPr lang="en-US" smtClean="0"/>
              <a:pPr/>
              <a:t>12/8/17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1B78A3-A029-459F-BA71-1B559F73B7F7}" type="slidenum">
              <a:rPr lang="en-US" smtClean="0"/>
              <a:pPr/>
              <a:t>‹#›</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550387171"/>
      </p:ext>
    </p:extLst>
  </p:cSld>
  <p:clrMapOvr>
    <a:masterClrMapping/>
  </p:clrMapOvr>
</p:sldLayout>
</file>

<file path=ppt/slideLayouts/slideLayout5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0666D4B-8D69-43F8-99EA-505BC820E8FB}" type="datetimeFigureOut">
              <a:rPr lang="en-US" smtClean="0"/>
              <a:pPr/>
              <a:t>12/8/17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81B78A3-A029-459F-BA71-1B559F73B7F7}" type="slidenum">
              <a:rPr lang="en-US" smtClean="0"/>
              <a:pPr/>
              <a:t>‹#›</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4031554741"/>
      </p:ext>
    </p:extLst>
  </p:cSld>
  <p:clrMapOvr>
    <a:masterClrMapping/>
  </p:clrMapOvr>
</p:sldLayout>
</file>

<file path=ppt/slideLayouts/slideLayout5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0666D4B-8D69-43F8-99EA-505BC820E8FB}" type="datetimeFigureOut">
              <a:rPr lang="en-US" smtClean="0"/>
              <a:pPr/>
              <a:t>12/8/17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81B78A3-A029-459F-BA71-1B559F73B7F7}" type="slidenum">
              <a:rPr lang="en-US" smtClean="0"/>
              <a:pPr/>
              <a:t>‹#›</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684032678"/>
      </p:ext>
    </p:extLst>
  </p:cSld>
  <p:clrMapOvr>
    <a:masterClrMapping/>
  </p:clrMapOvr>
</p:sldLayout>
</file>

<file path=ppt/slideLayouts/slideLayout5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0666D4B-8D69-43F8-99EA-505BC820E8FB}" type="datetimeFigureOut">
              <a:rPr lang="en-US" smtClean="0"/>
              <a:pPr/>
              <a:t>12/8/17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81B78A3-A029-459F-BA71-1B559F73B7F7}" type="slidenum">
              <a:rPr lang="en-US" smtClean="0"/>
              <a:pPr/>
              <a:t>‹#›</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206437734"/>
      </p:ext>
    </p:extLst>
  </p:cSld>
  <p:clrMapOvr>
    <a:masterClrMapping/>
  </p:clrMapOvr>
</p:sldLayout>
</file>

<file path=ppt/slideLayouts/slideLayout5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0666D4B-8D69-43F8-99EA-505BC820E8FB}" type="datetimeFigureOut">
              <a:rPr lang="en-US" smtClean="0"/>
              <a:pPr/>
              <a:t>12/8/17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81B78A3-A029-459F-BA71-1B559F73B7F7}" type="slidenum">
              <a:rPr lang="en-US" smtClean="0"/>
              <a:pPr/>
              <a:t>‹#›</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639425348"/>
      </p:ext>
    </p:extLst>
  </p:cSld>
  <p:clrMapOvr>
    <a:masterClrMapping/>
  </p:clrMapOvr>
</p:sldLayout>
</file>

<file path=ppt/slideLayouts/slideLayout5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80666D4B-8D69-43F8-99EA-505BC820E8FB}" type="datetimeFigureOut">
              <a:rPr lang="en-US" smtClean="0"/>
              <a:pPr/>
              <a:t>12/8/17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81B78A3-A029-459F-BA71-1B559F73B7F7}" type="slidenum">
              <a:rPr lang="en-US" smtClean="0"/>
              <a:pPr/>
              <a:t>‹#›</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594017729"/>
      </p:ext>
    </p:extLst>
  </p:cSld>
  <p:clrMapOvr>
    <a:masterClrMapping/>
  </p:clrMapOvr>
</p:sldLayout>
</file>

<file path=ppt/slideLayouts/slideLayout5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80666D4B-8D69-43F8-99EA-505BC820E8FB}" type="datetimeFigureOut">
              <a:rPr lang="en-US" smtClean="0"/>
              <a:pPr/>
              <a:t>12/8/17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81B78A3-A029-459F-BA71-1B559F73B7F7}" type="slidenum">
              <a:rPr lang="en-US" smtClean="0"/>
              <a:pPr/>
              <a:t>‹#›</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706012216"/>
      </p:ext>
    </p:extLst>
  </p:cSld>
  <p:clrMapOvr>
    <a:masterClrMapping/>
  </p:clrMapOvr>
</p:sldLayout>
</file>

<file path=ppt/slideLayouts/slideLayout5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0666D4B-8D69-43F8-99EA-505BC820E8FB}" type="datetimeFigureOut">
              <a:rPr lang="en-US" smtClean="0"/>
              <a:pPr/>
              <a:t>12/8/17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1B78A3-A029-459F-BA71-1B559F73B7F7}" type="slidenum">
              <a:rPr lang="en-US" smtClean="0"/>
              <a:pPr/>
              <a:t>‹#›</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264674115"/>
      </p:ext>
    </p:extLst>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2_Custom Layout">
    <p:spTree>
      <p:nvGrpSpPr>
        <p:cNvPr id="1" name=""/>
        <p:cNvGrpSpPr/>
        <p:nvPr/>
      </p:nvGrpSpPr>
      <p:grpSpPr>
        <a:xfrm>
          <a:off x="0" y="0"/>
          <a:ext cx="0" cy="0"/>
          <a:chOff x="0" y="0"/>
          <a:chExt cx="0" cy="0"/>
        </a:xfrm>
      </p:grpSpPr>
      <p:sp>
        <p:nvSpPr>
          <p:cNvPr id="6" name="Shape 71"/>
          <p:cNvSpPr/>
          <p:nvPr userDrawn="1"/>
        </p:nvSpPr>
        <p:spPr>
          <a:xfrm>
            <a:off x="317500" y="467475"/>
            <a:ext cx="11287165" cy="1"/>
          </a:xfrm>
          <a:prstGeom prst="line">
            <a:avLst/>
          </a:prstGeom>
          <a:ln w="63500">
            <a:solidFill>
              <a:srgbClr val="92278F"/>
            </a:solidFill>
            <a:miter lim="400000"/>
          </a:ln>
        </p:spPr>
        <p:txBody>
          <a:bodyPr lIns="0" tIns="0" rIns="0" bIns="0" anchor="ctr"/>
          <a:lstStyle/>
          <a:p>
            <a:pPr marL="0" marR="0" lvl="0" indent="0" algn="l" defTabSz="914400" rtl="0" eaLnBrk="1" fontAlgn="auto" latinLnBrk="0" hangingPunct="1">
              <a:lnSpc>
                <a:spcPct val="100000"/>
              </a:lnSpc>
              <a:spcBef>
                <a:spcPts val="0"/>
              </a:spcBef>
              <a:spcAft>
                <a:spcPts val="0"/>
              </a:spcAft>
              <a:buClrTx/>
              <a:buSzTx/>
              <a:buFontTx/>
              <a:buNone/>
              <a:tabLst/>
              <a:defRPr sz="3200"/>
            </a:pPr>
            <a:endParaRPr kumimoji="0" sz="16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7" name="WSC2018_chairs.jpg"/>
          <p:cNvPicPr/>
          <p:nvPr userDrawn="1"/>
        </p:nvPicPr>
        <p:blipFill>
          <a:blip r:embed="rId2">
            <a:extLst/>
          </a:blip>
          <a:stretch>
            <a:fillRect/>
          </a:stretch>
        </p:blipFill>
        <p:spPr>
          <a:xfrm>
            <a:off x="9937412" y="184205"/>
            <a:ext cx="1989270" cy="1193757"/>
          </a:xfrm>
          <a:prstGeom prst="rect">
            <a:avLst/>
          </a:prstGeom>
          <a:ln w="12700">
            <a:miter lim="400000"/>
          </a:ln>
        </p:spPr>
      </p:pic>
      <p:grpSp>
        <p:nvGrpSpPr>
          <p:cNvPr id="12" name="Group 80"/>
          <p:cNvGrpSpPr/>
          <p:nvPr userDrawn="1"/>
        </p:nvGrpSpPr>
        <p:grpSpPr>
          <a:xfrm>
            <a:off x="0" y="5026229"/>
            <a:ext cx="1867645" cy="1831772"/>
            <a:chOff x="0" y="0"/>
            <a:chExt cx="5188942" cy="5089274"/>
          </a:xfrm>
        </p:grpSpPr>
        <p:sp>
          <p:nvSpPr>
            <p:cNvPr id="13" name="Shape 77"/>
            <p:cNvSpPr/>
            <p:nvPr/>
          </p:nvSpPr>
          <p:spPr>
            <a:xfrm rot="18900000">
              <a:off x="769991" y="769990"/>
              <a:ext cx="3549294" cy="3549294"/>
            </a:xfrm>
            <a:prstGeom prst="rect">
              <a:avLst/>
            </a:prstGeom>
            <a:noFill/>
            <a:ln w="25400" cap="flat">
              <a:solidFill>
                <a:srgbClr val="85888D"/>
              </a:solidFill>
              <a:prstDash val="solid"/>
              <a:miter lim="400000"/>
            </a:ln>
            <a:effectLst/>
          </p:spPr>
          <p:txBody>
            <a:bodyPr wrap="square" lIns="0" tIns="0" rIns="0" bIns="0"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sz="3200"/>
              </a:pPr>
              <a:endParaRPr kumimoji="0" sz="16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 name="Shape 78"/>
            <p:cNvSpPr/>
            <p:nvPr/>
          </p:nvSpPr>
          <p:spPr>
            <a:xfrm>
              <a:off x="0" y="0"/>
              <a:ext cx="5089276" cy="508927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25400" cap="flat">
              <a:solidFill>
                <a:srgbClr val="85888D"/>
              </a:solidFill>
              <a:prstDash val="solid"/>
              <a:miter lim="400000"/>
            </a:ln>
            <a:effectLst/>
          </p:spPr>
          <p:txBody>
            <a:bodyPr wrap="square" lIns="0" tIns="0" rIns="0" bIns="0"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sz="3200"/>
              </a:pPr>
              <a:endParaRPr kumimoji="0" sz="16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 name="Shape 79"/>
            <p:cNvSpPr/>
            <p:nvPr/>
          </p:nvSpPr>
          <p:spPr>
            <a:xfrm>
              <a:off x="4411815" y="4072859"/>
              <a:ext cx="777128" cy="972897"/>
            </a:xfrm>
            <a:prstGeom prst="rect">
              <a:avLst/>
            </a:prstGeom>
            <a:noFill/>
            <a:ln w="12700" cap="flat">
              <a:noFill/>
              <a:miter lim="400000"/>
            </a:ln>
            <a:effectLst/>
            <a:extLst>
              <a:ext uri="{C572A759-6A51-4108-AA02-DFA0A04FC94B}">
                <ma14:wrappingTextBoxFlag xmlns:mc="http://schemas.openxmlformats.org/markup-compatibility/2006" xmlns:mv="urn:schemas-microsoft-com:mac:vml" xmlns:ma14="http://schemas.microsoft.com/office/mac/drawingml/2011/main" xmlns="" xmlns:p="http://schemas.openxmlformats.org/presentationml/2006/main" xmlns:r="http://schemas.openxmlformats.org/officeDocument/2006/relationships" xmlns:a="http://schemas.openxmlformats.org/drawingml/2006/main" val="1"/>
              </a:ext>
            </a:extLst>
          </p:spPr>
          <p:txBody>
            <a:bodyPr wrap="square" lIns="35719" tIns="35719" rIns="35719" bIns="35719" numCol="1" anchor="ctr">
              <a:noAutofit/>
            </a:bodyPr>
            <a:lstStyle>
              <a:lvl1pPr>
                <a:defRPr sz="2900">
                  <a:solidFill>
                    <a:srgbClr val="888B8D"/>
                  </a:solidFill>
                  <a:latin typeface="Helvetica"/>
                  <a:ea typeface="Helvetica"/>
                  <a:cs typeface="Helvetica"/>
                  <a:sym typeface="Helvetica"/>
                </a:defRPr>
              </a:lvl1pPr>
            </a:lstStyle>
            <a:p>
              <a:pPr marL="0" marR="0" lvl="0" indent="0" algn="l" defTabSz="914400" rtl="0" eaLnBrk="1" fontAlgn="auto" latinLnBrk="0" hangingPunct="1">
                <a:lnSpc>
                  <a:spcPct val="100000"/>
                </a:lnSpc>
                <a:spcBef>
                  <a:spcPts val="0"/>
                </a:spcBef>
                <a:spcAft>
                  <a:spcPts val="0"/>
                </a:spcAft>
                <a:buClrTx/>
                <a:buSzTx/>
                <a:buFontTx/>
                <a:buNone/>
                <a:tabLst/>
                <a:defRPr sz="1800">
                  <a:solidFill>
                    <a:srgbClr val="000000"/>
                  </a:solidFill>
                </a:defRPr>
              </a:pPr>
              <a:r>
                <a:rPr kumimoji="0" sz="1450" b="0" i="0" u="none" strike="noStrike" kern="1200" cap="none" spc="0" normalizeH="0" baseline="0" noProof="0" dirty="0">
                  <a:ln>
                    <a:noFill/>
                  </a:ln>
                  <a:solidFill>
                    <a:srgbClr val="85888D"/>
                  </a:solidFill>
                  <a:effectLst/>
                  <a:uLnTx/>
                  <a:uFillTx/>
                  <a:latin typeface="Helvetica"/>
                  <a:cs typeface="Helvetica"/>
                  <a:sym typeface="Helvetica"/>
                </a:rPr>
                <a:t>®</a:t>
              </a:r>
            </a:p>
          </p:txBody>
        </p:sp>
      </p:gr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775666029"/>
      </p:ext>
    </p:extLst>
  </p:cSld>
  <p:clrMapOvr>
    <a:masterClrMapping/>
  </p:clrMapOvr>
</p:sldLayout>
</file>

<file path=ppt/slideLayouts/slideLayout6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0666D4B-8D69-43F8-99EA-505BC820E8FB}" type="datetimeFigureOut">
              <a:rPr lang="en-US" smtClean="0"/>
              <a:pPr/>
              <a:t>12/8/17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1B78A3-A029-459F-BA71-1B559F73B7F7}" type="slidenum">
              <a:rPr lang="en-US" smtClean="0"/>
              <a:pPr/>
              <a:t>‹#›</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976096174"/>
      </p:ext>
    </p:extLst>
  </p:cSld>
  <p:clrMapOvr>
    <a:masterClrMapping/>
  </p:clrMapOvr>
</p:sldLayout>
</file>

<file path=ppt/slideLayouts/slideLayout6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E35917C-84F6-604B-8EFD-001F2D0426B7}"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12/8/17</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A0D0B4C-6D09-5E4B-A656-5ADBC2008CC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813414281"/>
      </p:ext>
    </p:extLst>
  </p:cSld>
  <p:clrMapOvr>
    <a:masterClrMapping/>
  </p:clrMapOvr>
</p:sldLayout>
</file>

<file path=ppt/slideLayouts/slideLayout6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Blank">
    <p:bg>
      <p:bgPr>
        <a:gradFill>
          <a:gsLst>
            <a:gs pos="69000">
              <a:srgbClr val="FFFFFF"/>
            </a:gs>
            <a:gs pos="100000">
              <a:srgbClr val="7CB3E1"/>
            </a:gs>
          </a:gsLst>
          <a:lin ang="5400000" scaled="0"/>
        </a:gradFill>
        <a:effectLst/>
      </p:bgPr>
    </p:bg>
    <p:spTree>
      <p:nvGrpSpPr>
        <p:cNvPr id="1" name=""/>
        <p:cNvGrpSpPr/>
        <p:nvPr/>
      </p:nvGrpSpPr>
      <p:grpSpPr>
        <a:xfrm>
          <a:off x="0" y="0"/>
          <a:ext cx="0" cy="0"/>
          <a:chOff x="0" y="0"/>
          <a:chExt cx="0" cy="0"/>
        </a:xfrm>
      </p:grpSpPr>
      <p:sp>
        <p:nvSpPr>
          <p:cNvPr id="10" name="Shape 39"/>
          <p:cNvSpPr/>
          <p:nvPr userDrawn="1"/>
        </p:nvSpPr>
        <p:spPr>
          <a:xfrm>
            <a:off x="0" y="1680617"/>
            <a:ext cx="12192000" cy="2353767"/>
          </a:xfrm>
          <a:prstGeom prst="rect">
            <a:avLst/>
          </a:prstGeom>
          <a:solidFill>
            <a:srgbClr val="27AAE1"/>
          </a:solidFill>
          <a:ln w="12700">
            <a:miter lim="400000"/>
          </a:ln>
          <a:effectLst>
            <a:outerShdw blurRad="50800" dist="25400" dir="5400000" rotWithShape="0">
              <a:srgbClr val="000000">
                <a:alpha val="50000"/>
              </a:srgbClr>
            </a:outerShdw>
          </a:effectLst>
          <a:extLst>
            <a:ext uri="{C572A759-6A51-4108-AA02-DFA0A04FC94B}">
              <ma14:wrappingTextBoxFlag xmlns:mc="http://schemas.openxmlformats.org/markup-compatibility/2006" xmlns:mv="urn:schemas-microsoft-com:mac:vml" xmlns:ma14="http://schemas.microsoft.com/office/mac/drawingml/2011/main" xmlns="" xmlns:p="http://schemas.openxmlformats.org/presentationml/2006/main" xmlns:r="http://schemas.openxmlformats.org/officeDocument/2006/relationships" xmlns:a="http://schemas.openxmlformats.org/drawingml/2006/main" val="1"/>
            </a:ext>
          </a:extLst>
        </p:spPr>
        <p:txBody>
          <a:bodyPr wrap="none" lIns="365760" tIns="254000" rIns="254000" bIns="254000" anchor="ctr"/>
          <a:lstStyle/>
          <a:p>
            <a:pPr marL="0" marR="0" lvl="1" indent="0" algn="l" defTabSz="457200" rtl="0" eaLnBrk="1" fontAlgn="auto" latinLnBrk="0" hangingPunct="1">
              <a:lnSpc>
                <a:spcPct val="100000"/>
              </a:lnSpc>
              <a:spcBef>
                <a:spcPts val="0"/>
              </a:spcBef>
              <a:spcAft>
                <a:spcPts val="0"/>
              </a:spcAft>
              <a:buClrTx/>
              <a:buSzTx/>
              <a:buFontTx/>
              <a:buNone/>
              <a:tabLst/>
              <a:defRPr sz="1800"/>
            </a:pPr>
            <a:endParaRPr kumimoji="0" lang="en-US" sz="3250" b="1" i="0" u="none" strike="noStrike" kern="1200" cap="none" spc="0" normalizeH="0" baseline="0" noProof="0" dirty="0" smtClean="0">
              <a:ln>
                <a:noFill/>
              </a:ln>
              <a:solidFill>
                <a:srgbClr val="FFFFFF"/>
              </a:solidFill>
              <a:effectLst/>
              <a:uLnTx/>
              <a:uFillTx/>
              <a:latin typeface="Cambria" charset="0"/>
              <a:ea typeface="Cambria" charset="0"/>
              <a:cs typeface="Cambria" charset="0"/>
              <a:sym typeface="Boton BQ Medium"/>
            </a:endParaRPr>
          </a:p>
        </p:txBody>
      </p:sp>
      <p:grpSp>
        <p:nvGrpSpPr>
          <p:cNvPr id="2" name="Group 42"/>
          <p:cNvGrpSpPr/>
          <p:nvPr userDrawn="1"/>
        </p:nvGrpSpPr>
        <p:grpSpPr>
          <a:xfrm>
            <a:off x="6340387" y="-344913"/>
            <a:ext cx="6185698" cy="7547826"/>
            <a:chOff x="0" y="0"/>
            <a:chExt cx="12371394" cy="15095651"/>
          </a:xfrm>
        </p:grpSpPr>
        <p:sp>
          <p:nvSpPr>
            <p:cNvPr id="12" name="Shape 40"/>
            <p:cNvSpPr/>
            <p:nvPr/>
          </p:nvSpPr>
          <p:spPr>
            <a:xfrm rot="540000">
              <a:off x="986834" y="730578"/>
              <a:ext cx="10397726" cy="13434911"/>
            </a:xfrm>
            <a:prstGeom prst="rect">
              <a:avLst/>
            </a:prstGeom>
            <a:solidFill>
              <a:srgbClr val="FFFFFF"/>
            </a:solidFill>
            <a:ln w="25400" cap="flat">
              <a:solidFill>
                <a:srgbClr val="85888D"/>
              </a:solidFill>
              <a:prstDash val="solid"/>
              <a:miter lim="400000"/>
            </a:ln>
            <a:effectLst>
              <a:outerShdw blurRad="152400" dist="76200" dir="3978660" rotWithShape="0">
                <a:srgbClr val="000000">
                  <a:alpha val="50000"/>
                </a:srgbClr>
              </a:outerShdw>
            </a:effectLst>
            <a:extLst>
              <a:ext uri="{C572A759-6A51-4108-AA02-DFA0A04FC94B}">
                <ma14:wrappingTextBoxFlag xmlns:mc="http://schemas.openxmlformats.org/markup-compatibility/2006" xmlns:mv="urn:schemas-microsoft-com:mac:vml" xmlns:ma14="http://schemas.microsoft.com/office/mac/drawingml/2011/main" xmlns="" xmlns:p="http://schemas.openxmlformats.org/presentationml/2006/main" xmlns:r="http://schemas.openxmlformats.org/officeDocument/2006/relationships" xmlns:a="http://schemas.openxmlformats.org/drawingml/2006/main" val="1"/>
              </a:ext>
            </a:extLst>
          </p:spPr>
          <p:txBody>
            <a:bodyPr wrap="square" lIns="0" tIns="0" rIns="0" bIns="0" numCol="1" anchor="ctr">
              <a:noAutofit/>
            </a:bodyPr>
            <a:lstStyle>
              <a:lvl1pPr>
                <a:defRPr sz="3200"/>
              </a:lvl1pPr>
            </a:lstStyle>
            <a:p>
              <a:pPr marL="0" marR="0" lvl="0" indent="0" algn="l" defTabSz="914400" rtl="0" eaLnBrk="1" fontAlgn="auto" latinLnBrk="0" hangingPunct="1">
                <a:lnSpc>
                  <a:spcPct val="100000"/>
                </a:lnSpc>
                <a:spcBef>
                  <a:spcPts val="0"/>
                </a:spcBef>
                <a:spcAft>
                  <a:spcPts val="0"/>
                </a:spcAft>
                <a:buClrTx/>
                <a:buSzTx/>
                <a:buFontTx/>
                <a:buNone/>
                <a:tabLst/>
                <a:defRPr sz="1800"/>
              </a:pPr>
              <a:r>
                <a:rPr kumimoji="0" sz="1600" b="0" i="0" u="none" strike="noStrike" kern="1200" cap="none" spc="0" normalizeH="0" baseline="0" noProof="0">
                  <a:ln>
                    <a:noFill/>
                  </a:ln>
                  <a:solidFill>
                    <a:prstClr val="black"/>
                  </a:solidFill>
                  <a:effectLst/>
                  <a:uLnTx/>
                  <a:uFillTx/>
                  <a:latin typeface="Calibri" panose="020F0502020204030204"/>
                  <a:ea typeface="+mn-ea"/>
                  <a:cs typeface="+mn-cs"/>
                </a:rPr>
                <a:t>     </a:t>
              </a:r>
            </a:p>
          </p:txBody>
        </p:sp>
        <p:pic>
          <p:nvPicPr>
            <p:cNvPr id="13" name="wsc2018_cover.pdf"/>
            <p:cNvPicPr/>
            <p:nvPr/>
          </p:nvPicPr>
          <p:blipFill>
            <a:blip r:embed="rId2">
              <a:extLst/>
            </a:blip>
            <a:stretch>
              <a:fillRect/>
            </a:stretch>
          </p:blipFill>
          <p:spPr>
            <a:xfrm rot="540000">
              <a:off x="1192747" y="1395224"/>
              <a:ext cx="9878312" cy="13007847"/>
            </a:xfrm>
            <a:prstGeom prst="rect">
              <a:avLst/>
            </a:prstGeom>
            <a:ln w="12700" cap="flat">
              <a:noFill/>
              <a:miter lim="400000"/>
            </a:ln>
            <a:effectLst/>
          </p:spPr>
        </p:pic>
      </p:grpSp>
      <p:grpSp>
        <p:nvGrpSpPr>
          <p:cNvPr id="3" name="Group 52"/>
          <p:cNvGrpSpPr/>
          <p:nvPr userDrawn="1"/>
        </p:nvGrpSpPr>
        <p:grpSpPr>
          <a:xfrm>
            <a:off x="0" y="4330806"/>
            <a:ext cx="2576686" cy="2527194"/>
            <a:chOff x="0" y="0"/>
            <a:chExt cx="5188942" cy="5089274"/>
          </a:xfrm>
        </p:grpSpPr>
        <p:sp>
          <p:nvSpPr>
            <p:cNvPr id="19" name="Shape 49"/>
            <p:cNvSpPr/>
            <p:nvPr/>
          </p:nvSpPr>
          <p:spPr>
            <a:xfrm rot="18900000">
              <a:off x="769991" y="769990"/>
              <a:ext cx="3549294" cy="3549294"/>
            </a:xfrm>
            <a:prstGeom prst="rect">
              <a:avLst/>
            </a:prstGeom>
            <a:noFill/>
            <a:ln w="25400" cap="flat">
              <a:solidFill>
                <a:srgbClr val="85888D"/>
              </a:solidFill>
              <a:prstDash val="solid"/>
              <a:miter lim="400000"/>
            </a:ln>
            <a:effectLst/>
          </p:spPr>
          <p:txBody>
            <a:bodyPr wrap="square" lIns="0" tIns="0" rIns="0" bIns="0"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sz="3200"/>
              </a:pPr>
              <a:endParaRPr kumimoji="0" sz="3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 name="Shape 50"/>
            <p:cNvSpPr/>
            <p:nvPr/>
          </p:nvSpPr>
          <p:spPr>
            <a:xfrm>
              <a:off x="0" y="0"/>
              <a:ext cx="5089276" cy="508927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25400" cap="flat">
              <a:solidFill>
                <a:srgbClr val="85888D"/>
              </a:solidFill>
              <a:prstDash val="solid"/>
              <a:miter lim="400000"/>
            </a:ln>
            <a:effectLst/>
          </p:spPr>
          <p:txBody>
            <a:bodyPr wrap="square" lIns="0" tIns="0" rIns="0" bIns="0"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sz="3200"/>
              </a:pPr>
              <a:endParaRPr kumimoji="0" sz="3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 name="Shape 51"/>
            <p:cNvSpPr/>
            <p:nvPr/>
          </p:nvSpPr>
          <p:spPr>
            <a:xfrm>
              <a:off x="4411815" y="4072859"/>
              <a:ext cx="777128" cy="972897"/>
            </a:xfrm>
            <a:prstGeom prst="rect">
              <a:avLst/>
            </a:prstGeom>
            <a:noFill/>
            <a:ln w="12700" cap="flat">
              <a:noFill/>
              <a:miter lim="400000"/>
            </a:ln>
            <a:effectLst/>
            <a:extLst>
              <a:ext uri="{C572A759-6A51-4108-AA02-DFA0A04FC94B}">
                <ma14:wrappingTextBoxFlag xmlns:mc="http://schemas.openxmlformats.org/markup-compatibility/2006" xmlns:mv="urn:schemas-microsoft-com:mac:vml" xmlns:ma14="http://schemas.microsoft.com/office/mac/drawingml/2011/main" xmlns="" xmlns:p="http://schemas.openxmlformats.org/presentationml/2006/main" xmlns:r="http://schemas.openxmlformats.org/officeDocument/2006/relationships" xmlns:a="http://schemas.openxmlformats.org/drawingml/2006/main" val="1"/>
              </a:ext>
            </a:extLst>
          </p:spPr>
          <p:txBody>
            <a:bodyPr wrap="square" lIns="71438" tIns="71438" rIns="71438" bIns="71438" numCol="1" anchor="ctr">
              <a:noAutofit/>
            </a:bodyPr>
            <a:lstStyle>
              <a:lvl1pPr>
                <a:defRPr sz="2900">
                  <a:solidFill>
                    <a:srgbClr val="888B8D"/>
                  </a:solidFill>
                  <a:latin typeface="Helvetica"/>
                  <a:ea typeface="Helvetica"/>
                  <a:cs typeface="Helvetica"/>
                  <a:sym typeface="Helvetica"/>
                </a:defRPr>
              </a:lvl1pPr>
            </a:lstStyle>
            <a:p>
              <a:pPr marL="0" marR="0" lvl="0" indent="0" algn="l" defTabSz="914400" rtl="0" eaLnBrk="1" fontAlgn="auto" latinLnBrk="0" hangingPunct="1">
                <a:lnSpc>
                  <a:spcPct val="100000"/>
                </a:lnSpc>
                <a:spcBef>
                  <a:spcPts val="0"/>
                </a:spcBef>
                <a:spcAft>
                  <a:spcPts val="0"/>
                </a:spcAft>
                <a:buClrTx/>
                <a:buSzTx/>
                <a:buFontTx/>
                <a:buNone/>
                <a:tabLst/>
                <a:defRPr sz="1800">
                  <a:solidFill>
                    <a:srgbClr val="000000"/>
                  </a:solidFill>
                </a:defRPr>
              </a:pPr>
              <a:r>
                <a:rPr kumimoji="0" sz="1800" b="0" i="0" u="none" strike="noStrike" kern="1200" cap="none" spc="0" normalizeH="0" baseline="0" noProof="0" dirty="0">
                  <a:ln>
                    <a:noFill/>
                  </a:ln>
                  <a:solidFill>
                    <a:srgbClr val="85888D"/>
                  </a:solidFill>
                  <a:effectLst/>
                  <a:uLnTx/>
                  <a:uFillTx/>
                  <a:latin typeface="Helvetica"/>
                  <a:cs typeface="Helvetica"/>
                  <a:sym typeface="Helvetica"/>
                </a:rPr>
                <a:t>®</a:t>
              </a:r>
            </a:p>
          </p:txBody>
        </p:sp>
      </p:grpSp>
      <p:sp>
        <p:nvSpPr>
          <p:cNvPr id="24" name="Text Placeholder 23"/>
          <p:cNvSpPr>
            <a:spLocks noGrp="1"/>
          </p:cNvSpPr>
          <p:nvPr>
            <p:ph type="body" sz="quarter" idx="10" hasCustomPrompt="1"/>
          </p:nvPr>
        </p:nvSpPr>
        <p:spPr>
          <a:xfrm>
            <a:off x="215900" y="2078584"/>
            <a:ext cx="6540500" cy="1905000"/>
          </a:xfrm>
        </p:spPr>
        <p:txBody>
          <a:bodyPr>
            <a:noAutofit/>
          </a:bodyPr>
          <a:lstStyle>
            <a:lvl2pPr marL="0" marR="0" indent="0" algn="l" defTabSz="457200" rtl="0" eaLnBrk="1" fontAlgn="auto" latinLnBrk="0" hangingPunct="1">
              <a:lnSpc>
                <a:spcPct val="100000"/>
              </a:lnSpc>
              <a:spcBef>
                <a:spcPts val="0"/>
              </a:spcBef>
              <a:spcAft>
                <a:spcPts val="0"/>
              </a:spcAft>
              <a:buClrTx/>
              <a:buSzTx/>
              <a:buFontTx/>
              <a:buNone/>
              <a:tabLst/>
              <a:defRPr sz="3600"/>
            </a:lvl2pPr>
          </a:lstStyle>
          <a:p>
            <a:pPr marL="0" marR="0" lvl="1" indent="0" algn="l" defTabSz="457200" rtl="0" eaLnBrk="1" fontAlgn="auto" latinLnBrk="0" hangingPunct="1">
              <a:lnSpc>
                <a:spcPct val="100000"/>
              </a:lnSpc>
              <a:spcBef>
                <a:spcPts val="0"/>
              </a:spcBef>
              <a:spcAft>
                <a:spcPts val="0"/>
              </a:spcAft>
              <a:buClrTx/>
              <a:buSzTx/>
              <a:buFontTx/>
              <a:buNone/>
              <a:tabLst/>
              <a:defRPr sz="1800"/>
            </a:pPr>
            <a:r>
              <a:rPr lang="en-US" sz="3250" b="1" dirty="0" smtClean="0">
                <a:solidFill>
                  <a:srgbClr val="FFFFFF"/>
                </a:solidFill>
                <a:latin typeface="Cambria" charset="0"/>
                <a:ea typeface="Cambria" charset="0"/>
                <a:cs typeface="Cambria" charset="0"/>
                <a:sym typeface="Boton BQ Medium"/>
              </a:rPr>
              <a:t>This is the first of five videos</a:t>
            </a:r>
            <a:br>
              <a:rPr lang="en-US" sz="3250" b="1" dirty="0" smtClean="0">
                <a:solidFill>
                  <a:srgbClr val="FFFFFF"/>
                </a:solidFill>
                <a:latin typeface="Cambria" charset="0"/>
                <a:ea typeface="Cambria" charset="0"/>
                <a:cs typeface="Cambria" charset="0"/>
                <a:sym typeface="Boton BQ Medium"/>
              </a:rPr>
            </a:br>
            <a:r>
              <a:rPr lang="en-US" sz="3250" b="1" dirty="0" smtClean="0">
                <a:solidFill>
                  <a:srgbClr val="FFFFFF"/>
                </a:solidFill>
                <a:latin typeface="Cambria" charset="0"/>
                <a:ea typeface="Cambria" charset="0"/>
                <a:cs typeface="Cambria" charset="0"/>
                <a:sym typeface="Boton BQ Medium"/>
              </a:rPr>
              <a:t>covering material in the</a:t>
            </a:r>
            <a:br>
              <a:rPr lang="en-US" sz="3250" b="1" dirty="0" smtClean="0">
                <a:solidFill>
                  <a:srgbClr val="FFFFFF"/>
                </a:solidFill>
                <a:latin typeface="Cambria" charset="0"/>
                <a:ea typeface="Cambria" charset="0"/>
                <a:cs typeface="Cambria" charset="0"/>
                <a:sym typeface="Boton BQ Medium"/>
              </a:rPr>
            </a:br>
            <a:r>
              <a:rPr lang="en-US" sz="3250" b="1" dirty="0" smtClean="0">
                <a:solidFill>
                  <a:srgbClr val="FFFFFF"/>
                </a:solidFill>
                <a:latin typeface="Cambria" charset="0"/>
                <a:ea typeface="Cambria" charset="0"/>
                <a:cs typeface="Cambria" charset="0"/>
                <a:sym typeface="Boton BQ Medium"/>
              </a:rPr>
              <a:t>2018 Conference Agenda Reports</a:t>
            </a: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4220678831"/>
      </p:ext>
    </p:extLst>
  </p:cSld>
  <p:clrMapOvr>
    <a:masterClrMapping/>
  </p:clrMapOvr>
</p:sldLayout>
</file>

<file path=ppt/slideLayouts/slideLayout6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Custom Layout">
    <p:bg>
      <p:bgPr>
        <a:gradFill>
          <a:gsLst>
            <a:gs pos="0">
              <a:srgbClr val="7CB3E1"/>
            </a:gs>
            <a:gs pos="22086">
              <a:srgbClr val="FFFFFF"/>
            </a:gs>
          </a:gsLst>
          <a:lin ang="15890" scaled="0"/>
        </a:gradFill>
        <a:effectLst/>
      </p:bgPr>
    </p:bg>
    <p:spTree>
      <p:nvGrpSpPr>
        <p:cNvPr id="1" name=""/>
        <p:cNvGrpSpPr/>
        <p:nvPr/>
      </p:nvGrpSpPr>
      <p:grpSpPr>
        <a:xfrm>
          <a:off x="0" y="0"/>
          <a:ext cx="0" cy="0"/>
          <a:chOff x="0" y="0"/>
          <a:chExt cx="0" cy="0"/>
        </a:xfrm>
      </p:grpSpPr>
      <p:pic>
        <p:nvPicPr>
          <p:cNvPr id="20" name="Picture 19"/>
          <p:cNvPicPr>
            <a:picLocks noChangeAspect="1"/>
          </p:cNvPicPr>
          <p:nvPr userDrawn="1"/>
        </p:nvPicPr>
        <p:blipFill>
          <a:blip r:embed="rId2" cstate="print">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571240" y="595916"/>
            <a:ext cx="5439064" cy="1280471"/>
          </a:xfrm>
          <a:prstGeom prst="rect">
            <a:avLst/>
          </a:prstGeom>
        </p:spPr>
      </p:pic>
      <p:sp>
        <p:nvSpPr>
          <p:cNvPr id="6" name="Shape 48"/>
          <p:cNvSpPr/>
          <p:nvPr userDrawn="1"/>
        </p:nvSpPr>
        <p:spPr>
          <a:xfrm>
            <a:off x="6756400" y="227409"/>
            <a:ext cx="5201147" cy="6403182"/>
          </a:xfrm>
          <a:prstGeom prst="rect">
            <a:avLst/>
          </a:prstGeom>
          <a:solidFill>
            <a:srgbClr val="27AAE1"/>
          </a:solidFill>
          <a:ln w="12700">
            <a:miter lim="400000"/>
          </a:ln>
          <a:effectLst>
            <a:outerShdw blurRad="50800" dist="25400" dir="5400000" rotWithShape="0">
              <a:srgbClr val="000000">
                <a:alpha val="50000"/>
              </a:srgbClr>
            </a:outerShdw>
          </a:effectLst>
        </p:spPr>
        <p:txBody>
          <a:bodyPr lIns="35719" tIns="35719" rIns="35719" bIns="35719" anchor="ctr"/>
          <a:lstStyle/>
          <a:p>
            <a:pPr marL="0" marR="0" lvl="0" indent="0" algn="l" defTabSz="914400" rtl="0" eaLnBrk="1" fontAlgn="auto" latinLnBrk="0" hangingPunct="1">
              <a:lnSpc>
                <a:spcPct val="100000"/>
              </a:lnSpc>
              <a:spcBef>
                <a:spcPts val="0"/>
              </a:spcBef>
              <a:spcAft>
                <a:spcPts val="0"/>
              </a:spcAft>
              <a:buClrTx/>
              <a:buSzTx/>
              <a:buFontTx/>
              <a:buNone/>
              <a:tabLst/>
              <a:defRPr sz="3200">
                <a:solidFill>
                  <a:srgbClr val="FFFFFF"/>
                </a:solidFill>
              </a:defRPr>
            </a:pPr>
            <a:endParaRPr kumimoji="0" sz="16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nvGrpSpPr>
          <p:cNvPr id="2" name="Group 52"/>
          <p:cNvGrpSpPr/>
          <p:nvPr userDrawn="1"/>
        </p:nvGrpSpPr>
        <p:grpSpPr>
          <a:xfrm>
            <a:off x="13407" y="4318707"/>
            <a:ext cx="2594472" cy="2544638"/>
            <a:chOff x="0" y="0"/>
            <a:chExt cx="5188942" cy="5089274"/>
          </a:xfrm>
        </p:grpSpPr>
        <p:sp>
          <p:nvSpPr>
            <p:cNvPr id="8" name="Shape 49"/>
            <p:cNvSpPr/>
            <p:nvPr/>
          </p:nvSpPr>
          <p:spPr>
            <a:xfrm rot="18900000">
              <a:off x="769991" y="769990"/>
              <a:ext cx="3549294" cy="3549294"/>
            </a:xfrm>
            <a:prstGeom prst="rect">
              <a:avLst/>
            </a:prstGeom>
            <a:noFill/>
            <a:ln w="25400" cap="flat">
              <a:solidFill>
                <a:srgbClr val="85888D"/>
              </a:solidFill>
              <a:prstDash val="solid"/>
              <a:miter lim="400000"/>
            </a:ln>
            <a:effectLst/>
          </p:spPr>
          <p:txBody>
            <a:bodyPr wrap="square" lIns="0" tIns="0" rIns="0" bIns="0"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sz="3200"/>
              </a:pPr>
              <a:endParaRPr kumimoji="0" sz="16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Shape 50"/>
            <p:cNvSpPr/>
            <p:nvPr/>
          </p:nvSpPr>
          <p:spPr>
            <a:xfrm>
              <a:off x="0" y="0"/>
              <a:ext cx="5089276" cy="508927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25400" cap="flat">
              <a:solidFill>
                <a:srgbClr val="85888D"/>
              </a:solidFill>
              <a:prstDash val="solid"/>
              <a:miter lim="400000"/>
            </a:ln>
            <a:effectLst/>
          </p:spPr>
          <p:txBody>
            <a:bodyPr wrap="square" lIns="0" tIns="0" rIns="0" bIns="0"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sz="3200"/>
              </a:pPr>
              <a:endParaRPr kumimoji="0" sz="16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 name="Shape 51"/>
            <p:cNvSpPr/>
            <p:nvPr/>
          </p:nvSpPr>
          <p:spPr>
            <a:xfrm>
              <a:off x="4411815" y="4072859"/>
              <a:ext cx="777128" cy="972897"/>
            </a:xfrm>
            <a:prstGeom prst="rect">
              <a:avLst/>
            </a:prstGeom>
            <a:noFill/>
            <a:ln w="12700" cap="flat">
              <a:noFill/>
              <a:miter lim="400000"/>
            </a:ln>
            <a:effectLst/>
            <a:extLst>
              <a:ext uri="{C572A759-6A51-4108-AA02-DFA0A04FC94B}">
                <ma14:wrappingTextBoxFlag xmlns:mc="http://schemas.openxmlformats.org/markup-compatibility/2006" xmlns:mv="urn:schemas-microsoft-com:mac:vml" xmlns:ma14="http://schemas.microsoft.com/office/mac/drawingml/2011/main" xmlns="" xmlns:p="http://schemas.openxmlformats.org/presentationml/2006/main" xmlns:r="http://schemas.openxmlformats.org/officeDocument/2006/relationships" xmlns:a="http://schemas.openxmlformats.org/drawingml/2006/main" val="1"/>
              </a:ext>
            </a:extLst>
          </p:spPr>
          <p:txBody>
            <a:bodyPr wrap="square" lIns="35719" tIns="35719" rIns="35719" bIns="35719" numCol="1" anchor="ctr">
              <a:noAutofit/>
            </a:bodyPr>
            <a:lstStyle>
              <a:lvl1pPr>
                <a:defRPr sz="2900">
                  <a:solidFill>
                    <a:srgbClr val="888B8D"/>
                  </a:solidFill>
                  <a:latin typeface="Helvetica"/>
                  <a:ea typeface="Helvetica"/>
                  <a:cs typeface="Helvetica"/>
                  <a:sym typeface="Helvetica"/>
                </a:defRPr>
              </a:lvl1pPr>
            </a:lstStyle>
            <a:p>
              <a:pPr marL="0" marR="0" lvl="0" indent="0" algn="l" defTabSz="914400" rtl="0" eaLnBrk="1" fontAlgn="auto" latinLnBrk="0" hangingPunct="1">
                <a:lnSpc>
                  <a:spcPct val="100000"/>
                </a:lnSpc>
                <a:spcBef>
                  <a:spcPts val="0"/>
                </a:spcBef>
                <a:spcAft>
                  <a:spcPts val="0"/>
                </a:spcAft>
                <a:buClrTx/>
                <a:buSzTx/>
                <a:buFontTx/>
                <a:buNone/>
                <a:tabLst/>
                <a:defRPr sz="1800">
                  <a:solidFill>
                    <a:srgbClr val="000000"/>
                  </a:solidFill>
                </a:defRPr>
              </a:pPr>
              <a:r>
                <a:rPr kumimoji="0" sz="1450" b="0" i="0" u="none" strike="noStrike" kern="1200" cap="none" spc="0" normalizeH="0" baseline="0" noProof="0" dirty="0">
                  <a:ln>
                    <a:noFill/>
                  </a:ln>
                  <a:solidFill>
                    <a:srgbClr val="85888D"/>
                  </a:solidFill>
                  <a:effectLst/>
                  <a:uLnTx/>
                  <a:uFillTx/>
                  <a:latin typeface="Helvetica"/>
                  <a:cs typeface="Helvetica"/>
                  <a:sym typeface="Helvetica"/>
                </a:rPr>
                <a:t>®</a:t>
              </a:r>
            </a:p>
          </p:txBody>
        </p:sp>
      </p:grpSp>
      <p:sp>
        <p:nvSpPr>
          <p:cNvPr id="12" name="Shape 54"/>
          <p:cNvSpPr/>
          <p:nvPr userDrawn="1"/>
        </p:nvSpPr>
        <p:spPr>
          <a:xfrm>
            <a:off x="7466826" y="661352"/>
            <a:ext cx="3780892" cy="3674808"/>
          </a:xfrm>
          <a:prstGeom prst="rect">
            <a:avLst/>
          </a:prstGeom>
          <a:ln w="12700">
            <a:miter lim="400000"/>
          </a:ln>
          <a:extLst>
            <a:ext uri="{C572A759-6A51-4108-AA02-DFA0A04FC94B}">
              <ma14:wrappingTextBoxFlag xmlns:mc="http://schemas.openxmlformats.org/markup-compatibility/2006" xmlns:mv="urn:schemas-microsoft-com:mac:vml" xmlns:ma14="http://schemas.microsoft.com/office/mac/drawingml/2011/main" xmlns="" xmlns:p="http://schemas.openxmlformats.org/presentationml/2006/main" xmlns:r="http://schemas.openxmlformats.org/officeDocument/2006/relationships" xmlns:a="http://schemas.openxmlformats.org/drawingml/2006/main" val="1"/>
            </a:ext>
          </a:extLst>
        </p:spPr>
        <p:txBody>
          <a:bodyPr lIns="22860" rIns="22860">
            <a:noAutofit/>
          </a:bodyPr>
          <a:lstStyle/>
          <a:p>
            <a:pPr marL="290160" marR="0" lvl="0" indent="-290160" algn="l" defTabSz="457200" rtl="0" eaLnBrk="1" fontAlgn="auto" latinLnBrk="0" hangingPunct="1">
              <a:lnSpc>
                <a:spcPct val="90000"/>
              </a:lnSpc>
              <a:spcBef>
                <a:spcPts val="900"/>
              </a:spcBef>
              <a:spcAft>
                <a:spcPts val="0"/>
              </a:spcAft>
              <a:buClrTx/>
              <a:buSzPct val="75000"/>
              <a:buFontTx/>
              <a:buChar char="•"/>
              <a:tabLst/>
              <a:defRPr sz="1800"/>
            </a:pPr>
            <a:endParaRPr kumimoji="0" sz="2950" b="1" i="0" u="none" strike="noStrike" kern="1200" cap="none" spc="0" normalizeH="0" baseline="0" noProof="0" dirty="0">
              <a:ln>
                <a:noFill/>
              </a:ln>
              <a:solidFill>
                <a:srgbClr val="FFFFFF"/>
              </a:solidFill>
              <a:effectLst/>
              <a:uLnTx/>
              <a:uFillTx/>
              <a:latin typeface="Cambria" charset="0"/>
              <a:ea typeface="Cambria" charset="0"/>
              <a:cs typeface="Cambria" charset="0"/>
              <a:sym typeface="PopplLaudatio-Regular"/>
            </a:endParaRPr>
          </a:p>
        </p:txBody>
      </p:sp>
      <p:sp>
        <p:nvSpPr>
          <p:cNvPr id="13" name="Shape 55"/>
          <p:cNvSpPr/>
          <p:nvPr userDrawn="1"/>
        </p:nvSpPr>
        <p:spPr>
          <a:xfrm>
            <a:off x="7123308" y="4818849"/>
            <a:ext cx="4474581" cy="1477328"/>
          </a:xfrm>
          <a:prstGeom prst="rect">
            <a:avLst/>
          </a:prstGeom>
          <a:ln w="12700">
            <a:miter lim="400000"/>
          </a:ln>
          <a:extLst>
            <a:ext uri="{C572A759-6A51-4108-AA02-DFA0A04FC94B}">
              <ma14:wrappingTextBoxFlag xmlns:mc="http://schemas.openxmlformats.org/markup-compatibility/2006" xmlns:mv="urn:schemas-microsoft-com:mac:vml" xmlns:ma14="http://schemas.microsoft.com/office/mac/drawingml/2011/main" xmlns="" xmlns:p="http://schemas.openxmlformats.org/presentationml/2006/main" xmlns:r="http://schemas.openxmlformats.org/officeDocument/2006/relationships" xmlns:a="http://schemas.openxmlformats.org/drawingml/2006/main" val="1"/>
            </a:ext>
          </a:extLst>
        </p:spPr>
        <p:txBody>
          <a:bodyPr wrap="square" lIns="22860" rIns="22860">
            <a:noAutofit/>
          </a:bodyPr>
          <a:lstStyle/>
          <a:p>
            <a:pPr marL="0" marR="0" lvl="0" indent="0" algn="ctr" defTabSz="457200" rtl="0" eaLnBrk="1" fontAlgn="auto" latinLnBrk="0" hangingPunct="1">
              <a:lnSpc>
                <a:spcPct val="100000"/>
              </a:lnSpc>
              <a:spcBef>
                <a:spcPts val="300"/>
              </a:spcBef>
              <a:spcAft>
                <a:spcPts val="0"/>
              </a:spcAft>
              <a:buClrTx/>
              <a:buSzTx/>
              <a:buFontTx/>
              <a:buNone/>
              <a:tabLst/>
              <a:defRPr sz="1800"/>
            </a:pPr>
            <a:r>
              <a:rPr kumimoji="0" sz="3000" b="1" i="1" u="none" strike="noStrike" kern="1200" cap="none" spc="0" normalizeH="0" baseline="0" noProof="0" dirty="0">
                <a:ln>
                  <a:noFill/>
                </a:ln>
                <a:solidFill>
                  <a:srgbClr val="FFFFFF"/>
                </a:solidFill>
                <a:effectLst/>
                <a:uLnTx/>
                <a:uFillTx/>
                <a:latin typeface="Cambria" charset="0"/>
                <a:ea typeface="Cambria" charset="0"/>
                <a:cs typeface="Cambria" charset="0"/>
                <a:sym typeface="PopplLaudatio-Italic"/>
              </a:rPr>
              <a:t>CAR</a:t>
            </a:r>
            <a:r>
              <a:rPr kumimoji="0" sz="3000" b="1" i="0" u="none" strike="noStrike" kern="1200" cap="none" spc="0" normalizeH="0" baseline="0" noProof="0" dirty="0">
                <a:ln>
                  <a:noFill/>
                </a:ln>
                <a:solidFill>
                  <a:srgbClr val="FFFFFF"/>
                </a:solidFill>
                <a:effectLst/>
                <a:uLnTx/>
                <a:uFillTx/>
                <a:latin typeface="Cambria" charset="0"/>
                <a:ea typeface="Cambria" charset="0"/>
                <a:cs typeface="Cambria" charset="0"/>
                <a:sym typeface="PopplLaudatio-Regular"/>
              </a:rPr>
              <a:t>, videos, and other WSC materials at</a:t>
            </a:r>
            <a:r>
              <a:rPr kumimoji="0" sz="3000" b="1" i="0" u="none" strike="noStrike" kern="1200" cap="none" spc="0" normalizeH="0" baseline="0" noProof="0" dirty="0">
                <a:ln>
                  <a:noFill/>
                </a:ln>
                <a:solidFill>
                  <a:srgbClr val="FFFFFF"/>
                </a:solidFill>
                <a:effectLst>
                  <a:outerShdw blurRad="38100" dist="38100" dir="2700000" rotWithShape="0">
                    <a:srgbClr val="000000">
                      <a:alpha val="43137"/>
                    </a:srgbClr>
                  </a:outerShdw>
                </a:effectLst>
                <a:uLnTx/>
                <a:uFillTx/>
                <a:latin typeface="Cambria" charset="0"/>
                <a:ea typeface="Cambria" charset="0"/>
                <a:cs typeface="Cambria" charset="0"/>
                <a:sym typeface="PopplLaudatio-Regular"/>
              </a:rPr>
              <a:t> </a:t>
            </a:r>
            <a:r>
              <a:rPr kumimoji="0" sz="3000" b="1" i="0" u="sng" strike="noStrike" kern="1200" cap="none" spc="0" normalizeH="0" baseline="0" noProof="0" dirty="0">
                <a:ln>
                  <a:noFill/>
                </a:ln>
                <a:solidFill>
                  <a:srgbClr val="0070C0"/>
                </a:solidFill>
                <a:effectLst/>
                <a:uLnTx/>
                <a:uFill>
                  <a:solidFill>
                    <a:srgbClr val="0070C0"/>
                  </a:solidFill>
                </a:uFill>
                <a:latin typeface="Cambria" charset="0"/>
                <a:ea typeface="Cambria" charset="0"/>
                <a:cs typeface="Cambria" charset="0"/>
                <a:sym typeface="PopplLaudatio-Regular"/>
              </a:rPr>
              <a:t>www.na.org/conference </a:t>
            </a:r>
          </a:p>
        </p:txBody>
      </p:sp>
      <p:pic>
        <p:nvPicPr>
          <p:cNvPr id="15" name="wsc2018_logo_bluetext.png"/>
          <p:cNvPicPr/>
          <p:nvPr userDrawn="1"/>
        </p:nvPicPr>
        <p:blipFill>
          <a:blip r:embed="rId3">
            <a:extLst/>
          </a:blip>
          <a:stretch>
            <a:fillRect/>
          </a:stretch>
        </p:blipFill>
        <p:spPr>
          <a:xfrm>
            <a:off x="561975" y="2019432"/>
            <a:ext cx="5597525" cy="2124298"/>
          </a:xfrm>
          <a:prstGeom prst="rect">
            <a:avLst/>
          </a:prstGeom>
          <a:ln w="12700">
            <a:miter lim="400000"/>
          </a:ln>
        </p:spPr>
      </p:pic>
      <p:sp>
        <p:nvSpPr>
          <p:cNvPr id="16" name="Shape 58"/>
          <p:cNvSpPr/>
          <p:nvPr userDrawn="1"/>
        </p:nvSpPr>
        <p:spPr>
          <a:xfrm>
            <a:off x="5099527" y="4318707"/>
            <a:ext cx="1247043" cy="615553"/>
          </a:xfrm>
          <a:prstGeom prst="rect">
            <a:avLst/>
          </a:prstGeom>
          <a:ln w="12700">
            <a:miter lim="400000"/>
          </a:ln>
          <a:extLst>
            <a:ext uri="{C572A759-6A51-4108-AA02-DFA0A04FC94B}">
              <ma14:wrappingTextBoxFlag xmlns:mc="http://schemas.openxmlformats.org/markup-compatibility/2006" xmlns:mv="urn:schemas-microsoft-com:mac:vml" xmlns:ma14="http://schemas.microsoft.com/office/mac/drawingml/2011/main" xmlns="" xmlns:p="http://schemas.openxmlformats.org/presentationml/2006/main" xmlns:r="http://schemas.openxmlformats.org/officeDocument/2006/relationships" xmlns:a="http://schemas.openxmlformats.org/drawingml/2006/main" val="1"/>
            </a:ext>
          </a:extLst>
        </p:spPr>
        <p:txBody>
          <a:bodyPr wrap="square" lIns="22860" rIns="22860">
            <a:spAutoFit/>
          </a:bodyPr>
          <a:lstStyle>
            <a:lvl1pPr algn="l" defTabSz="914400">
              <a:defRPr sz="3400">
                <a:latin typeface="Boton BQ Medium"/>
                <a:ea typeface="Boton BQ Medium"/>
                <a:cs typeface="Boton BQ Medium"/>
                <a:sym typeface="Boton BQ Medium"/>
              </a:defRPr>
            </a:lvl1pPr>
          </a:lstStyle>
          <a:p>
            <a:pPr marL="0" marR="0" lvl="0" indent="0" algn="l" defTabSz="914400" rtl="0" eaLnBrk="1" fontAlgn="auto" latinLnBrk="0" hangingPunct="1">
              <a:lnSpc>
                <a:spcPct val="100000"/>
              </a:lnSpc>
              <a:spcBef>
                <a:spcPts val="0"/>
              </a:spcBef>
              <a:spcAft>
                <a:spcPts val="0"/>
              </a:spcAft>
              <a:buClrTx/>
              <a:buSzTx/>
              <a:buFontTx/>
              <a:buNone/>
              <a:tabLst/>
              <a:defRPr sz="1800"/>
            </a:pPr>
            <a:r>
              <a:rPr kumimoji="0" sz="1700" b="0" i="0" u="none" strike="noStrike" kern="1200" cap="none" spc="0" normalizeH="0" baseline="0" noProof="0" dirty="0">
                <a:ln>
                  <a:noFill/>
                </a:ln>
                <a:solidFill>
                  <a:srgbClr val="53585F"/>
                </a:solidFill>
                <a:effectLst/>
                <a:uLnTx/>
                <a:uFillTx/>
                <a:latin typeface="Cambria" charset="0"/>
                <a:ea typeface="Cambria" charset="0"/>
                <a:cs typeface="Cambria" charset="0"/>
                <a:sym typeface="Boton BQ Medium"/>
              </a:rPr>
              <a:t>A Vision for NA Service</a:t>
            </a:r>
          </a:p>
        </p:txBody>
      </p:sp>
      <p:sp>
        <p:nvSpPr>
          <p:cNvPr id="19" name="Text Placeholder 18"/>
          <p:cNvSpPr>
            <a:spLocks noGrp="1"/>
          </p:cNvSpPr>
          <p:nvPr>
            <p:ph type="body" idx="10" hasCustomPrompt="1"/>
          </p:nvPr>
        </p:nvSpPr>
        <p:spPr>
          <a:xfrm>
            <a:off x="7301108" y="632248"/>
            <a:ext cx="4050064" cy="3632200"/>
          </a:xfrm>
        </p:spPr>
        <p:txBody>
          <a:bodyPr>
            <a:normAutofit/>
          </a:bodyPr>
          <a:lstStyle>
            <a:lvl1pPr marL="290160" indent="-290160" algn="l" defTabSz="457200">
              <a:lnSpc>
                <a:spcPct val="90000"/>
              </a:lnSpc>
              <a:spcBef>
                <a:spcPts val="600"/>
              </a:spcBef>
              <a:buSzPct val="75000"/>
              <a:buChar char="•"/>
              <a:defRPr sz="3000"/>
            </a:lvl1pPr>
          </a:lstStyle>
          <a:p>
            <a:pPr marL="290160" indent="-290160" algn="l" defTabSz="457200">
              <a:lnSpc>
                <a:spcPct val="90000"/>
              </a:lnSpc>
              <a:spcBef>
                <a:spcPts val="900"/>
              </a:spcBef>
              <a:buSzPct val="75000"/>
              <a:buChar char="•"/>
              <a:defRPr sz="1800"/>
            </a:pPr>
            <a:r>
              <a:rPr lang="en-US" sz="2950" b="1" dirty="0" smtClean="0">
                <a:solidFill>
                  <a:srgbClr val="FFFFFF"/>
                </a:solidFill>
                <a:latin typeface="Cambria" charset="0"/>
                <a:ea typeface="Cambria" charset="0"/>
                <a:cs typeface="Cambria" charset="0"/>
                <a:sym typeface="PopplLaudatio-Regular"/>
              </a:rPr>
              <a:t>Future of the WSC and Role of Zones</a:t>
            </a:r>
          </a:p>
          <a:p>
            <a:pPr marL="290160" indent="-290160" algn="l" defTabSz="457200">
              <a:lnSpc>
                <a:spcPct val="90000"/>
              </a:lnSpc>
              <a:spcBef>
                <a:spcPts val="900"/>
              </a:spcBef>
              <a:buSzPct val="75000"/>
              <a:buChar char="•"/>
              <a:defRPr sz="1800"/>
            </a:pPr>
            <a:r>
              <a:rPr lang="en-US" sz="2950" b="1" dirty="0" smtClean="0">
                <a:solidFill>
                  <a:srgbClr val="FFFFFF"/>
                </a:solidFill>
                <a:latin typeface="Cambria" charset="0"/>
                <a:ea typeface="Cambria" charset="0"/>
                <a:cs typeface="Cambria" charset="0"/>
                <a:sym typeface="PopplLaudatio-Regular"/>
              </a:rPr>
              <a:t>Our Service System</a:t>
            </a:r>
          </a:p>
          <a:p>
            <a:pPr marL="290160" indent="-290160" algn="l" defTabSz="457200">
              <a:lnSpc>
                <a:spcPct val="90000"/>
              </a:lnSpc>
              <a:spcBef>
                <a:spcPts val="600"/>
              </a:spcBef>
              <a:buSzPct val="75000"/>
              <a:buChar char="•"/>
              <a:defRPr sz="1800"/>
            </a:pPr>
            <a:r>
              <a:rPr lang="en-US" sz="2950" b="1" dirty="0" smtClean="0">
                <a:solidFill>
                  <a:srgbClr val="FFFFFF"/>
                </a:solidFill>
                <a:latin typeface="Cambria" charset="0"/>
                <a:ea typeface="Cambria" charset="0"/>
                <a:cs typeface="Cambria" charset="0"/>
                <a:sym typeface="PopplLaudatio-Regular"/>
              </a:rPr>
              <a:t>NA Literature and Our Primary Purpose</a:t>
            </a:r>
            <a:endParaRPr lang="en-US" sz="2950" b="1" dirty="0">
              <a:solidFill>
                <a:srgbClr val="FFFFFF"/>
              </a:solidFill>
              <a:latin typeface="Cambria" charset="0"/>
              <a:ea typeface="Cambria" charset="0"/>
              <a:cs typeface="Cambria" charset="0"/>
              <a:sym typeface="PopplLaudatio-Regular"/>
            </a:endParaRP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472792647"/>
      </p:ext>
    </p:extLst>
  </p:cSld>
  <p:clrMapOvr>
    <a:masterClrMapping/>
  </p:clrMapOvr>
</p:sldLayout>
</file>

<file path=ppt/slideLayouts/slideLayout6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1_Custom Layout">
    <p:bg>
      <p:bgPr>
        <a:gradFill>
          <a:gsLst>
            <a:gs pos="0">
              <a:srgbClr val="7CB3E1"/>
            </a:gs>
            <a:gs pos="22086">
              <a:srgbClr val="FFFFFF"/>
            </a:gs>
          </a:gsLst>
          <a:lin ang="15890" scaled="0"/>
        </a:gradFill>
        <a:effectLst/>
      </p:bgPr>
    </p:bg>
    <p:spTree>
      <p:nvGrpSpPr>
        <p:cNvPr id="1" name=""/>
        <p:cNvGrpSpPr/>
        <p:nvPr/>
      </p:nvGrpSpPr>
      <p:grpSpPr>
        <a:xfrm>
          <a:off x="0" y="0"/>
          <a:ext cx="0" cy="0"/>
          <a:chOff x="0" y="0"/>
          <a:chExt cx="0" cy="0"/>
        </a:xfrm>
      </p:grpSpPr>
      <p:pic>
        <p:nvPicPr>
          <p:cNvPr id="17" name="wsc2018_logo_bluetext.png"/>
          <p:cNvPicPr/>
          <p:nvPr userDrawn="1"/>
        </p:nvPicPr>
        <p:blipFill>
          <a:blip r:embed="rId2">
            <a:extLst/>
          </a:blip>
          <a:stretch>
            <a:fillRect/>
          </a:stretch>
        </p:blipFill>
        <p:spPr>
          <a:xfrm>
            <a:off x="269875" y="254131"/>
            <a:ext cx="4119799" cy="1563492"/>
          </a:xfrm>
          <a:prstGeom prst="rect">
            <a:avLst/>
          </a:prstGeom>
          <a:ln w="12700">
            <a:miter lim="400000"/>
          </a:ln>
        </p:spPr>
      </p:pic>
      <p:pic>
        <p:nvPicPr>
          <p:cNvPr id="18" name="WSC2018_chairs.jpg"/>
          <p:cNvPicPr/>
          <p:nvPr userDrawn="1"/>
        </p:nvPicPr>
        <p:blipFill>
          <a:blip r:embed="rId3">
            <a:extLst/>
          </a:blip>
          <a:stretch>
            <a:fillRect/>
          </a:stretch>
        </p:blipFill>
        <p:spPr>
          <a:xfrm>
            <a:off x="9162712" y="4997505"/>
            <a:ext cx="3079158" cy="1847796"/>
          </a:xfrm>
          <a:prstGeom prst="rect">
            <a:avLst/>
          </a:prstGeom>
          <a:ln w="12700">
            <a:miter lim="400000"/>
          </a:ln>
        </p:spPr>
      </p:pic>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892115085"/>
      </p:ext>
    </p:extLst>
  </p:cSld>
  <p:clrMapOvr>
    <a:masterClrMapping/>
  </p:clrMapOvr>
</p:sldLayout>
</file>

<file path=ppt/slideLayouts/slideLayout6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3_Custom Layout">
    <p:bg>
      <p:bgPr>
        <a:gradFill>
          <a:gsLst>
            <a:gs pos="0">
              <a:srgbClr val="7CB3E1"/>
            </a:gs>
            <a:gs pos="22086">
              <a:srgbClr val="FFFFFF"/>
            </a:gs>
          </a:gsLst>
          <a:lin ang="15890" scaled="0"/>
        </a:gradFill>
        <a:effectLst/>
      </p:bgPr>
    </p:bg>
    <p:spTree>
      <p:nvGrpSpPr>
        <p:cNvPr id="1" name=""/>
        <p:cNvGrpSpPr/>
        <p:nvPr/>
      </p:nvGrpSpPr>
      <p:grpSpPr>
        <a:xfrm>
          <a:off x="0" y="0"/>
          <a:ext cx="0" cy="0"/>
          <a:chOff x="0" y="0"/>
          <a:chExt cx="0" cy="0"/>
        </a:xfrm>
      </p:grpSpPr>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211622429"/>
      </p:ext>
    </p:extLst>
  </p:cSld>
  <p:clrMapOvr>
    <a:masterClrMapping/>
  </p:clrMapOvr>
</p:sldLayout>
</file>

<file path=ppt/slideLayouts/slideLayout6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2_Custom Layout">
    <p:spTree>
      <p:nvGrpSpPr>
        <p:cNvPr id="1" name=""/>
        <p:cNvGrpSpPr/>
        <p:nvPr/>
      </p:nvGrpSpPr>
      <p:grpSpPr>
        <a:xfrm>
          <a:off x="0" y="0"/>
          <a:ext cx="0" cy="0"/>
          <a:chOff x="0" y="0"/>
          <a:chExt cx="0" cy="0"/>
        </a:xfrm>
      </p:grpSpPr>
      <p:sp>
        <p:nvSpPr>
          <p:cNvPr id="6" name="Shape 71"/>
          <p:cNvSpPr/>
          <p:nvPr userDrawn="1"/>
        </p:nvSpPr>
        <p:spPr>
          <a:xfrm>
            <a:off x="317500" y="467475"/>
            <a:ext cx="11287165" cy="1"/>
          </a:xfrm>
          <a:prstGeom prst="line">
            <a:avLst/>
          </a:prstGeom>
          <a:ln w="63500">
            <a:solidFill>
              <a:srgbClr val="27AAE1"/>
            </a:solidFill>
            <a:miter lim="400000"/>
          </a:ln>
        </p:spPr>
        <p:txBody>
          <a:bodyPr lIns="0" tIns="0" rIns="0" bIns="0" anchor="ctr"/>
          <a:lstStyle/>
          <a:p>
            <a:pPr marL="0" marR="0" lvl="0" indent="0" algn="l" defTabSz="914400" rtl="0" eaLnBrk="1" fontAlgn="auto" latinLnBrk="0" hangingPunct="1">
              <a:lnSpc>
                <a:spcPct val="100000"/>
              </a:lnSpc>
              <a:spcBef>
                <a:spcPts val="0"/>
              </a:spcBef>
              <a:spcAft>
                <a:spcPts val="0"/>
              </a:spcAft>
              <a:buClrTx/>
              <a:buSzTx/>
              <a:buFontTx/>
              <a:buNone/>
              <a:tabLst/>
              <a:defRPr sz="3200"/>
            </a:pPr>
            <a:endParaRPr kumimoji="0" sz="16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7" name="WSC2018_chairs.jpg"/>
          <p:cNvPicPr/>
          <p:nvPr userDrawn="1"/>
        </p:nvPicPr>
        <p:blipFill>
          <a:blip r:embed="rId2">
            <a:extLst/>
          </a:blip>
          <a:stretch>
            <a:fillRect/>
          </a:stretch>
        </p:blipFill>
        <p:spPr>
          <a:xfrm>
            <a:off x="9937412" y="184205"/>
            <a:ext cx="1989270" cy="1193757"/>
          </a:xfrm>
          <a:prstGeom prst="rect">
            <a:avLst/>
          </a:prstGeom>
          <a:ln w="12700">
            <a:miter lim="400000"/>
          </a:ln>
        </p:spPr>
      </p:pic>
      <p:grpSp>
        <p:nvGrpSpPr>
          <p:cNvPr id="2" name="Group 80"/>
          <p:cNvGrpSpPr/>
          <p:nvPr userDrawn="1"/>
        </p:nvGrpSpPr>
        <p:grpSpPr>
          <a:xfrm>
            <a:off x="0" y="5026229"/>
            <a:ext cx="1867645" cy="1831772"/>
            <a:chOff x="0" y="0"/>
            <a:chExt cx="5188942" cy="5089274"/>
          </a:xfrm>
        </p:grpSpPr>
        <p:sp>
          <p:nvSpPr>
            <p:cNvPr id="13" name="Shape 77"/>
            <p:cNvSpPr/>
            <p:nvPr/>
          </p:nvSpPr>
          <p:spPr>
            <a:xfrm rot="18900000">
              <a:off x="769991" y="769990"/>
              <a:ext cx="3549294" cy="3549294"/>
            </a:xfrm>
            <a:prstGeom prst="rect">
              <a:avLst/>
            </a:prstGeom>
            <a:noFill/>
            <a:ln w="25400" cap="flat">
              <a:solidFill>
                <a:srgbClr val="85888D"/>
              </a:solidFill>
              <a:prstDash val="solid"/>
              <a:miter lim="400000"/>
            </a:ln>
            <a:effectLst/>
          </p:spPr>
          <p:txBody>
            <a:bodyPr wrap="square" lIns="0" tIns="0" rIns="0" bIns="0"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sz="3200"/>
              </a:pPr>
              <a:endParaRPr kumimoji="0" sz="16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 name="Shape 78"/>
            <p:cNvSpPr/>
            <p:nvPr/>
          </p:nvSpPr>
          <p:spPr>
            <a:xfrm>
              <a:off x="0" y="0"/>
              <a:ext cx="5089276" cy="508927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25400" cap="flat">
              <a:solidFill>
                <a:srgbClr val="85888D"/>
              </a:solidFill>
              <a:prstDash val="solid"/>
              <a:miter lim="400000"/>
            </a:ln>
            <a:effectLst/>
          </p:spPr>
          <p:txBody>
            <a:bodyPr wrap="square" lIns="0" tIns="0" rIns="0" bIns="0"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sz="3200"/>
              </a:pPr>
              <a:endParaRPr kumimoji="0" sz="16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 name="Shape 79"/>
            <p:cNvSpPr/>
            <p:nvPr/>
          </p:nvSpPr>
          <p:spPr>
            <a:xfrm>
              <a:off x="4411815" y="4072859"/>
              <a:ext cx="777128" cy="972897"/>
            </a:xfrm>
            <a:prstGeom prst="rect">
              <a:avLst/>
            </a:prstGeom>
            <a:noFill/>
            <a:ln w="12700" cap="flat">
              <a:noFill/>
              <a:miter lim="400000"/>
            </a:ln>
            <a:effectLst/>
            <a:extLst>
              <a:ext uri="{C572A759-6A51-4108-AA02-DFA0A04FC94B}">
                <ma14:wrappingTextBoxFlag xmlns:mc="http://schemas.openxmlformats.org/markup-compatibility/2006" xmlns:mv="urn:schemas-microsoft-com:mac:vml" xmlns:ma14="http://schemas.microsoft.com/office/mac/drawingml/2011/main" xmlns="" xmlns:p="http://schemas.openxmlformats.org/presentationml/2006/main" xmlns:r="http://schemas.openxmlformats.org/officeDocument/2006/relationships" xmlns:a="http://schemas.openxmlformats.org/drawingml/2006/main" val="1"/>
              </a:ext>
            </a:extLst>
          </p:spPr>
          <p:txBody>
            <a:bodyPr wrap="square" lIns="35719" tIns="35719" rIns="35719" bIns="35719" numCol="1" anchor="ctr">
              <a:noAutofit/>
            </a:bodyPr>
            <a:lstStyle>
              <a:lvl1pPr>
                <a:defRPr sz="2900">
                  <a:solidFill>
                    <a:srgbClr val="888B8D"/>
                  </a:solidFill>
                  <a:latin typeface="Helvetica"/>
                  <a:ea typeface="Helvetica"/>
                  <a:cs typeface="Helvetica"/>
                  <a:sym typeface="Helvetica"/>
                </a:defRPr>
              </a:lvl1pPr>
            </a:lstStyle>
            <a:p>
              <a:pPr marL="0" marR="0" lvl="0" indent="0" algn="l" defTabSz="914400" rtl="0" eaLnBrk="1" fontAlgn="auto" latinLnBrk="0" hangingPunct="1">
                <a:lnSpc>
                  <a:spcPct val="100000"/>
                </a:lnSpc>
                <a:spcBef>
                  <a:spcPts val="0"/>
                </a:spcBef>
                <a:spcAft>
                  <a:spcPts val="0"/>
                </a:spcAft>
                <a:buClrTx/>
                <a:buSzTx/>
                <a:buFontTx/>
                <a:buNone/>
                <a:tabLst/>
                <a:defRPr sz="1800">
                  <a:solidFill>
                    <a:srgbClr val="000000"/>
                  </a:solidFill>
                </a:defRPr>
              </a:pPr>
              <a:r>
                <a:rPr kumimoji="0" sz="1450" b="0" i="0" u="none" strike="noStrike" kern="1200" cap="none" spc="0" normalizeH="0" baseline="0" noProof="0" dirty="0">
                  <a:ln>
                    <a:noFill/>
                  </a:ln>
                  <a:solidFill>
                    <a:srgbClr val="85888D"/>
                  </a:solidFill>
                  <a:effectLst/>
                  <a:uLnTx/>
                  <a:uFillTx/>
                  <a:latin typeface="Helvetica"/>
                  <a:cs typeface="Helvetica"/>
                  <a:sym typeface="Helvetica"/>
                </a:rPr>
                <a:t>®</a:t>
              </a:r>
            </a:p>
          </p:txBody>
        </p:sp>
      </p:gr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478163231"/>
      </p:ext>
    </p:extLst>
  </p:cSld>
  <p:clrMapOvr>
    <a:masterClrMapping/>
  </p:clrMapOvr>
</p:sldLayout>
</file>

<file path=ppt/slideLayouts/slideLayout6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4_Custom Layout">
    <p:spTree>
      <p:nvGrpSpPr>
        <p:cNvPr id="1" name=""/>
        <p:cNvGrpSpPr/>
        <p:nvPr/>
      </p:nvGrpSpPr>
      <p:grpSpPr>
        <a:xfrm>
          <a:off x="0" y="0"/>
          <a:ext cx="0" cy="0"/>
          <a:chOff x="0" y="0"/>
          <a:chExt cx="0" cy="0"/>
        </a:xfrm>
      </p:grpSpPr>
      <p:sp>
        <p:nvSpPr>
          <p:cNvPr id="6" name="Shape 82"/>
          <p:cNvSpPr/>
          <p:nvPr userDrawn="1"/>
        </p:nvSpPr>
        <p:spPr>
          <a:xfrm>
            <a:off x="317500" y="467476"/>
            <a:ext cx="11480800" cy="0"/>
          </a:xfrm>
          <a:prstGeom prst="line">
            <a:avLst/>
          </a:prstGeom>
          <a:ln w="63500">
            <a:solidFill>
              <a:srgbClr val="27AAE1"/>
            </a:solidFill>
            <a:miter lim="400000"/>
          </a:ln>
        </p:spPr>
        <p:txBody>
          <a:bodyPr lIns="0" tIns="0" rIns="0" bIns="0" anchor="ctr"/>
          <a:lstStyle/>
          <a:p>
            <a:pPr marL="0" marR="0" lvl="0" indent="0" algn="l" defTabSz="914400" rtl="0" eaLnBrk="1" fontAlgn="auto" latinLnBrk="0" hangingPunct="1">
              <a:lnSpc>
                <a:spcPct val="100000"/>
              </a:lnSpc>
              <a:spcBef>
                <a:spcPts val="0"/>
              </a:spcBef>
              <a:spcAft>
                <a:spcPts val="0"/>
              </a:spcAft>
              <a:buClrTx/>
              <a:buSzTx/>
              <a:buFontTx/>
              <a:buNone/>
              <a:tabLst/>
              <a:defRPr sz="3200"/>
            </a:pPr>
            <a:endParaRPr kumimoji="0" sz="16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9" name="wsc2018_logobluetextchairs.png"/>
          <p:cNvPicPr/>
          <p:nvPr userDrawn="1"/>
        </p:nvPicPr>
        <p:blipFill>
          <a:blip r:embed="rId2">
            <a:extLst/>
          </a:blip>
          <a:stretch>
            <a:fillRect/>
          </a:stretch>
        </p:blipFill>
        <p:spPr>
          <a:xfrm>
            <a:off x="424377" y="541383"/>
            <a:ext cx="1871411" cy="1312902"/>
          </a:xfrm>
          <a:prstGeom prst="rect">
            <a:avLst/>
          </a:prstGeom>
          <a:ln w="12700">
            <a:miter lim="400000"/>
          </a:ln>
        </p:spPr>
      </p:pic>
      <p:sp>
        <p:nvSpPr>
          <p:cNvPr id="15" name="Shape 82"/>
          <p:cNvSpPr/>
          <p:nvPr userDrawn="1"/>
        </p:nvSpPr>
        <p:spPr>
          <a:xfrm>
            <a:off x="330200" y="1927976"/>
            <a:ext cx="11468100" cy="0"/>
          </a:xfrm>
          <a:prstGeom prst="line">
            <a:avLst/>
          </a:prstGeom>
          <a:ln w="63500">
            <a:solidFill>
              <a:srgbClr val="27AAE1"/>
            </a:solidFill>
            <a:miter lim="400000"/>
          </a:ln>
        </p:spPr>
        <p:txBody>
          <a:bodyPr lIns="0" tIns="0" rIns="0" bIns="0" anchor="ctr"/>
          <a:lstStyle/>
          <a:p>
            <a:pPr marL="0" marR="0" lvl="0" indent="0" algn="l" defTabSz="914400" rtl="0" eaLnBrk="1" fontAlgn="auto" latinLnBrk="0" hangingPunct="1">
              <a:lnSpc>
                <a:spcPct val="100000"/>
              </a:lnSpc>
              <a:spcBef>
                <a:spcPts val="0"/>
              </a:spcBef>
              <a:spcAft>
                <a:spcPts val="0"/>
              </a:spcAft>
              <a:buClrTx/>
              <a:buSzTx/>
              <a:buFontTx/>
              <a:buNone/>
              <a:tabLst/>
              <a:defRPr sz="3200"/>
            </a:pPr>
            <a:endParaRPr kumimoji="0" sz="16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951039277"/>
      </p:ext>
    </p:extLst>
  </p:cSld>
  <p:clrMapOvr>
    <a:masterClrMapping/>
  </p:clrMapOvr>
</p:sldLayout>
</file>

<file path=ppt/slideLayouts/slideLayout6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5_Custom Layout">
    <p:spTree>
      <p:nvGrpSpPr>
        <p:cNvPr id="1" name=""/>
        <p:cNvGrpSpPr/>
        <p:nvPr/>
      </p:nvGrpSpPr>
      <p:grpSpPr>
        <a:xfrm>
          <a:off x="0" y="0"/>
          <a:ext cx="0" cy="0"/>
          <a:chOff x="0" y="0"/>
          <a:chExt cx="0" cy="0"/>
        </a:xfrm>
      </p:grpSpPr>
      <p:sp>
        <p:nvSpPr>
          <p:cNvPr id="6" name="Shape 82"/>
          <p:cNvSpPr/>
          <p:nvPr userDrawn="1"/>
        </p:nvSpPr>
        <p:spPr>
          <a:xfrm>
            <a:off x="317500" y="467476"/>
            <a:ext cx="11480800" cy="0"/>
          </a:xfrm>
          <a:prstGeom prst="line">
            <a:avLst/>
          </a:prstGeom>
          <a:ln w="63500">
            <a:solidFill>
              <a:srgbClr val="27AAE1"/>
            </a:solidFill>
            <a:miter lim="400000"/>
          </a:ln>
        </p:spPr>
        <p:txBody>
          <a:bodyPr lIns="0" tIns="0" rIns="0" bIns="0" anchor="ctr"/>
          <a:lstStyle/>
          <a:p>
            <a:pPr marL="0" marR="0" lvl="0" indent="0" algn="l" defTabSz="914400" rtl="0" eaLnBrk="1" fontAlgn="auto" latinLnBrk="0" hangingPunct="1">
              <a:lnSpc>
                <a:spcPct val="100000"/>
              </a:lnSpc>
              <a:spcBef>
                <a:spcPts val="0"/>
              </a:spcBef>
              <a:spcAft>
                <a:spcPts val="0"/>
              </a:spcAft>
              <a:buClrTx/>
              <a:buSzTx/>
              <a:buFontTx/>
              <a:buNone/>
              <a:tabLst/>
              <a:defRPr sz="3200"/>
            </a:pPr>
            <a:endParaRPr kumimoji="0" sz="16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7" name="wsc2018_logobluetextchairs.png"/>
          <p:cNvPicPr/>
          <p:nvPr userDrawn="1"/>
        </p:nvPicPr>
        <p:blipFill>
          <a:blip r:embed="rId2">
            <a:extLst/>
          </a:blip>
          <a:stretch>
            <a:fillRect/>
          </a:stretch>
        </p:blipFill>
        <p:spPr>
          <a:xfrm>
            <a:off x="424377" y="541383"/>
            <a:ext cx="1871411" cy="1312902"/>
          </a:xfrm>
          <a:prstGeom prst="rect">
            <a:avLst/>
          </a:prstGeom>
          <a:ln w="12700">
            <a:miter lim="400000"/>
          </a:ln>
        </p:spPr>
      </p:pic>
      <p:sp>
        <p:nvSpPr>
          <p:cNvPr id="8" name="Shape 82"/>
          <p:cNvSpPr/>
          <p:nvPr userDrawn="1"/>
        </p:nvSpPr>
        <p:spPr>
          <a:xfrm>
            <a:off x="330200" y="1927976"/>
            <a:ext cx="11468100" cy="0"/>
          </a:xfrm>
          <a:prstGeom prst="line">
            <a:avLst/>
          </a:prstGeom>
          <a:ln w="63500">
            <a:solidFill>
              <a:srgbClr val="27AAE1"/>
            </a:solidFill>
            <a:miter lim="400000"/>
          </a:ln>
        </p:spPr>
        <p:txBody>
          <a:bodyPr lIns="0" tIns="0" rIns="0" bIns="0" anchor="ctr"/>
          <a:lstStyle/>
          <a:p>
            <a:pPr marL="0" marR="0" lvl="0" indent="0" algn="l" defTabSz="914400" rtl="0" eaLnBrk="1" fontAlgn="auto" latinLnBrk="0" hangingPunct="1">
              <a:lnSpc>
                <a:spcPct val="100000"/>
              </a:lnSpc>
              <a:spcBef>
                <a:spcPts val="0"/>
              </a:spcBef>
              <a:spcAft>
                <a:spcPts val="0"/>
              </a:spcAft>
              <a:buClrTx/>
              <a:buSzTx/>
              <a:buFontTx/>
              <a:buNone/>
              <a:tabLst/>
              <a:defRPr sz="3200"/>
            </a:pPr>
            <a:endParaRPr kumimoji="0" sz="16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Shape 97"/>
          <p:cNvSpPr/>
          <p:nvPr userDrawn="1"/>
        </p:nvSpPr>
        <p:spPr>
          <a:xfrm>
            <a:off x="2877425" y="679149"/>
            <a:ext cx="8455720" cy="1080103"/>
          </a:xfrm>
          <a:prstGeom prst="rect">
            <a:avLst/>
          </a:prstGeom>
          <a:ln w="12700">
            <a:miter lim="400000"/>
          </a:ln>
          <a:extLst>
            <a:ext uri="{C572A759-6A51-4108-AA02-DFA0A04FC94B}">
              <ma14:wrappingTextBoxFlag xmlns:mc="http://schemas.openxmlformats.org/markup-compatibility/2006" xmlns:mv="urn:schemas-microsoft-com:mac:vml" xmlns:ma14="http://schemas.microsoft.com/office/mac/drawingml/2011/main" xmlns="" xmlns:p="http://schemas.openxmlformats.org/presentationml/2006/main" xmlns:r="http://schemas.openxmlformats.org/officeDocument/2006/relationships" xmlns:a="http://schemas.openxmlformats.org/drawingml/2006/main" val="1"/>
            </a:ext>
          </a:extLst>
        </p:spPr>
        <p:txBody>
          <a:bodyPr lIns="35719" tIns="35719" rIns="35719" bIns="35719" anchor="ctr">
            <a:noAutofit/>
          </a:bodyPr>
          <a:lstStyle/>
          <a:p>
            <a:pPr marL="0" marR="0" lvl="1" indent="0" algn="ctr" defTabSz="457200" rtl="0" eaLnBrk="1" fontAlgn="auto" latinLnBrk="0" hangingPunct="1">
              <a:lnSpc>
                <a:spcPct val="100000"/>
              </a:lnSpc>
              <a:spcBef>
                <a:spcPts val="0"/>
              </a:spcBef>
              <a:spcAft>
                <a:spcPts val="0"/>
              </a:spcAft>
              <a:buClrTx/>
              <a:buSzTx/>
              <a:buFontTx/>
              <a:buNone/>
              <a:tabLst/>
              <a:defRPr sz="1800"/>
            </a:pPr>
            <a:r>
              <a:rPr kumimoji="0" sz="6600" b="1" i="0" u="none" strike="noStrike" kern="1200" cap="none" spc="0" normalizeH="0" baseline="0" noProof="0" dirty="0">
                <a:ln>
                  <a:noFill/>
                </a:ln>
                <a:solidFill>
                  <a:prstClr val="black"/>
                </a:solidFill>
                <a:effectLst/>
                <a:uLnTx/>
                <a:uFillTx/>
                <a:latin typeface="Cambria" charset="0"/>
                <a:ea typeface="Cambria" charset="0"/>
                <a:cs typeface="Cambria" charset="0"/>
                <a:sym typeface="BotonBQ-Bold"/>
              </a:rPr>
              <a:t>Pause for Discussion</a:t>
            </a:r>
          </a:p>
        </p:txBody>
      </p:sp>
      <p:grpSp>
        <p:nvGrpSpPr>
          <p:cNvPr id="2" name="Group 80"/>
          <p:cNvGrpSpPr/>
          <p:nvPr userDrawn="1"/>
        </p:nvGrpSpPr>
        <p:grpSpPr>
          <a:xfrm>
            <a:off x="0" y="5026229"/>
            <a:ext cx="1867645" cy="1831772"/>
            <a:chOff x="0" y="0"/>
            <a:chExt cx="5188942" cy="5089274"/>
          </a:xfrm>
        </p:grpSpPr>
        <p:sp>
          <p:nvSpPr>
            <p:cNvPr id="13" name="Shape 77"/>
            <p:cNvSpPr/>
            <p:nvPr/>
          </p:nvSpPr>
          <p:spPr>
            <a:xfrm rot="18900000">
              <a:off x="769991" y="769990"/>
              <a:ext cx="3549294" cy="3549294"/>
            </a:xfrm>
            <a:prstGeom prst="rect">
              <a:avLst/>
            </a:prstGeom>
            <a:noFill/>
            <a:ln w="25400" cap="flat">
              <a:solidFill>
                <a:srgbClr val="85888D"/>
              </a:solidFill>
              <a:prstDash val="solid"/>
              <a:miter lim="400000"/>
            </a:ln>
            <a:effectLst/>
          </p:spPr>
          <p:txBody>
            <a:bodyPr wrap="square" lIns="0" tIns="0" rIns="0" bIns="0"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sz="3200"/>
              </a:pPr>
              <a:endParaRPr kumimoji="0" sz="16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 name="Shape 78"/>
            <p:cNvSpPr/>
            <p:nvPr/>
          </p:nvSpPr>
          <p:spPr>
            <a:xfrm>
              <a:off x="0" y="0"/>
              <a:ext cx="5089276" cy="508927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25400" cap="flat">
              <a:solidFill>
                <a:srgbClr val="85888D"/>
              </a:solidFill>
              <a:prstDash val="solid"/>
              <a:miter lim="400000"/>
            </a:ln>
            <a:effectLst/>
          </p:spPr>
          <p:txBody>
            <a:bodyPr wrap="square" lIns="0" tIns="0" rIns="0" bIns="0"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sz="3200"/>
              </a:pPr>
              <a:endParaRPr kumimoji="0" sz="16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 name="Shape 79"/>
            <p:cNvSpPr/>
            <p:nvPr/>
          </p:nvSpPr>
          <p:spPr>
            <a:xfrm>
              <a:off x="4411815" y="4072859"/>
              <a:ext cx="777128" cy="972897"/>
            </a:xfrm>
            <a:prstGeom prst="rect">
              <a:avLst/>
            </a:prstGeom>
            <a:noFill/>
            <a:ln w="12700" cap="flat">
              <a:noFill/>
              <a:miter lim="400000"/>
            </a:ln>
            <a:effectLst/>
            <a:extLst>
              <a:ext uri="{C572A759-6A51-4108-AA02-DFA0A04FC94B}">
                <ma14:wrappingTextBoxFlag xmlns:mc="http://schemas.openxmlformats.org/markup-compatibility/2006" xmlns:mv="urn:schemas-microsoft-com:mac:vml" xmlns:ma14="http://schemas.microsoft.com/office/mac/drawingml/2011/main" xmlns="" xmlns:p="http://schemas.openxmlformats.org/presentationml/2006/main" xmlns:r="http://schemas.openxmlformats.org/officeDocument/2006/relationships" xmlns:a="http://schemas.openxmlformats.org/drawingml/2006/main" val="1"/>
              </a:ext>
            </a:extLst>
          </p:spPr>
          <p:txBody>
            <a:bodyPr wrap="square" lIns="35719" tIns="35719" rIns="35719" bIns="35719" numCol="1" anchor="ctr">
              <a:noAutofit/>
            </a:bodyPr>
            <a:lstStyle>
              <a:lvl1pPr>
                <a:defRPr sz="2900">
                  <a:solidFill>
                    <a:srgbClr val="888B8D"/>
                  </a:solidFill>
                  <a:latin typeface="Helvetica"/>
                  <a:ea typeface="Helvetica"/>
                  <a:cs typeface="Helvetica"/>
                  <a:sym typeface="Helvetica"/>
                </a:defRPr>
              </a:lvl1pPr>
            </a:lstStyle>
            <a:p>
              <a:pPr marL="0" marR="0" lvl="0" indent="0" algn="l" defTabSz="914400" rtl="0" eaLnBrk="1" fontAlgn="auto" latinLnBrk="0" hangingPunct="1">
                <a:lnSpc>
                  <a:spcPct val="100000"/>
                </a:lnSpc>
                <a:spcBef>
                  <a:spcPts val="0"/>
                </a:spcBef>
                <a:spcAft>
                  <a:spcPts val="0"/>
                </a:spcAft>
                <a:buClrTx/>
                <a:buSzTx/>
                <a:buFontTx/>
                <a:buNone/>
                <a:tabLst/>
                <a:defRPr sz="1800">
                  <a:solidFill>
                    <a:srgbClr val="000000"/>
                  </a:solidFill>
                </a:defRPr>
              </a:pPr>
              <a:r>
                <a:rPr kumimoji="0" sz="1450" b="0" i="0" u="none" strike="noStrike" kern="1200" cap="none" spc="0" normalizeH="0" baseline="0" noProof="0" dirty="0">
                  <a:ln>
                    <a:noFill/>
                  </a:ln>
                  <a:solidFill>
                    <a:srgbClr val="85888D"/>
                  </a:solidFill>
                  <a:effectLst/>
                  <a:uLnTx/>
                  <a:uFillTx/>
                  <a:latin typeface="Helvetica"/>
                  <a:cs typeface="Helvetica"/>
                  <a:sym typeface="Helvetica"/>
                </a:rPr>
                <a:t>®</a:t>
              </a:r>
            </a:p>
          </p:txBody>
        </p:sp>
      </p:gr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062835108"/>
      </p:ext>
    </p:extLst>
  </p:cSld>
  <p:clrMapOvr>
    <a:masterClrMapping/>
  </p:clrMapOvr>
</p:sldLayout>
</file>

<file path=ppt/slideLayouts/slideLayout6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6_Custom Layout">
    <p:bg>
      <p:bgPr>
        <a:gradFill>
          <a:gsLst>
            <a:gs pos="69000">
              <a:srgbClr val="FFFFFF"/>
            </a:gs>
            <a:gs pos="100000">
              <a:srgbClr val="7CB3E1"/>
            </a:gs>
          </a:gsLst>
          <a:lin ang="5400000" scaled="0"/>
        </a:gradFill>
        <a:effectLst/>
      </p:bgPr>
    </p:bg>
    <p:spTree>
      <p:nvGrpSpPr>
        <p:cNvPr id="1" name=""/>
        <p:cNvGrpSpPr/>
        <p:nvPr/>
      </p:nvGrpSpPr>
      <p:grpSpPr>
        <a:xfrm>
          <a:off x="0" y="0"/>
          <a:ext cx="0" cy="0"/>
          <a:chOff x="0" y="0"/>
          <a:chExt cx="0" cy="0"/>
        </a:xfrm>
      </p:grpSpPr>
      <p:sp>
        <p:nvSpPr>
          <p:cNvPr id="15" name="Shape 107"/>
          <p:cNvSpPr/>
          <p:nvPr userDrawn="1"/>
        </p:nvSpPr>
        <p:spPr>
          <a:xfrm>
            <a:off x="-27710" y="921990"/>
            <a:ext cx="12247420" cy="4064794"/>
          </a:xfrm>
          <a:prstGeom prst="rect">
            <a:avLst/>
          </a:prstGeom>
          <a:solidFill>
            <a:srgbClr val="27AAE1"/>
          </a:solidFill>
          <a:ln w="12700">
            <a:miter lim="400000"/>
          </a:ln>
          <a:effectLst>
            <a:outerShdw blurRad="50800" dist="25400" dir="5400000" rotWithShape="0">
              <a:srgbClr val="000000">
                <a:alpha val="50000"/>
              </a:srgbClr>
            </a:outerShdw>
          </a:effectLst>
        </p:spPr>
        <p:txBody>
          <a:bodyPr lIns="254000" tIns="254000" rIns="254000" bIns="254000" anchor="ctr"/>
          <a:lstStyle/>
          <a:p>
            <a:pPr marL="457200" marR="0" lvl="1" indent="0" algn="r" defTabSz="457200" rtl="0" eaLnBrk="1" fontAlgn="auto" latinLnBrk="0" hangingPunct="1">
              <a:lnSpc>
                <a:spcPct val="100000"/>
              </a:lnSpc>
              <a:spcBef>
                <a:spcPts val="0"/>
              </a:spcBef>
              <a:spcAft>
                <a:spcPts val="0"/>
              </a:spcAft>
              <a:buClrTx/>
              <a:buSzTx/>
              <a:buFontTx/>
              <a:buNone/>
              <a:tabLst/>
              <a:defRPr sz="6500">
                <a:solidFill>
                  <a:srgbClr val="FFFFFF"/>
                </a:solidFill>
                <a:latin typeface="Boton BQ Medium"/>
                <a:ea typeface="Boton BQ Medium"/>
                <a:cs typeface="Boton BQ Medium"/>
                <a:sym typeface="Boton BQ Medium"/>
              </a:defRPr>
            </a:pPr>
            <a:endParaRPr kumimoji="0" sz="3250" b="0" i="0" u="none" strike="noStrike" kern="1200" cap="none" spc="0" normalizeH="0" baseline="0" noProof="0">
              <a:ln>
                <a:noFill/>
              </a:ln>
              <a:solidFill>
                <a:srgbClr val="FFFFFF"/>
              </a:solidFill>
              <a:effectLst/>
              <a:uLnTx/>
              <a:uFillTx/>
              <a:latin typeface="Boton BQ Medium"/>
              <a:sym typeface="Boton BQ Medium"/>
            </a:endParaRPr>
          </a:p>
        </p:txBody>
      </p:sp>
      <p:grpSp>
        <p:nvGrpSpPr>
          <p:cNvPr id="2" name="Group 52"/>
          <p:cNvGrpSpPr/>
          <p:nvPr userDrawn="1"/>
        </p:nvGrpSpPr>
        <p:grpSpPr>
          <a:xfrm>
            <a:off x="0" y="4330806"/>
            <a:ext cx="2576686" cy="2527194"/>
            <a:chOff x="0" y="0"/>
            <a:chExt cx="5188942" cy="5089274"/>
          </a:xfrm>
        </p:grpSpPr>
        <p:sp>
          <p:nvSpPr>
            <p:cNvPr id="11" name="Shape 49"/>
            <p:cNvSpPr/>
            <p:nvPr/>
          </p:nvSpPr>
          <p:spPr>
            <a:xfrm rot="18900000">
              <a:off x="769991" y="769990"/>
              <a:ext cx="3549294" cy="3549294"/>
            </a:xfrm>
            <a:prstGeom prst="rect">
              <a:avLst/>
            </a:prstGeom>
            <a:noFill/>
            <a:ln w="25400" cap="flat">
              <a:solidFill>
                <a:srgbClr val="85888D"/>
              </a:solidFill>
              <a:prstDash val="solid"/>
              <a:miter lim="400000"/>
            </a:ln>
            <a:effectLst/>
          </p:spPr>
          <p:txBody>
            <a:bodyPr wrap="square" lIns="0" tIns="0" rIns="0" bIns="0"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sz="3200"/>
              </a:pPr>
              <a:endParaRPr kumimoji="0" sz="3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 name="Shape 50"/>
            <p:cNvSpPr/>
            <p:nvPr/>
          </p:nvSpPr>
          <p:spPr>
            <a:xfrm>
              <a:off x="0" y="0"/>
              <a:ext cx="5089276" cy="508927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25400" cap="flat">
              <a:solidFill>
                <a:srgbClr val="85888D"/>
              </a:solidFill>
              <a:prstDash val="solid"/>
              <a:miter lim="400000"/>
            </a:ln>
            <a:effectLst/>
          </p:spPr>
          <p:txBody>
            <a:bodyPr wrap="square" lIns="0" tIns="0" rIns="0" bIns="0"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sz="3200"/>
              </a:pPr>
              <a:endParaRPr kumimoji="0" sz="3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 name="Shape 51"/>
            <p:cNvSpPr/>
            <p:nvPr/>
          </p:nvSpPr>
          <p:spPr>
            <a:xfrm>
              <a:off x="4411815" y="4072859"/>
              <a:ext cx="777128" cy="972897"/>
            </a:xfrm>
            <a:prstGeom prst="rect">
              <a:avLst/>
            </a:prstGeom>
            <a:noFill/>
            <a:ln w="12700" cap="flat">
              <a:noFill/>
              <a:miter lim="400000"/>
            </a:ln>
            <a:effectLst/>
            <a:extLst>
              <a:ext uri="{C572A759-6A51-4108-AA02-DFA0A04FC94B}">
                <ma14:wrappingTextBoxFlag xmlns:mc="http://schemas.openxmlformats.org/markup-compatibility/2006" xmlns:mv="urn:schemas-microsoft-com:mac:vml" xmlns:ma14="http://schemas.microsoft.com/office/mac/drawingml/2011/main" xmlns="" xmlns:p="http://schemas.openxmlformats.org/presentationml/2006/main" xmlns:r="http://schemas.openxmlformats.org/officeDocument/2006/relationships" xmlns:a="http://schemas.openxmlformats.org/drawingml/2006/main" val="1"/>
              </a:ext>
            </a:extLst>
          </p:spPr>
          <p:txBody>
            <a:bodyPr wrap="square" lIns="71438" tIns="71438" rIns="71438" bIns="71438" numCol="1" anchor="ctr">
              <a:noAutofit/>
            </a:bodyPr>
            <a:lstStyle>
              <a:lvl1pPr>
                <a:defRPr sz="2900">
                  <a:solidFill>
                    <a:srgbClr val="888B8D"/>
                  </a:solidFill>
                  <a:latin typeface="Helvetica"/>
                  <a:ea typeface="Helvetica"/>
                  <a:cs typeface="Helvetica"/>
                  <a:sym typeface="Helvetica"/>
                </a:defRPr>
              </a:lvl1pPr>
            </a:lstStyle>
            <a:p>
              <a:pPr marL="0" marR="0" lvl="0" indent="0" algn="l" defTabSz="914400" rtl="0" eaLnBrk="1" fontAlgn="auto" latinLnBrk="0" hangingPunct="1">
                <a:lnSpc>
                  <a:spcPct val="100000"/>
                </a:lnSpc>
                <a:spcBef>
                  <a:spcPts val="0"/>
                </a:spcBef>
                <a:spcAft>
                  <a:spcPts val="0"/>
                </a:spcAft>
                <a:buClrTx/>
                <a:buSzTx/>
                <a:buFontTx/>
                <a:buNone/>
                <a:tabLst/>
                <a:defRPr sz="1800">
                  <a:solidFill>
                    <a:srgbClr val="000000"/>
                  </a:solidFill>
                </a:defRPr>
              </a:pPr>
              <a:r>
                <a:rPr kumimoji="0" sz="1800" b="0" i="0" u="none" strike="noStrike" kern="1200" cap="none" spc="0" normalizeH="0" baseline="0" noProof="0" dirty="0">
                  <a:ln>
                    <a:noFill/>
                  </a:ln>
                  <a:solidFill>
                    <a:srgbClr val="85888D"/>
                  </a:solidFill>
                  <a:effectLst/>
                  <a:uLnTx/>
                  <a:uFillTx/>
                  <a:latin typeface="Helvetica"/>
                  <a:cs typeface="Helvetica"/>
                  <a:sym typeface="Helvetica"/>
                </a:rPr>
                <a:t>®</a:t>
              </a:r>
            </a:p>
          </p:txBody>
        </p:sp>
      </p:grpSp>
      <p:grpSp>
        <p:nvGrpSpPr>
          <p:cNvPr id="3" name="Group 114"/>
          <p:cNvGrpSpPr/>
          <p:nvPr userDrawn="1"/>
        </p:nvGrpSpPr>
        <p:grpSpPr>
          <a:xfrm rot="20040000">
            <a:off x="155487" y="-344913"/>
            <a:ext cx="6185698" cy="7547826"/>
            <a:chOff x="0" y="0"/>
            <a:chExt cx="12371394" cy="15095651"/>
          </a:xfrm>
        </p:grpSpPr>
        <p:sp>
          <p:nvSpPr>
            <p:cNvPr id="17" name="Shape 112"/>
            <p:cNvSpPr/>
            <p:nvPr/>
          </p:nvSpPr>
          <p:spPr>
            <a:xfrm rot="540000">
              <a:off x="986834" y="730578"/>
              <a:ext cx="10397726" cy="13434911"/>
            </a:xfrm>
            <a:prstGeom prst="rect">
              <a:avLst/>
            </a:prstGeom>
            <a:solidFill>
              <a:srgbClr val="FFFFFF"/>
            </a:solidFill>
            <a:ln w="25400" cap="flat">
              <a:solidFill>
                <a:srgbClr val="85888D"/>
              </a:solidFill>
              <a:prstDash val="solid"/>
              <a:miter lim="400000"/>
            </a:ln>
            <a:effectLst>
              <a:outerShdw blurRad="152400" dist="76200" dir="3978660" rotWithShape="0">
                <a:srgbClr val="000000">
                  <a:alpha val="50000"/>
                </a:srgbClr>
              </a:outerShdw>
            </a:effectLst>
            <a:extLst>
              <a:ext uri="{C572A759-6A51-4108-AA02-DFA0A04FC94B}">
                <ma14:wrappingTextBoxFlag xmlns:mc="http://schemas.openxmlformats.org/markup-compatibility/2006" xmlns:mv="urn:schemas-microsoft-com:mac:vml" xmlns:ma14="http://schemas.microsoft.com/office/mac/drawingml/2011/main" xmlns="" xmlns:p="http://schemas.openxmlformats.org/presentationml/2006/main" xmlns:r="http://schemas.openxmlformats.org/officeDocument/2006/relationships" xmlns:a="http://schemas.openxmlformats.org/drawingml/2006/main" val="1"/>
              </a:ext>
            </a:extLst>
          </p:spPr>
          <p:txBody>
            <a:bodyPr wrap="square" lIns="0" tIns="0" rIns="0" bIns="0" numCol="1" anchor="ctr">
              <a:noAutofit/>
            </a:bodyPr>
            <a:lstStyle>
              <a:lvl1pPr>
                <a:defRPr sz="3200"/>
              </a:lvl1pPr>
            </a:lstStyle>
            <a:p>
              <a:pPr marL="0" marR="0" lvl="0" indent="0" algn="l" defTabSz="914400" rtl="0" eaLnBrk="1" fontAlgn="auto" latinLnBrk="0" hangingPunct="1">
                <a:lnSpc>
                  <a:spcPct val="100000"/>
                </a:lnSpc>
                <a:spcBef>
                  <a:spcPts val="0"/>
                </a:spcBef>
                <a:spcAft>
                  <a:spcPts val="0"/>
                </a:spcAft>
                <a:buClrTx/>
                <a:buSzTx/>
                <a:buFontTx/>
                <a:buNone/>
                <a:tabLst/>
                <a:defRPr sz="1800"/>
              </a:pPr>
              <a:r>
                <a:rPr kumimoji="0" sz="1600" b="0" i="0" u="none" strike="noStrike" kern="1200" cap="none" spc="0" normalizeH="0" baseline="0" noProof="0">
                  <a:ln>
                    <a:noFill/>
                  </a:ln>
                  <a:solidFill>
                    <a:prstClr val="black"/>
                  </a:solidFill>
                  <a:effectLst/>
                  <a:uLnTx/>
                  <a:uFillTx/>
                  <a:latin typeface="Calibri" panose="020F0502020204030204"/>
                  <a:ea typeface="+mn-ea"/>
                  <a:cs typeface="+mn-cs"/>
                </a:rPr>
                <a:t>     </a:t>
              </a:r>
            </a:p>
          </p:txBody>
        </p:sp>
        <p:pic>
          <p:nvPicPr>
            <p:cNvPr id="18" name="wsc2018_cover.pdf"/>
            <p:cNvPicPr/>
            <p:nvPr/>
          </p:nvPicPr>
          <p:blipFill>
            <a:blip r:embed="rId2">
              <a:extLst/>
            </a:blip>
            <a:stretch>
              <a:fillRect/>
            </a:stretch>
          </p:blipFill>
          <p:spPr>
            <a:xfrm rot="540000">
              <a:off x="1192747" y="1395224"/>
              <a:ext cx="9878312" cy="13007847"/>
            </a:xfrm>
            <a:prstGeom prst="rect">
              <a:avLst/>
            </a:prstGeom>
            <a:ln w="12700" cap="flat">
              <a:noFill/>
              <a:miter lim="400000"/>
            </a:ln>
            <a:effectLst/>
          </p:spPr>
        </p:pic>
      </p:gr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911249521"/>
      </p:ext>
    </p:extLst>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4_Custom Layout">
    <p:spTree>
      <p:nvGrpSpPr>
        <p:cNvPr id="1" name=""/>
        <p:cNvGrpSpPr/>
        <p:nvPr/>
      </p:nvGrpSpPr>
      <p:grpSpPr>
        <a:xfrm>
          <a:off x="0" y="0"/>
          <a:ext cx="0" cy="0"/>
          <a:chOff x="0" y="0"/>
          <a:chExt cx="0" cy="0"/>
        </a:xfrm>
      </p:grpSpPr>
      <p:sp>
        <p:nvSpPr>
          <p:cNvPr id="6" name="Shape 82"/>
          <p:cNvSpPr/>
          <p:nvPr userDrawn="1"/>
        </p:nvSpPr>
        <p:spPr>
          <a:xfrm>
            <a:off x="317500" y="467476"/>
            <a:ext cx="11480800" cy="0"/>
          </a:xfrm>
          <a:prstGeom prst="line">
            <a:avLst/>
          </a:prstGeom>
          <a:ln w="63500">
            <a:solidFill>
              <a:srgbClr val="92278F"/>
            </a:solidFill>
            <a:miter lim="400000"/>
          </a:ln>
        </p:spPr>
        <p:txBody>
          <a:bodyPr lIns="0" tIns="0" rIns="0" bIns="0" anchor="ctr"/>
          <a:lstStyle/>
          <a:p>
            <a:pPr marL="0" marR="0" lvl="0" indent="0" algn="l" defTabSz="914400" rtl="0" eaLnBrk="1" fontAlgn="auto" latinLnBrk="0" hangingPunct="1">
              <a:lnSpc>
                <a:spcPct val="100000"/>
              </a:lnSpc>
              <a:spcBef>
                <a:spcPts val="0"/>
              </a:spcBef>
              <a:spcAft>
                <a:spcPts val="0"/>
              </a:spcAft>
              <a:buClrTx/>
              <a:buSzTx/>
              <a:buFontTx/>
              <a:buNone/>
              <a:tabLst/>
              <a:defRPr sz="3200"/>
            </a:pPr>
            <a:endParaRPr kumimoji="0" sz="16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9" name="wsc2018_logobluetextchairs.png"/>
          <p:cNvPicPr/>
          <p:nvPr userDrawn="1"/>
        </p:nvPicPr>
        <p:blipFill>
          <a:blip r:embed="rId2">
            <a:extLst/>
          </a:blip>
          <a:stretch>
            <a:fillRect/>
          </a:stretch>
        </p:blipFill>
        <p:spPr>
          <a:xfrm>
            <a:off x="424377" y="541383"/>
            <a:ext cx="1871411" cy="1312902"/>
          </a:xfrm>
          <a:prstGeom prst="rect">
            <a:avLst/>
          </a:prstGeom>
          <a:ln w="12700">
            <a:miter lim="400000"/>
          </a:ln>
        </p:spPr>
      </p:pic>
      <p:sp>
        <p:nvSpPr>
          <p:cNvPr id="15" name="Shape 82"/>
          <p:cNvSpPr/>
          <p:nvPr userDrawn="1"/>
        </p:nvSpPr>
        <p:spPr>
          <a:xfrm>
            <a:off x="330200" y="1927976"/>
            <a:ext cx="11468100" cy="0"/>
          </a:xfrm>
          <a:prstGeom prst="line">
            <a:avLst/>
          </a:prstGeom>
          <a:ln w="63500">
            <a:solidFill>
              <a:srgbClr val="92278F"/>
            </a:solidFill>
            <a:miter lim="400000"/>
          </a:ln>
        </p:spPr>
        <p:txBody>
          <a:bodyPr lIns="0" tIns="0" rIns="0" bIns="0" anchor="ctr"/>
          <a:lstStyle/>
          <a:p>
            <a:pPr marL="0" marR="0" lvl="0" indent="0" algn="l" defTabSz="914400" rtl="0" eaLnBrk="1" fontAlgn="auto" latinLnBrk="0" hangingPunct="1">
              <a:lnSpc>
                <a:spcPct val="100000"/>
              </a:lnSpc>
              <a:spcBef>
                <a:spcPts val="0"/>
              </a:spcBef>
              <a:spcAft>
                <a:spcPts val="0"/>
              </a:spcAft>
              <a:buClrTx/>
              <a:buSzTx/>
              <a:buFontTx/>
              <a:buNone/>
              <a:tabLst/>
              <a:defRPr sz="3200"/>
            </a:pPr>
            <a:endParaRPr kumimoji="0" sz="16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36493903"/>
      </p:ext>
    </p:extLst>
  </p:cSld>
  <p:clrMapOvr>
    <a:masterClrMapping/>
  </p:clrMapOvr>
</p:sldLayout>
</file>

<file path=ppt/slideLayouts/slideLayout7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E35917C-84F6-604B-8EFD-001F2D0426B7}" type="datetimeFigureOut">
              <a:rPr lang="en-US" smtClean="0"/>
              <a:pPr/>
              <a:t>12/8/17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0D0B4C-6D09-5E4B-A656-5ADBC2008CC2}" type="slidenum">
              <a:rPr lang="en-US" smtClean="0"/>
              <a:pPr/>
              <a:t>‹#›</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809640635"/>
      </p:ext>
    </p:extLst>
  </p:cSld>
  <p:clrMapOvr>
    <a:masterClrMapping/>
  </p:clrMapOvr>
</p:sldLayout>
</file>

<file path=ppt/slideLayouts/slideLayout7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Blank">
    <p:bg>
      <p:bgPr>
        <a:gradFill>
          <a:gsLst>
            <a:gs pos="69000">
              <a:srgbClr val="FFFFFF"/>
            </a:gs>
            <a:gs pos="100000">
              <a:srgbClr val="7CB3E1"/>
            </a:gs>
          </a:gsLst>
          <a:lin ang="5400000" scaled="0"/>
        </a:gradFill>
        <a:effectLst/>
      </p:bgPr>
    </p:bg>
    <p:spTree>
      <p:nvGrpSpPr>
        <p:cNvPr id="1" name=""/>
        <p:cNvGrpSpPr/>
        <p:nvPr/>
      </p:nvGrpSpPr>
      <p:grpSpPr>
        <a:xfrm>
          <a:off x="0" y="0"/>
          <a:ext cx="0" cy="0"/>
          <a:chOff x="0" y="0"/>
          <a:chExt cx="0" cy="0"/>
        </a:xfrm>
      </p:grpSpPr>
      <p:sp>
        <p:nvSpPr>
          <p:cNvPr id="10" name="Shape 39"/>
          <p:cNvSpPr/>
          <p:nvPr userDrawn="1"/>
        </p:nvSpPr>
        <p:spPr>
          <a:xfrm>
            <a:off x="0" y="1680617"/>
            <a:ext cx="12192000" cy="2353767"/>
          </a:xfrm>
          <a:prstGeom prst="rect">
            <a:avLst/>
          </a:prstGeom>
          <a:solidFill/>
          <a:ln w="12700">
            <a:miter lim="400000"/>
          </a:ln>
          <a:effectLst>
            <a:outerShdw blurRad="50800" dist="25400" dir="5400000" rotWithShape="0">
              <a:srgbClr val="000000">
                <a:alpha val="50000"/>
              </a:srgbClr>
            </a:outerShdw>
          </a:effectLst>
          <a:extLst>
            <a:ext uri="{C572A759-6A51-4108-AA02-DFA0A04FC94B}">
              <ma14:wrappingTextBoxFlag xmlns="" xmlns:a="http://schemas.openxmlformats.org/drawingml/2006/main" xmlns:r="http://schemas.openxmlformats.org/officeDocument/2006/relationships" xmlns:p="http://schemas.openxmlformats.org/presentationml/2006/main" xmlns:ma14="http://schemas.microsoft.com/office/mac/drawingml/2011/main" xmlns:mv="urn:schemas-microsoft-com:mac:vml" xmlns:mc="http://schemas.openxmlformats.org/markup-compatibility/2006" val="1"/>
            </a:ext>
          </a:extLst>
        </p:spPr>
        <p:txBody>
          <a:bodyPr wrap="none" lIns="365760" tIns="254000" rIns="254000" bIns="254000" anchor="ctr"/>
          <a:lstStyle/>
          <a:p>
            <a:pPr marL="0" marR="0" lvl="1" indent="0" algn="l" defTabSz="457200" rtl="0" eaLnBrk="1" fontAlgn="auto" latinLnBrk="0" hangingPunct="1">
              <a:lnSpc>
                <a:spcPct val="100000"/>
              </a:lnSpc>
              <a:spcBef>
                <a:spcPts val="0"/>
              </a:spcBef>
              <a:spcAft>
                <a:spcPts val="0"/>
              </a:spcAft>
              <a:buClrTx/>
              <a:buSzTx/>
              <a:buFontTx/>
              <a:buNone/>
              <a:tabLst/>
              <a:defRPr sz="1800"/>
            </a:pPr>
            <a:endParaRPr lang="en-US" sz="3250" b="1" dirty="0" smtClean="0">
              <a:solidFill>
                <a:srgbClr val="FFFFFF"/>
              </a:solidFill>
              <a:latin typeface="Cambria" charset="0"/>
              <a:ea typeface="Cambria" charset="0"/>
              <a:cs typeface="Cambria" charset="0"/>
              <a:sym typeface="Boton BQ Medium"/>
            </a:endParaRPr>
          </a:p>
        </p:txBody>
      </p:sp>
      <p:grpSp>
        <p:nvGrpSpPr>
          <p:cNvPr id="2" name="Group 42"/>
          <p:cNvGrpSpPr/>
          <p:nvPr userDrawn="1"/>
        </p:nvGrpSpPr>
        <p:grpSpPr>
          <a:xfrm>
            <a:off x="6340387" y="-344913"/>
            <a:ext cx="6185698" cy="7547826"/>
            <a:chOff x="0" y="0"/>
            <a:chExt cx="12371394" cy="15095651"/>
          </a:xfrm>
        </p:grpSpPr>
        <p:sp>
          <p:nvSpPr>
            <p:cNvPr id="12" name="Shape 40"/>
            <p:cNvSpPr/>
            <p:nvPr/>
          </p:nvSpPr>
          <p:spPr>
            <a:xfrm rot="540000">
              <a:off x="986834" y="730578"/>
              <a:ext cx="10397726" cy="13434911"/>
            </a:xfrm>
            <a:prstGeom prst="rect">
              <a:avLst/>
            </a:prstGeom>
            <a:solidFill>
              <a:srgbClr val="FFFFFF"/>
            </a:solidFill>
            <a:ln w="25400" cap="flat">
              <a:solidFill>
                <a:srgbClr val="85888D"/>
              </a:solidFill>
              <a:prstDash val="solid"/>
              <a:miter lim="400000"/>
            </a:ln>
            <a:effectLst>
              <a:outerShdw blurRad="152400" dist="76200" dir="3978660" rotWithShape="0">
                <a:srgbClr val="000000">
                  <a:alpha val="50000"/>
                </a:srgbClr>
              </a:outerShdw>
            </a:effectLst>
            <a:extLst>
              <a:ext uri="{C572A759-6A51-4108-AA02-DFA0A04FC94B}">
                <ma14:wrappingTextBoxFlag xmlns="" xmlns:a="http://schemas.openxmlformats.org/drawingml/2006/main" xmlns:r="http://schemas.openxmlformats.org/officeDocument/2006/relationships" xmlns:p="http://schemas.openxmlformats.org/presentationml/2006/main" xmlns:ma14="http://schemas.microsoft.com/office/mac/drawingml/2011/main" xmlns:mv="urn:schemas-microsoft-com:mac:vml" xmlns:mc="http://schemas.openxmlformats.org/markup-compatibility/2006" val="1"/>
              </a:ext>
            </a:extLst>
          </p:spPr>
          <p:txBody>
            <a:bodyPr wrap="square" lIns="0" tIns="0" rIns="0" bIns="0" numCol="1" anchor="ctr">
              <a:noAutofit/>
            </a:bodyPr>
            <a:lstStyle>
              <a:lvl1pPr>
                <a:defRPr sz="3200"/>
              </a:lvl1pPr>
            </a:lstStyle>
            <a:p>
              <a:pPr lvl="0">
                <a:defRPr sz="1800"/>
              </a:pPr>
              <a:r>
                <a:rPr sz="1600"/>
                <a:t>     </a:t>
              </a:r>
            </a:p>
          </p:txBody>
        </p:sp>
        <p:pic>
          <p:nvPicPr>
            <p:cNvPr id="13" name="wsc2018_cover.pdf"/>
            <p:cNvPicPr/>
            <p:nvPr/>
          </p:nvPicPr>
          <p:blipFill>
            <a:blip r:embed="rId2">
              <a:extLst/>
            </a:blip>
            <a:stretch>
              <a:fillRect/>
            </a:stretch>
          </p:blipFill>
          <p:spPr>
            <a:xfrm rot="540000">
              <a:off x="1192747" y="1395224"/>
              <a:ext cx="9878312" cy="13007847"/>
            </a:xfrm>
            <a:prstGeom prst="rect">
              <a:avLst/>
            </a:prstGeom>
            <a:ln w="12700" cap="flat">
              <a:noFill/>
              <a:miter lim="400000"/>
            </a:ln>
            <a:effectLst/>
          </p:spPr>
        </p:pic>
      </p:grpSp>
      <p:grpSp>
        <p:nvGrpSpPr>
          <p:cNvPr id="3" name="Group 52"/>
          <p:cNvGrpSpPr/>
          <p:nvPr userDrawn="1"/>
        </p:nvGrpSpPr>
        <p:grpSpPr>
          <a:xfrm>
            <a:off x="0" y="4330806"/>
            <a:ext cx="2576686" cy="2527194"/>
            <a:chOff x="0" y="0"/>
            <a:chExt cx="5188942" cy="5089274"/>
          </a:xfrm>
        </p:grpSpPr>
        <p:sp>
          <p:nvSpPr>
            <p:cNvPr id="19" name="Shape 49"/>
            <p:cNvSpPr/>
            <p:nvPr/>
          </p:nvSpPr>
          <p:spPr>
            <a:xfrm rot="18900000">
              <a:off x="769991" y="769990"/>
              <a:ext cx="3549294" cy="3549294"/>
            </a:xfrm>
            <a:prstGeom prst="rect">
              <a:avLst/>
            </a:prstGeom>
            <a:noFill/>
            <a:ln w="25400" cap="flat">
              <a:solidFill>
                <a:srgbClr val="85888D"/>
              </a:solidFill>
              <a:prstDash val="solid"/>
              <a:miter lim="400000"/>
            </a:ln>
            <a:effectLst/>
          </p:spPr>
          <p:txBody>
            <a:bodyPr wrap="square" lIns="0" tIns="0" rIns="0" bIns="0" numCol="1" anchor="ctr">
              <a:noAutofit/>
            </a:bodyPr>
            <a:lstStyle/>
            <a:p>
              <a:pPr lvl="0">
                <a:defRPr sz="3200"/>
              </a:pPr>
              <a:endParaRPr sz="3200"/>
            </a:p>
          </p:txBody>
        </p:sp>
        <p:sp>
          <p:nvSpPr>
            <p:cNvPr id="20" name="Shape 50"/>
            <p:cNvSpPr/>
            <p:nvPr/>
          </p:nvSpPr>
          <p:spPr>
            <a:xfrm>
              <a:off x="0" y="0"/>
              <a:ext cx="5089276" cy="508927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25400" cap="flat">
              <a:solidFill>
                <a:srgbClr val="85888D"/>
              </a:solidFill>
              <a:prstDash val="solid"/>
              <a:miter lim="400000"/>
            </a:ln>
            <a:effectLst/>
          </p:spPr>
          <p:txBody>
            <a:bodyPr wrap="square" lIns="0" tIns="0" rIns="0" bIns="0" numCol="1" anchor="ctr">
              <a:noAutofit/>
            </a:bodyPr>
            <a:lstStyle/>
            <a:p>
              <a:pPr lvl="0">
                <a:defRPr sz="3200"/>
              </a:pPr>
              <a:endParaRPr sz="3200"/>
            </a:p>
          </p:txBody>
        </p:sp>
        <p:sp>
          <p:nvSpPr>
            <p:cNvPr id="21" name="Shape 51"/>
            <p:cNvSpPr/>
            <p:nvPr/>
          </p:nvSpPr>
          <p:spPr>
            <a:xfrm>
              <a:off x="4411815" y="4072859"/>
              <a:ext cx="777128" cy="972897"/>
            </a:xfrm>
            <a:prstGeom prst="rect">
              <a:avLst/>
            </a:prstGeom>
            <a:noFill/>
            <a:ln w="12700" cap="flat">
              <a:noFill/>
              <a:miter lim="400000"/>
            </a:ln>
            <a:effectLst/>
            <a:extLst>
              <a:ext uri="{C572A759-6A51-4108-AA02-DFA0A04FC94B}">
                <ma14:wrappingTextBoxFlag xmlns="" xmlns:a="http://schemas.openxmlformats.org/drawingml/2006/main" xmlns:r="http://schemas.openxmlformats.org/officeDocument/2006/relationships" xmlns:p="http://schemas.openxmlformats.org/presentationml/2006/main" xmlns:ma14="http://schemas.microsoft.com/office/mac/drawingml/2011/main" xmlns:mv="urn:schemas-microsoft-com:mac:vml" xmlns:mc="http://schemas.openxmlformats.org/markup-compatibility/2006" val="1"/>
              </a:ext>
            </a:extLst>
          </p:spPr>
          <p:txBody>
            <a:bodyPr wrap="square" lIns="71438" tIns="71438" rIns="71438" bIns="71438" numCol="1" anchor="ctr">
              <a:noAutofit/>
            </a:bodyPr>
            <a:lstStyle>
              <a:lvl1pPr>
                <a:defRPr sz="2900">
                  <a:solidFill>
                    <a:srgbClr val="888B8D"/>
                  </a:solidFill>
                  <a:latin typeface="Helvetica"/>
                  <a:ea typeface="Helvetica"/>
                  <a:cs typeface="Helvetica"/>
                  <a:sym typeface="Helvetica"/>
                </a:defRPr>
              </a:lvl1pPr>
            </a:lstStyle>
            <a:p>
              <a:pPr lvl="0">
                <a:defRPr sz="1800">
                  <a:solidFill>
                    <a:srgbClr val="000000"/>
                  </a:solidFill>
                </a:defRPr>
              </a:pPr>
              <a:r>
                <a:rPr sz="1800" dirty="0">
                  <a:solidFill>
                    <a:srgbClr val="85888D"/>
                  </a:solidFill>
                </a:rPr>
                <a:t>®</a:t>
              </a:r>
            </a:p>
          </p:txBody>
        </p:sp>
      </p:grpSp>
      <p:sp>
        <p:nvSpPr>
          <p:cNvPr id="24" name="Text Placeholder 23"/>
          <p:cNvSpPr>
            <a:spLocks noGrp="1"/>
          </p:cNvSpPr>
          <p:nvPr>
            <p:ph type="body" sz="quarter" idx="10" hasCustomPrompt="1"/>
          </p:nvPr>
        </p:nvSpPr>
        <p:spPr>
          <a:xfrm>
            <a:off x="215900" y="2078584"/>
            <a:ext cx="6540500" cy="1905000"/>
          </a:xfrm>
        </p:spPr>
        <p:txBody>
          <a:bodyPr>
            <a:noAutofit/>
          </a:bodyPr>
          <a:lstStyle>
            <a:lvl2pPr marL="0" marR="0" indent="0" algn="l" defTabSz="457200" rtl="0" eaLnBrk="1" fontAlgn="auto" latinLnBrk="0" hangingPunct="1">
              <a:lnSpc>
                <a:spcPct val="100000"/>
              </a:lnSpc>
              <a:spcBef>
                <a:spcPts val="0"/>
              </a:spcBef>
              <a:spcAft>
                <a:spcPts val="0"/>
              </a:spcAft>
              <a:buClrTx/>
              <a:buSzTx/>
              <a:buFontTx/>
              <a:buNone/>
              <a:tabLst/>
              <a:defRPr sz="3600"/>
            </a:lvl2pPr>
          </a:lstStyle>
          <a:p>
            <a:pPr marL="0" marR="0" lvl="1" indent="0" algn="l" defTabSz="457200" rtl="0" eaLnBrk="1" fontAlgn="auto" latinLnBrk="0" hangingPunct="1">
              <a:lnSpc>
                <a:spcPct val="100000"/>
              </a:lnSpc>
              <a:spcBef>
                <a:spcPts val="0"/>
              </a:spcBef>
              <a:spcAft>
                <a:spcPts val="0"/>
              </a:spcAft>
              <a:buClrTx/>
              <a:buSzTx/>
              <a:buFontTx/>
              <a:buNone/>
              <a:tabLst/>
              <a:defRPr sz="1800"/>
            </a:pPr>
            <a:r>
              <a:rPr lang="en-US" sz="3250" b="1" dirty="0" smtClean="0">
                <a:solidFill>
                  <a:srgbClr val="FFFFFF"/>
                </a:solidFill>
                <a:latin typeface="Cambria" charset="0"/>
                <a:ea typeface="Cambria" charset="0"/>
                <a:cs typeface="Cambria" charset="0"/>
                <a:sym typeface="Boton BQ Medium"/>
              </a:rPr>
              <a:t>This is the first of five videos</a:t>
            </a:r>
            <a:br>
              <a:rPr lang="en-US" sz="3250" b="1" dirty="0" smtClean="0">
                <a:solidFill>
                  <a:srgbClr val="FFFFFF"/>
                </a:solidFill>
                <a:latin typeface="Cambria" charset="0"/>
                <a:ea typeface="Cambria" charset="0"/>
                <a:cs typeface="Cambria" charset="0"/>
                <a:sym typeface="Boton BQ Medium"/>
              </a:rPr>
            </a:br>
            <a:r>
              <a:rPr lang="en-US" sz="3250" b="1" dirty="0" smtClean="0">
                <a:solidFill>
                  <a:srgbClr val="FFFFFF"/>
                </a:solidFill>
                <a:latin typeface="Cambria" charset="0"/>
                <a:ea typeface="Cambria" charset="0"/>
                <a:cs typeface="Cambria" charset="0"/>
                <a:sym typeface="Boton BQ Medium"/>
              </a:rPr>
              <a:t>covering material in the</a:t>
            </a:r>
            <a:br>
              <a:rPr lang="en-US" sz="3250" b="1" dirty="0" smtClean="0">
                <a:solidFill>
                  <a:srgbClr val="FFFFFF"/>
                </a:solidFill>
                <a:latin typeface="Cambria" charset="0"/>
                <a:ea typeface="Cambria" charset="0"/>
                <a:cs typeface="Cambria" charset="0"/>
                <a:sym typeface="Boton BQ Medium"/>
              </a:rPr>
            </a:br>
            <a:r>
              <a:rPr lang="en-US" sz="3250" b="1" dirty="0" smtClean="0">
                <a:solidFill>
                  <a:srgbClr val="FFFFFF"/>
                </a:solidFill>
                <a:latin typeface="Cambria" charset="0"/>
                <a:ea typeface="Cambria" charset="0"/>
                <a:cs typeface="Cambria" charset="0"/>
                <a:sym typeface="Boton BQ Medium"/>
              </a:rPr>
              <a:t>2018 Conference Agenda Reports</a:t>
            </a: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412525382"/>
      </p:ext>
    </p:extLst>
  </p:cSld>
  <p:clrMapOvr>
    <a:masterClrMapping/>
  </p:clrMapOvr>
</p:sldLayout>
</file>

<file path=ppt/slideLayouts/slideLayout7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Custom Layout">
    <p:bg>
      <p:bgPr>
        <a:gradFill>
          <a:gsLst>
            <a:gs pos="0">
              <a:srgbClr val="7CB3E1"/>
            </a:gs>
            <a:gs pos="22086">
              <a:srgbClr val="FFFFFF"/>
            </a:gs>
          </a:gsLst>
          <a:lin ang="15890" scaled="0"/>
        </a:gradFill>
        <a:effectLst/>
      </p:bgPr>
    </p:bg>
    <p:spTree>
      <p:nvGrpSpPr>
        <p:cNvPr id="1" name=""/>
        <p:cNvGrpSpPr/>
        <p:nvPr/>
      </p:nvGrpSpPr>
      <p:grpSpPr>
        <a:xfrm>
          <a:off x="0" y="0"/>
          <a:ext cx="0" cy="0"/>
          <a:chOff x="0" y="0"/>
          <a:chExt cx="0" cy="0"/>
        </a:xfrm>
      </p:grpSpPr>
      <p:pic>
        <p:nvPicPr>
          <p:cNvPr id="20" name="Picture 19"/>
          <p:cNvPicPr>
            <a:picLocks noChangeAspect="1"/>
          </p:cNvPicPr>
          <p:nvPr userDrawn="1"/>
        </p:nvPicPr>
        <p:blipFill>
          <a:blip r:embed="rId2">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tretch>
            <a:fillRect/>
          </a:stretch>
        </p:blipFill>
        <p:spPr>
          <a:xfrm>
            <a:off x="571240" y="595916"/>
            <a:ext cx="5439064" cy="1280471"/>
          </a:xfrm>
          <a:prstGeom prst="rect">
            <a:avLst/>
          </a:prstGeom>
        </p:spPr>
      </p:pic>
      <p:sp>
        <p:nvSpPr>
          <p:cNvPr id="6" name="Shape 48"/>
          <p:cNvSpPr/>
          <p:nvPr userDrawn="1"/>
        </p:nvSpPr>
        <p:spPr>
          <a:xfrm>
            <a:off x="6756400" y="227409"/>
            <a:ext cx="5201147" cy="6403182"/>
          </a:xfrm>
          <a:prstGeom prst="rect">
            <a:avLst/>
          </a:prstGeom>
          <a:solidFill/>
          <a:ln w="12700">
            <a:miter lim="400000"/>
          </a:ln>
          <a:effectLst>
            <a:outerShdw blurRad="50800" dist="25400" dir="5400000" rotWithShape="0">
              <a:srgbClr val="000000">
                <a:alpha val="50000"/>
              </a:srgbClr>
            </a:outerShdw>
          </a:effectLst>
        </p:spPr>
        <p:txBody>
          <a:bodyPr lIns="35719" tIns="35719" rIns="35719" bIns="35719" anchor="ctr"/>
          <a:lstStyle/>
          <a:p>
            <a:pPr lvl="0">
              <a:defRPr sz="3200">
                <a:solidFill>
                  <a:srgbClr val="FFFFFF"/>
                </a:solidFill>
              </a:defRPr>
            </a:pPr>
            <a:endParaRPr sz="1600"/>
          </a:p>
        </p:txBody>
      </p:sp>
      <p:grpSp>
        <p:nvGrpSpPr>
          <p:cNvPr id="2" name="Group 52"/>
          <p:cNvGrpSpPr/>
          <p:nvPr userDrawn="1"/>
        </p:nvGrpSpPr>
        <p:grpSpPr>
          <a:xfrm>
            <a:off x="13407" y="4318707"/>
            <a:ext cx="2594472" cy="2544638"/>
            <a:chOff x="0" y="0"/>
            <a:chExt cx="5188942" cy="5089274"/>
          </a:xfrm>
        </p:grpSpPr>
        <p:sp>
          <p:nvSpPr>
            <p:cNvPr id="8" name="Shape 49"/>
            <p:cNvSpPr/>
            <p:nvPr/>
          </p:nvSpPr>
          <p:spPr>
            <a:xfrm rot="18900000">
              <a:off x="769991" y="769990"/>
              <a:ext cx="3549294" cy="3549294"/>
            </a:xfrm>
            <a:prstGeom prst="rect">
              <a:avLst/>
            </a:prstGeom>
            <a:noFill/>
            <a:ln w="25400" cap="flat">
              <a:solidFill>
                <a:srgbClr val="85888D"/>
              </a:solidFill>
              <a:prstDash val="solid"/>
              <a:miter lim="400000"/>
            </a:ln>
            <a:effectLst/>
          </p:spPr>
          <p:txBody>
            <a:bodyPr wrap="square" lIns="0" tIns="0" rIns="0" bIns="0" numCol="1" anchor="ctr">
              <a:noAutofit/>
            </a:bodyPr>
            <a:lstStyle/>
            <a:p>
              <a:pPr lvl="0">
                <a:defRPr sz="3200"/>
              </a:pPr>
              <a:endParaRPr sz="1600"/>
            </a:p>
          </p:txBody>
        </p:sp>
        <p:sp>
          <p:nvSpPr>
            <p:cNvPr id="9" name="Shape 50"/>
            <p:cNvSpPr/>
            <p:nvPr/>
          </p:nvSpPr>
          <p:spPr>
            <a:xfrm>
              <a:off x="0" y="0"/>
              <a:ext cx="5089276" cy="508927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25400" cap="flat">
              <a:solidFill>
                <a:srgbClr val="85888D"/>
              </a:solidFill>
              <a:prstDash val="solid"/>
              <a:miter lim="400000"/>
            </a:ln>
            <a:effectLst/>
          </p:spPr>
          <p:txBody>
            <a:bodyPr wrap="square" lIns="0" tIns="0" rIns="0" bIns="0" numCol="1" anchor="ctr">
              <a:noAutofit/>
            </a:bodyPr>
            <a:lstStyle/>
            <a:p>
              <a:pPr lvl="0">
                <a:defRPr sz="3200"/>
              </a:pPr>
              <a:endParaRPr sz="1600"/>
            </a:p>
          </p:txBody>
        </p:sp>
        <p:sp>
          <p:nvSpPr>
            <p:cNvPr id="10" name="Shape 51"/>
            <p:cNvSpPr/>
            <p:nvPr/>
          </p:nvSpPr>
          <p:spPr>
            <a:xfrm>
              <a:off x="4411815" y="4072859"/>
              <a:ext cx="777128" cy="972897"/>
            </a:xfrm>
            <a:prstGeom prst="rect">
              <a:avLst/>
            </a:prstGeom>
            <a:noFill/>
            <a:ln w="12700" cap="flat">
              <a:noFill/>
              <a:miter lim="400000"/>
            </a:ln>
            <a:effectLst/>
            <a:extLst>
              <a:ext uri="{C572A759-6A51-4108-AA02-DFA0A04FC94B}">
                <ma14:wrappingTextBoxFlag xmlns="" xmlns:a="http://schemas.openxmlformats.org/drawingml/2006/main" xmlns:r="http://schemas.openxmlformats.org/officeDocument/2006/relationships" xmlns:p="http://schemas.openxmlformats.org/presentationml/2006/main" xmlns:ma14="http://schemas.microsoft.com/office/mac/drawingml/2011/main" xmlns:mv="urn:schemas-microsoft-com:mac:vml" xmlns:mc="http://schemas.openxmlformats.org/markup-compatibility/2006" val="1"/>
              </a:ext>
            </a:extLst>
          </p:spPr>
          <p:txBody>
            <a:bodyPr wrap="square" lIns="35719" tIns="35719" rIns="35719" bIns="35719" numCol="1" anchor="ctr">
              <a:noAutofit/>
            </a:bodyPr>
            <a:lstStyle>
              <a:lvl1pPr>
                <a:defRPr sz="2900">
                  <a:solidFill>
                    <a:srgbClr val="888B8D"/>
                  </a:solidFill>
                  <a:latin typeface="Helvetica"/>
                  <a:ea typeface="Helvetica"/>
                  <a:cs typeface="Helvetica"/>
                  <a:sym typeface="Helvetica"/>
                </a:defRPr>
              </a:lvl1pPr>
            </a:lstStyle>
            <a:p>
              <a:pPr lvl="0">
                <a:defRPr sz="1800">
                  <a:solidFill>
                    <a:srgbClr val="000000"/>
                  </a:solidFill>
                </a:defRPr>
              </a:pPr>
              <a:r>
                <a:rPr sz="1450" dirty="0">
                  <a:solidFill>
                    <a:srgbClr val="85888D"/>
                  </a:solidFill>
                </a:rPr>
                <a:t>®</a:t>
              </a:r>
            </a:p>
          </p:txBody>
        </p:sp>
      </p:grpSp>
      <p:sp>
        <p:nvSpPr>
          <p:cNvPr id="12" name="Shape 54"/>
          <p:cNvSpPr/>
          <p:nvPr userDrawn="1"/>
        </p:nvSpPr>
        <p:spPr>
          <a:xfrm>
            <a:off x="7466826" y="661352"/>
            <a:ext cx="3780892" cy="3674808"/>
          </a:xfrm>
          <a:prstGeom prst="rect">
            <a:avLst/>
          </a:prstGeom>
          <a:ln w="12700">
            <a:miter lim="400000"/>
          </a:ln>
          <a:extLst>
            <a:ext uri="{C572A759-6A51-4108-AA02-DFA0A04FC94B}">
              <ma14:wrappingTextBoxFlag xmlns="" xmlns:a="http://schemas.openxmlformats.org/drawingml/2006/main" xmlns:r="http://schemas.openxmlformats.org/officeDocument/2006/relationships" xmlns:p="http://schemas.openxmlformats.org/presentationml/2006/main" xmlns:ma14="http://schemas.microsoft.com/office/mac/drawingml/2011/main" xmlns:mv="urn:schemas-microsoft-com:mac:vml" xmlns:mc="http://schemas.openxmlformats.org/markup-compatibility/2006" val="1"/>
            </a:ext>
          </a:extLst>
        </p:spPr>
        <p:txBody>
          <a:bodyPr lIns="22860" rIns="22860">
            <a:noAutofit/>
          </a:bodyPr>
          <a:lstStyle/>
          <a:p>
            <a:pPr marL="290160" indent="-290160" algn="l" defTabSz="457200">
              <a:lnSpc>
                <a:spcPct val="90000"/>
              </a:lnSpc>
              <a:spcBef>
                <a:spcPts val="900"/>
              </a:spcBef>
              <a:buSzPct val="75000"/>
              <a:buChar char="•"/>
              <a:defRPr sz="1800"/>
            </a:pPr>
            <a:endParaRPr sz="2950" b="1" dirty="0">
              <a:solidFill>
                <a:srgbClr val="FFFFFF"/>
              </a:solidFill>
              <a:latin typeface="Cambria" charset="0"/>
              <a:ea typeface="Cambria" charset="0"/>
              <a:cs typeface="Cambria" charset="0"/>
              <a:sym typeface="PopplLaudatio-Regular"/>
            </a:endParaRPr>
          </a:p>
        </p:txBody>
      </p:sp>
      <p:sp>
        <p:nvSpPr>
          <p:cNvPr id="13" name="Shape 55"/>
          <p:cNvSpPr/>
          <p:nvPr userDrawn="1"/>
        </p:nvSpPr>
        <p:spPr>
          <a:xfrm>
            <a:off x="7123308" y="4818849"/>
            <a:ext cx="4474581" cy="1477328"/>
          </a:xfrm>
          <a:prstGeom prst="rect">
            <a:avLst/>
          </a:prstGeom>
          <a:ln w="12700">
            <a:miter lim="400000"/>
          </a:ln>
          <a:extLst>
            <a:ext uri="{C572A759-6A51-4108-AA02-DFA0A04FC94B}">
              <ma14:wrappingTextBoxFlag xmlns="" xmlns:a="http://schemas.openxmlformats.org/drawingml/2006/main" xmlns:r="http://schemas.openxmlformats.org/officeDocument/2006/relationships" xmlns:p="http://schemas.openxmlformats.org/presentationml/2006/main" xmlns:ma14="http://schemas.microsoft.com/office/mac/drawingml/2011/main" xmlns:mv="urn:schemas-microsoft-com:mac:vml" xmlns:mc="http://schemas.openxmlformats.org/markup-compatibility/2006" val="1"/>
            </a:ext>
          </a:extLst>
        </p:spPr>
        <p:txBody>
          <a:bodyPr wrap="square" lIns="22860" rIns="22860">
            <a:noAutofit/>
          </a:bodyPr>
          <a:lstStyle/>
          <a:p>
            <a:pPr algn="ctr" defTabSz="457200">
              <a:spcBef>
                <a:spcPts val="300"/>
              </a:spcBef>
              <a:defRPr sz="1800"/>
            </a:pPr>
            <a:r>
              <a:rPr sz="3000" b="1" i="1" dirty="0">
                <a:solidFill>
                  <a:srgbClr val="FFFFFF"/>
                </a:solidFill>
                <a:latin typeface="Cambria" charset="0"/>
                <a:ea typeface="Cambria" charset="0"/>
                <a:cs typeface="Cambria" charset="0"/>
                <a:sym typeface="PopplLaudatio-Italic"/>
              </a:rPr>
              <a:t>CAR</a:t>
            </a:r>
            <a:r>
              <a:rPr sz="3000" b="1" dirty="0">
                <a:solidFill>
                  <a:srgbClr val="FFFFFF"/>
                </a:solidFill>
                <a:latin typeface="Cambria" charset="0"/>
                <a:ea typeface="Cambria" charset="0"/>
                <a:cs typeface="Cambria" charset="0"/>
                <a:sym typeface="PopplLaudatio-Regular"/>
              </a:rPr>
              <a:t>, videos, and other WSC materials at</a:t>
            </a:r>
            <a:r>
              <a:rPr sz="3000" b="1" dirty="0">
                <a:solidFill>
                  <a:srgbClr val="FFFFFF"/>
                </a:solidFill>
                <a:effectLst>
                  <a:outerShdw blurRad="38100" dist="38100" dir="2700000" rotWithShape="0">
                    <a:srgbClr val="000000">
                      <a:alpha val="43137"/>
                    </a:srgbClr>
                  </a:outerShdw>
                </a:effectLst>
                <a:latin typeface="Cambria" charset="0"/>
                <a:ea typeface="Cambria" charset="0"/>
                <a:cs typeface="Cambria" charset="0"/>
                <a:sym typeface="PopplLaudatio-Regular"/>
              </a:rPr>
              <a:t> </a:t>
            </a:r>
            <a:r>
              <a:rPr sz="3000" b="1" u="sng" baseline="0" dirty="0">
                <a:solidFill>
                  <a:srgbClr val="00B0F0"/>
                </a:solidFill>
                <a:effectLst/>
                <a:uFill>
                  <a:solidFill>
                    <a:srgbClr val="00B0F0"/>
                  </a:solidFill>
                </a:uFill>
                <a:latin typeface="Cambria" charset="0"/>
                <a:ea typeface="Cambria" charset="0"/>
                <a:cs typeface="Cambria" charset="0"/>
                <a:sym typeface="PopplLaudatio-Regular"/>
              </a:rPr>
              <a:t>www.na.org/conference </a:t>
            </a:r>
          </a:p>
        </p:txBody>
      </p:sp>
      <p:pic>
        <p:nvPicPr>
          <p:cNvPr id="15" name="wsc2018_logo_bluetext.png"/>
          <p:cNvPicPr/>
          <p:nvPr userDrawn="1"/>
        </p:nvPicPr>
        <p:blipFill>
          <a:blip r:embed="rId3">
            <a:extLst/>
          </a:blip>
          <a:stretch>
            <a:fillRect/>
          </a:stretch>
        </p:blipFill>
        <p:spPr>
          <a:xfrm>
            <a:off x="561975" y="2019432"/>
            <a:ext cx="5597525" cy="2124298"/>
          </a:xfrm>
          <a:prstGeom prst="rect">
            <a:avLst/>
          </a:prstGeom>
          <a:ln w="12700">
            <a:miter lim="400000"/>
          </a:ln>
        </p:spPr>
      </p:pic>
      <p:sp>
        <p:nvSpPr>
          <p:cNvPr id="16" name="Shape 58"/>
          <p:cNvSpPr/>
          <p:nvPr userDrawn="1"/>
        </p:nvSpPr>
        <p:spPr>
          <a:xfrm>
            <a:off x="5099527" y="4318707"/>
            <a:ext cx="1247043" cy="615553"/>
          </a:xfrm>
          <a:prstGeom prst="rect">
            <a:avLst/>
          </a:prstGeom>
          <a:ln w="12700">
            <a:miter lim="400000"/>
          </a:ln>
          <a:extLst>
            <a:ext uri="{C572A759-6A51-4108-AA02-DFA0A04FC94B}">
              <ma14:wrappingTextBoxFlag xmlns="" xmlns:a="http://schemas.openxmlformats.org/drawingml/2006/main" xmlns:r="http://schemas.openxmlformats.org/officeDocument/2006/relationships" xmlns:p="http://schemas.openxmlformats.org/presentationml/2006/main" xmlns:ma14="http://schemas.microsoft.com/office/mac/drawingml/2011/main" xmlns:mv="urn:schemas-microsoft-com:mac:vml" xmlns:mc="http://schemas.openxmlformats.org/markup-compatibility/2006" val="1"/>
            </a:ext>
          </a:extLst>
        </p:spPr>
        <p:txBody>
          <a:bodyPr wrap="square" lIns="22860" rIns="22860">
            <a:spAutoFit/>
          </a:bodyPr>
          <a:lstStyle>
            <a:lvl1pPr algn="l" defTabSz="914400">
              <a:defRPr sz="3400">
                <a:latin typeface="Boton BQ Medium"/>
                <a:ea typeface="Boton BQ Medium"/>
                <a:cs typeface="Boton BQ Medium"/>
                <a:sym typeface="Boton BQ Medium"/>
              </a:defRPr>
            </a:lvl1pPr>
          </a:lstStyle>
          <a:p>
            <a:pPr lvl="0">
              <a:defRPr sz="1800"/>
            </a:pPr>
            <a:r>
              <a:rPr sz="1700" dirty="0">
                <a:solidFill>
                  <a:srgbClr val="53585F"/>
                </a:solidFill>
                <a:latin typeface="Cambria" charset="0"/>
                <a:ea typeface="Cambria" charset="0"/>
                <a:cs typeface="Cambria" charset="0"/>
              </a:rPr>
              <a:t>A Vision for NA Service</a:t>
            </a:r>
          </a:p>
        </p:txBody>
      </p:sp>
      <p:sp>
        <p:nvSpPr>
          <p:cNvPr id="19" name="Text Placeholder 18"/>
          <p:cNvSpPr>
            <a:spLocks noGrp="1"/>
          </p:cNvSpPr>
          <p:nvPr>
            <p:ph type="body" idx="10" hasCustomPrompt="1"/>
          </p:nvPr>
        </p:nvSpPr>
        <p:spPr>
          <a:xfrm>
            <a:off x="7301108" y="632248"/>
            <a:ext cx="4050064" cy="3632200"/>
          </a:xfrm>
        </p:spPr>
        <p:txBody>
          <a:bodyPr>
            <a:normAutofit/>
          </a:bodyPr>
          <a:lstStyle>
            <a:lvl1pPr marL="290160" indent="-290160" algn="l" defTabSz="457200">
              <a:lnSpc>
                <a:spcPct val="90000"/>
              </a:lnSpc>
              <a:spcBef>
                <a:spcPts val="600"/>
              </a:spcBef>
              <a:buSzPct val="75000"/>
              <a:buChar char="•"/>
              <a:defRPr sz="3000"/>
            </a:lvl1pPr>
          </a:lstStyle>
          <a:p>
            <a:pPr marL="290160" indent="-290160" algn="l" defTabSz="457200">
              <a:lnSpc>
                <a:spcPct val="90000"/>
              </a:lnSpc>
              <a:spcBef>
                <a:spcPts val="900"/>
              </a:spcBef>
              <a:buSzPct val="75000"/>
              <a:buChar char="•"/>
              <a:defRPr sz="1800"/>
            </a:pPr>
            <a:r>
              <a:rPr lang="en-US" sz="2950" b="1" dirty="0" smtClean="0">
                <a:solidFill>
                  <a:srgbClr val="FFFFFF"/>
                </a:solidFill>
                <a:latin typeface="Cambria" charset="0"/>
                <a:ea typeface="Cambria" charset="0"/>
                <a:cs typeface="Cambria" charset="0"/>
                <a:sym typeface="PopplLaudatio-Regular"/>
              </a:rPr>
              <a:t>Future of the WSC and Role of Zones</a:t>
            </a:r>
          </a:p>
          <a:p>
            <a:pPr marL="290160" indent="-290160" algn="l" defTabSz="457200">
              <a:lnSpc>
                <a:spcPct val="90000"/>
              </a:lnSpc>
              <a:spcBef>
                <a:spcPts val="900"/>
              </a:spcBef>
              <a:buSzPct val="75000"/>
              <a:buChar char="•"/>
              <a:defRPr sz="1800"/>
            </a:pPr>
            <a:r>
              <a:rPr lang="en-US" sz="2950" b="1" dirty="0" smtClean="0">
                <a:solidFill>
                  <a:srgbClr val="FFFFFF"/>
                </a:solidFill>
                <a:latin typeface="Cambria" charset="0"/>
                <a:ea typeface="Cambria" charset="0"/>
                <a:cs typeface="Cambria" charset="0"/>
                <a:sym typeface="PopplLaudatio-Regular"/>
              </a:rPr>
              <a:t>Our Service System</a:t>
            </a:r>
          </a:p>
          <a:p>
            <a:pPr marL="290160" indent="-290160" algn="l" defTabSz="457200">
              <a:lnSpc>
                <a:spcPct val="90000"/>
              </a:lnSpc>
              <a:spcBef>
                <a:spcPts val="600"/>
              </a:spcBef>
              <a:buSzPct val="75000"/>
              <a:buChar char="•"/>
              <a:defRPr sz="1800"/>
            </a:pPr>
            <a:r>
              <a:rPr lang="en-US" sz="2950" b="1" dirty="0" smtClean="0">
                <a:solidFill>
                  <a:srgbClr val="FFFFFF"/>
                </a:solidFill>
                <a:latin typeface="Cambria" charset="0"/>
                <a:ea typeface="Cambria" charset="0"/>
                <a:cs typeface="Cambria" charset="0"/>
                <a:sym typeface="PopplLaudatio-Regular"/>
              </a:rPr>
              <a:t>NA Literature and Our Primary Purpose</a:t>
            </a:r>
            <a:endParaRPr lang="en-US" sz="2950" b="1" dirty="0">
              <a:solidFill>
                <a:srgbClr val="FFFFFF"/>
              </a:solidFill>
              <a:latin typeface="Cambria" charset="0"/>
              <a:ea typeface="Cambria" charset="0"/>
              <a:cs typeface="Cambria" charset="0"/>
              <a:sym typeface="PopplLaudatio-Regular"/>
            </a:endParaRP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860083214"/>
      </p:ext>
    </p:extLst>
  </p:cSld>
  <p:clrMapOvr>
    <a:masterClrMapping/>
  </p:clrMapOvr>
</p:sldLayout>
</file>

<file path=ppt/slideLayouts/slideLayout7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1_Custom Layout">
    <p:bg>
      <p:bgPr>
        <a:gradFill>
          <a:gsLst>
            <a:gs pos="0">
              <a:srgbClr val="7CB3E1"/>
            </a:gs>
            <a:gs pos="22086">
              <a:srgbClr val="FFFFFF"/>
            </a:gs>
          </a:gsLst>
          <a:lin ang="15890" scaled="0"/>
        </a:gradFill>
        <a:effectLst/>
      </p:bgPr>
    </p:bg>
    <p:spTree>
      <p:nvGrpSpPr>
        <p:cNvPr id="1" name=""/>
        <p:cNvGrpSpPr/>
        <p:nvPr/>
      </p:nvGrpSpPr>
      <p:grpSpPr>
        <a:xfrm>
          <a:off x="0" y="0"/>
          <a:ext cx="0" cy="0"/>
          <a:chOff x="0" y="0"/>
          <a:chExt cx="0" cy="0"/>
        </a:xfrm>
      </p:grpSpPr>
      <p:pic>
        <p:nvPicPr>
          <p:cNvPr id="17" name="wsc2018_logo_bluetext.png"/>
          <p:cNvPicPr/>
          <p:nvPr userDrawn="1"/>
        </p:nvPicPr>
        <p:blipFill>
          <a:blip r:embed="rId2">
            <a:extLst/>
          </a:blip>
          <a:stretch>
            <a:fillRect/>
          </a:stretch>
        </p:blipFill>
        <p:spPr>
          <a:xfrm>
            <a:off x="269875" y="254131"/>
            <a:ext cx="4119799" cy="1563492"/>
          </a:xfrm>
          <a:prstGeom prst="rect">
            <a:avLst/>
          </a:prstGeom>
          <a:ln w="12700">
            <a:miter lim="400000"/>
          </a:ln>
        </p:spPr>
      </p:pic>
      <p:pic>
        <p:nvPicPr>
          <p:cNvPr id="18" name="WSC2018_chairs.jpg"/>
          <p:cNvPicPr/>
          <p:nvPr userDrawn="1"/>
        </p:nvPicPr>
        <p:blipFill>
          <a:blip r:embed="rId3">
            <a:extLst/>
          </a:blip>
          <a:stretch>
            <a:fillRect/>
          </a:stretch>
        </p:blipFill>
        <p:spPr>
          <a:xfrm>
            <a:off x="9162712" y="4997505"/>
            <a:ext cx="3079158" cy="1847796"/>
          </a:xfrm>
          <a:prstGeom prst="rect">
            <a:avLst/>
          </a:prstGeom>
          <a:ln w="12700">
            <a:miter lim="400000"/>
          </a:ln>
        </p:spPr>
      </p:pic>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7848867"/>
      </p:ext>
    </p:extLst>
  </p:cSld>
  <p:clrMapOvr>
    <a:masterClrMapping/>
  </p:clrMapOvr>
</p:sldLayout>
</file>

<file path=ppt/slideLayouts/slideLayout7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3_Custom Layout">
    <p:bg>
      <p:bgPr>
        <a:gradFill>
          <a:gsLst>
            <a:gs pos="0">
              <a:srgbClr val="7CB3E1"/>
            </a:gs>
            <a:gs pos="22086">
              <a:srgbClr val="FFFFFF"/>
            </a:gs>
          </a:gsLst>
          <a:lin ang="15890" scaled="0"/>
        </a:gradFill>
        <a:effectLst/>
      </p:bgPr>
    </p:bg>
    <p:spTree>
      <p:nvGrpSpPr>
        <p:cNvPr id="1" name=""/>
        <p:cNvGrpSpPr/>
        <p:nvPr/>
      </p:nvGrpSpPr>
      <p:grpSpPr>
        <a:xfrm>
          <a:off x="0" y="0"/>
          <a:ext cx="0" cy="0"/>
          <a:chOff x="0" y="0"/>
          <a:chExt cx="0" cy="0"/>
        </a:xfrm>
      </p:grpSpPr>
    </p:spTree>
  </p:cSld>
  <p:clrMapOvr>
    <a:masterClrMapping/>
  </p:clrMapOvr>
</p:sldLayout>
</file>

<file path=ppt/slideLayouts/slideLayout7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2_Custom Layout">
    <p:spTree>
      <p:nvGrpSpPr>
        <p:cNvPr id="1" name=""/>
        <p:cNvGrpSpPr/>
        <p:nvPr/>
      </p:nvGrpSpPr>
      <p:grpSpPr>
        <a:xfrm>
          <a:off x="0" y="0"/>
          <a:ext cx="0" cy="0"/>
          <a:chOff x="0" y="0"/>
          <a:chExt cx="0" cy="0"/>
        </a:xfrm>
      </p:grpSpPr>
      <p:sp>
        <p:nvSpPr>
          <p:cNvPr id="6" name="Shape 71"/>
          <p:cNvSpPr/>
          <p:nvPr userDrawn="1"/>
        </p:nvSpPr>
        <p:spPr>
          <a:xfrm>
            <a:off x="317500" y="467475"/>
            <a:ext cx="11287165" cy="1"/>
          </a:xfrm>
          <a:prstGeom prst="line">
            <a:avLst/>
          </a:prstGeom>
          <a:ln w="63500">
            <a:solidFill>
              <a:schemeClr val="tx1"/>
            </a:solidFill>
            <a:miter lim="400000"/>
          </a:ln>
        </p:spPr>
        <p:txBody>
          <a:bodyPr lIns="0" tIns="0" rIns="0" bIns="0" anchor="ctr"/>
          <a:lstStyle/>
          <a:p>
            <a:pPr lvl="0">
              <a:defRPr sz="3200"/>
            </a:pPr>
            <a:endParaRPr sz="1600"/>
          </a:p>
        </p:txBody>
      </p:sp>
      <p:pic>
        <p:nvPicPr>
          <p:cNvPr id="7" name="WSC2018_chairs.jpg"/>
          <p:cNvPicPr/>
          <p:nvPr userDrawn="1"/>
        </p:nvPicPr>
        <p:blipFill>
          <a:blip r:embed="rId2">
            <a:extLst/>
          </a:blip>
          <a:stretch>
            <a:fillRect/>
          </a:stretch>
        </p:blipFill>
        <p:spPr>
          <a:xfrm>
            <a:off x="9937412" y="184205"/>
            <a:ext cx="1989270" cy="1193757"/>
          </a:xfrm>
          <a:prstGeom prst="rect">
            <a:avLst/>
          </a:prstGeom>
          <a:ln w="12700">
            <a:miter lim="400000"/>
          </a:ln>
        </p:spPr>
      </p:pic>
      <p:grpSp>
        <p:nvGrpSpPr>
          <p:cNvPr id="2" name="Group 80"/>
          <p:cNvGrpSpPr/>
          <p:nvPr userDrawn="1"/>
        </p:nvGrpSpPr>
        <p:grpSpPr>
          <a:xfrm>
            <a:off x="0" y="5026229"/>
            <a:ext cx="1867645" cy="1831772"/>
            <a:chOff x="0" y="0"/>
            <a:chExt cx="5188942" cy="5089274"/>
          </a:xfrm>
        </p:grpSpPr>
        <p:sp>
          <p:nvSpPr>
            <p:cNvPr id="13" name="Shape 77"/>
            <p:cNvSpPr/>
            <p:nvPr/>
          </p:nvSpPr>
          <p:spPr>
            <a:xfrm rot="18900000">
              <a:off x="769991" y="769990"/>
              <a:ext cx="3549294" cy="3549294"/>
            </a:xfrm>
            <a:prstGeom prst="rect">
              <a:avLst/>
            </a:prstGeom>
            <a:noFill/>
            <a:ln w="25400" cap="flat">
              <a:solidFill>
                <a:srgbClr val="85888D"/>
              </a:solidFill>
              <a:prstDash val="solid"/>
              <a:miter lim="400000"/>
            </a:ln>
            <a:effectLst/>
          </p:spPr>
          <p:txBody>
            <a:bodyPr wrap="square" lIns="0" tIns="0" rIns="0" bIns="0" numCol="1" anchor="ctr">
              <a:noAutofit/>
            </a:bodyPr>
            <a:lstStyle/>
            <a:p>
              <a:pPr lvl="0">
                <a:defRPr sz="3200"/>
              </a:pPr>
              <a:endParaRPr sz="1600"/>
            </a:p>
          </p:txBody>
        </p:sp>
        <p:sp>
          <p:nvSpPr>
            <p:cNvPr id="14" name="Shape 78"/>
            <p:cNvSpPr/>
            <p:nvPr/>
          </p:nvSpPr>
          <p:spPr>
            <a:xfrm>
              <a:off x="0" y="0"/>
              <a:ext cx="5089276" cy="508927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25400" cap="flat">
              <a:solidFill>
                <a:srgbClr val="85888D"/>
              </a:solidFill>
              <a:prstDash val="solid"/>
              <a:miter lim="400000"/>
            </a:ln>
            <a:effectLst/>
          </p:spPr>
          <p:txBody>
            <a:bodyPr wrap="square" lIns="0" tIns="0" rIns="0" bIns="0" numCol="1" anchor="ctr">
              <a:noAutofit/>
            </a:bodyPr>
            <a:lstStyle/>
            <a:p>
              <a:pPr lvl="0">
                <a:defRPr sz="3200"/>
              </a:pPr>
              <a:endParaRPr sz="1600"/>
            </a:p>
          </p:txBody>
        </p:sp>
        <p:sp>
          <p:nvSpPr>
            <p:cNvPr id="15" name="Shape 79"/>
            <p:cNvSpPr/>
            <p:nvPr/>
          </p:nvSpPr>
          <p:spPr>
            <a:xfrm>
              <a:off x="4411815" y="4072859"/>
              <a:ext cx="777128" cy="972897"/>
            </a:xfrm>
            <a:prstGeom prst="rect">
              <a:avLst/>
            </a:prstGeom>
            <a:noFill/>
            <a:ln w="12700" cap="flat">
              <a:noFill/>
              <a:miter lim="400000"/>
            </a:ln>
            <a:effectLst/>
            <a:extLst>
              <a:ext uri="{C572A759-6A51-4108-AA02-DFA0A04FC94B}">
                <ma14:wrappingTextBoxFlag xmlns="" xmlns:a="http://schemas.openxmlformats.org/drawingml/2006/main" xmlns:r="http://schemas.openxmlformats.org/officeDocument/2006/relationships" xmlns:p="http://schemas.openxmlformats.org/presentationml/2006/main" xmlns:ma14="http://schemas.microsoft.com/office/mac/drawingml/2011/main" xmlns:mv="urn:schemas-microsoft-com:mac:vml" xmlns:mc="http://schemas.openxmlformats.org/markup-compatibility/2006" val="1"/>
              </a:ext>
            </a:extLst>
          </p:spPr>
          <p:txBody>
            <a:bodyPr wrap="square" lIns="35719" tIns="35719" rIns="35719" bIns="35719" numCol="1" anchor="ctr">
              <a:noAutofit/>
            </a:bodyPr>
            <a:lstStyle>
              <a:lvl1pPr>
                <a:defRPr sz="2900">
                  <a:solidFill>
                    <a:srgbClr val="888B8D"/>
                  </a:solidFill>
                  <a:latin typeface="Helvetica"/>
                  <a:ea typeface="Helvetica"/>
                  <a:cs typeface="Helvetica"/>
                  <a:sym typeface="Helvetica"/>
                </a:defRPr>
              </a:lvl1pPr>
            </a:lstStyle>
            <a:p>
              <a:pPr lvl="0">
                <a:defRPr sz="1800">
                  <a:solidFill>
                    <a:srgbClr val="000000"/>
                  </a:solidFill>
                </a:defRPr>
              </a:pPr>
              <a:r>
                <a:rPr sz="1450" dirty="0">
                  <a:solidFill>
                    <a:srgbClr val="85888D"/>
                  </a:solidFill>
                </a:rPr>
                <a:t>®</a:t>
              </a:r>
            </a:p>
          </p:txBody>
        </p:sp>
      </p:gr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878529122"/>
      </p:ext>
    </p:extLst>
  </p:cSld>
  <p:clrMapOvr>
    <a:masterClrMapping/>
  </p:clrMapOvr>
</p:sldLayout>
</file>

<file path=ppt/slideLayouts/slideLayout7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7_Custom Layout">
    <p:spTree>
      <p:nvGrpSpPr>
        <p:cNvPr id="1" name=""/>
        <p:cNvGrpSpPr/>
        <p:nvPr/>
      </p:nvGrpSpPr>
      <p:grpSpPr>
        <a:xfrm>
          <a:off x="0" y="0"/>
          <a:ext cx="0" cy="0"/>
          <a:chOff x="0" y="0"/>
          <a:chExt cx="0" cy="0"/>
        </a:xfrm>
      </p:grpSpPr>
      <p:sp>
        <p:nvSpPr>
          <p:cNvPr id="6" name="Shape 71"/>
          <p:cNvSpPr/>
          <p:nvPr userDrawn="1"/>
        </p:nvSpPr>
        <p:spPr>
          <a:xfrm>
            <a:off x="317500" y="467475"/>
            <a:ext cx="11287165" cy="1"/>
          </a:xfrm>
          <a:prstGeom prst="line">
            <a:avLst/>
          </a:prstGeom>
          <a:ln w="63500">
            <a:solidFill>
              <a:schemeClr val="tx1"/>
            </a:solidFill>
            <a:miter lim="400000"/>
          </a:ln>
        </p:spPr>
        <p:txBody>
          <a:bodyPr lIns="0" tIns="0" rIns="0" bIns="0" anchor="ctr"/>
          <a:lstStyle/>
          <a:p>
            <a:pPr lvl="0">
              <a:defRPr sz="3200"/>
            </a:pPr>
            <a:endParaRPr sz="1600"/>
          </a:p>
        </p:txBody>
      </p:sp>
      <p:pic>
        <p:nvPicPr>
          <p:cNvPr id="7" name="WSC2018_chairs.jpg"/>
          <p:cNvPicPr/>
          <p:nvPr userDrawn="1"/>
        </p:nvPicPr>
        <p:blipFill>
          <a:blip r:embed="rId2">
            <a:extLst/>
          </a:blip>
          <a:stretch>
            <a:fillRect/>
          </a:stretch>
        </p:blipFill>
        <p:spPr>
          <a:xfrm>
            <a:off x="9937412" y="184205"/>
            <a:ext cx="1989270" cy="1193757"/>
          </a:xfrm>
          <a:prstGeom prst="rect">
            <a:avLst/>
          </a:prstGeom>
          <a:ln w="12700">
            <a:miter lim="400000"/>
          </a:ln>
        </p:spPr>
      </p:pic>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376847996"/>
      </p:ext>
    </p:extLst>
  </p:cSld>
  <p:clrMapOvr>
    <a:masterClrMapping/>
  </p:clrMapOvr>
</p:sldLayout>
</file>

<file path=ppt/slideLayouts/slideLayout7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4_Custom Layout">
    <p:spTree>
      <p:nvGrpSpPr>
        <p:cNvPr id="1" name=""/>
        <p:cNvGrpSpPr/>
        <p:nvPr/>
      </p:nvGrpSpPr>
      <p:grpSpPr>
        <a:xfrm>
          <a:off x="0" y="0"/>
          <a:ext cx="0" cy="0"/>
          <a:chOff x="0" y="0"/>
          <a:chExt cx="0" cy="0"/>
        </a:xfrm>
      </p:grpSpPr>
      <p:sp>
        <p:nvSpPr>
          <p:cNvPr id="6" name="Shape 82"/>
          <p:cNvSpPr/>
          <p:nvPr userDrawn="1"/>
        </p:nvSpPr>
        <p:spPr>
          <a:xfrm>
            <a:off x="317500" y="467476"/>
            <a:ext cx="11480800" cy="0"/>
          </a:xfrm>
          <a:prstGeom prst="line">
            <a:avLst/>
          </a:prstGeom>
          <a:ln w="63500">
            <a:solidFill>
              <a:schemeClr val="tx1"/>
            </a:solidFill>
            <a:miter lim="400000"/>
          </a:ln>
        </p:spPr>
        <p:txBody>
          <a:bodyPr lIns="0" tIns="0" rIns="0" bIns="0" anchor="ctr"/>
          <a:lstStyle/>
          <a:p>
            <a:pPr lvl="0">
              <a:defRPr sz="3200"/>
            </a:pPr>
            <a:endParaRPr sz="1600"/>
          </a:p>
        </p:txBody>
      </p:sp>
      <p:pic>
        <p:nvPicPr>
          <p:cNvPr id="9" name="wsc2018_logobluetextchairs.png"/>
          <p:cNvPicPr/>
          <p:nvPr userDrawn="1"/>
        </p:nvPicPr>
        <p:blipFill>
          <a:blip r:embed="rId2">
            <a:extLst/>
          </a:blip>
          <a:stretch>
            <a:fillRect/>
          </a:stretch>
        </p:blipFill>
        <p:spPr>
          <a:xfrm>
            <a:off x="424377" y="541383"/>
            <a:ext cx="1871411" cy="1312902"/>
          </a:xfrm>
          <a:prstGeom prst="rect">
            <a:avLst/>
          </a:prstGeom>
          <a:ln w="12700">
            <a:miter lim="400000"/>
          </a:ln>
        </p:spPr>
      </p:pic>
      <p:sp>
        <p:nvSpPr>
          <p:cNvPr id="15" name="Shape 82"/>
          <p:cNvSpPr/>
          <p:nvPr userDrawn="1"/>
        </p:nvSpPr>
        <p:spPr>
          <a:xfrm>
            <a:off x="330200" y="1927976"/>
            <a:ext cx="11468100" cy="0"/>
          </a:xfrm>
          <a:prstGeom prst="line">
            <a:avLst/>
          </a:prstGeom>
          <a:ln w="63500">
            <a:solidFill>
              <a:schemeClr val="tx1"/>
            </a:solidFill>
            <a:miter lim="400000"/>
          </a:ln>
        </p:spPr>
        <p:txBody>
          <a:bodyPr lIns="0" tIns="0" rIns="0" bIns="0" anchor="ctr"/>
          <a:lstStyle/>
          <a:p>
            <a:pPr lvl="0">
              <a:defRPr sz="3200"/>
            </a:pPr>
            <a:endParaRPr sz="160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336696082"/>
      </p:ext>
    </p:extLst>
  </p:cSld>
  <p:clrMapOvr>
    <a:masterClrMapping/>
  </p:clrMapOvr>
</p:sldLayout>
</file>

<file path=ppt/slideLayouts/slideLayout7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5_Custom Layout">
    <p:spTree>
      <p:nvGrpSpPr>
        <p:cNvPr id="1" name=""/>
        <p:cNvGrpSpPr/>
        <p:nvPr/>
      </p:nvGrpSpPr>
      <p:grpSpPr>
        <a:xfrm>
          <a:off x="0" y="0"/>
          <a:ext cx="0" cy="0"/>
          <a:chOff x="0" y="0"/>
          <a:chExt cx="0" cy="0"/>
        </a:xfrm>
      </p:grpSpPr>
      <p:sp>
        <p:nvSpPr>
          <p:cNvPr id="6" name="Shape 82"/>
          <p:cNvSpPr/>
          <p:nvPr userDrawn="1"/>
        </p:nvSpPr>
        <p:spPr>
          <a:xfrm>
            <a:off x="317500" y="467476"/>
            <a:ext cx="11480800" cy="0"/>
          </a:xfrm>
          <a:prstGeom prst="line">
            <a:avLst/>
          </a:prstGeom>
          <a:ln w="63500">
            <a:solidFill>
              <a:schemeClr val="tx1"/>
            </a:solidFill>
            <a:miter lim="400000"/>
          </a:ln>
        </p:spPr>
        <p:txBody>
          <a:bodyPr lIns="0" tIns="0" rIns="0" bIns="0" anchor="ctr"/>
          <a:lstStyle/>
          <a:p>
            <a:pPr lvl="0">
              <a:defRPr sz="3200"/>
            </a:pPr>
            <a:endParaRPr sz="1600"/>
          </a:p>
        </p:txBody>
      </p:sp>
      <p:pic>
        <p:nvPicPr>
          <p:cNvPr id="7" name="wsc2018_logobluetextchairs.png"/>
          <p:cNvPicPr/>
          <p:nvPr userDrawn="1"/>
        </p:nvPicPr>
        <p:blipFill>
          <a:blip r:embed="rId2">
            <a:extLst/>
          </a:blip>
          <a:stretch>
            <a:fillRect/>
          </a:stretch>
        </p:blipFill>
        <p:spPr>
          <a:xfrm>
            <a:off x="424377" y="541383"/>
            <a:ext cx="1871411" cy="1312902"/>
          </a:xfrm>
          <a:prstGeom prst="rect">
            <a:avLst/>
          </a:prstGeom>
          <a:ln w="12700">
            <a:miter lim="400000"/>
          </a:ln>
        </p:spPr>
      </p:pic>
      <p:sp>
        <p:nvSpPr>
          <p:cNvPr id="8" name="Shape 82"/>
          <p:cNvSpPr/>
          <p:nvPr userDrawn="1"/>
        </p:nvSpPr>
        <p:spPr>
          <a:xfrm>
            <a:off x="330200" y="1927976"/>
            <a:ext cx="11468100" cy="0"/>
          </a:xfrm>
          <a:prstGeom prst="line">
            <a:avLst/>
          </a:prstGeom>
          <a:ln w="63500">
            <a:solidFill>
              <a:schemeClr val="tx1"/>
            </a:solidFill>
            <a:miter lim="400000"/>
          </a:ln>
        </p:spPr>
        <p:txBody>
          <a:bodyPr lIns="0" tIns="0" rIns="0" bIns="0" anchor="ctr"/>
          <a:lstStyle/>
          <a:p>
            <a:pPr lvl="0">
              <a:defRPr sz="3200"/>
            </a:pPr>
            <a:endParaRPr sz="1600"/>
          </a:p>
        </p:txBody>
      </p:sp>
      <p:sp>
        <p:nvSpPr>
          <p:cNvPr id="9" name="Shape 97"/>
          <p:cNvSpPr/>
          <p:nvPr userDrawn="1"/>
        </p:nvSpPr>
        <p:spPr>
          <a:xfrm>
            <a:off x="2877425" y="679149"/>
            <a:ext cx="8455720" cy="1080103"/>
          </a:xfrm>
          <a:prstGeom prst="rect">
            <a:avLst/>
          </a:prstGeom>
          <a:ln w="12700">
            <a:miter lim="400000"/>
          </a:ln>
          <a:extLst>
            <a:ext uri="{C572A759-6A51-4108-AA02-DFA0A04FC94B}">
              <ma14:wrappingTextBoxFlag xmlns="" xmlns:a="http://schemas.openxmlformats.org/drawingml/2006/main" xmlns:r="http://schemas.openxmlformats.org/officeDocument/2006/relationships" xmlns:p="http://schemas.openxmlformats.org/presentationml/2006/main" xmlns:ma14="http://schemas.microsoft.com/office/mac/drawingml/2011/main" xmlns:mv="urn:schemas-microsoft-com:mac:vml" xmlns:mc="http://schemas.openxmlformats.org/markup-compatibility/2006" val="1"/>
            </a:ext>
          </a:extLst>
        </p:spPr>
        <p:txBody>
          <a:bodyPr lIns="35719" tIns="35719" rIns="35719" bIns="35719" anchor="ctr">
            <a:noAutofit/>
          </a:bodyPr>
          <a:lstStyle/>
          <a:p>
            <a:pPr marL="0" lvl="1" algn="ctr" defTabSz="457200">
              <a:defRPr sz="1800"/>
            </a:pPr>
            <a:r>
              <a:rPr sz="6600" b="1" dirty="0">
                <a:latin typeface="Cambria" charset="0"/>
                <a:ea typeface="Cambria" charset="0"/>
                <a:cs typeface="Cambria" charset="0"/>
                <a:sym typeface="BotonBQ-Bold"/>
              </a:rPr>
              <a:t>Pause for Discussion</a:t>
            </a:r>
          </a:p>
        </p:txBody>
      </p:sp>
      <p:grpSp>
        <p:nvGrpSpPr>
          <p:cNvPr id="2" name="Group 80"/>
          <p:cNvGrpSpPr/>
          <p:nvPr userDrawn="1"/>
        </p:nvGrpSpPr>
        <p:grpSpPr>
          <a:xfrm>
            <a:off x="0" y="5026229"/>
            <a:ext cx="1867645" cy="1831772"/>
            <a:chOff x="0" y="0"/>
            <a:chExt cx="5188942" cy="5089274"/>
          </a:xfrm>
        </p:grpSpPr>
        <p:sp>
          <p:nvSpPr>
            <p:cNvPr id="13" name="Shape 77"/>
            <p:cNvSpPr/>
            <p:nvPr/>
          </p:nvSpPr>
          <p:spPr>
            <a:xfrm rot="18900000">
              <a:off x="769991" y="769990"/>
              <a:ext cx="3549294" cy="3549294"/>
            </a:xfrm>
            <a:prstGeom prst="rect">
              <a:avLst/>
            </a:prstGeom>
            <a:noFill/>
            <a:ln w="25400" cap="flat">
              <a:solidFill>
                <a:srgbClr val="85888D"/>
              </a:solidFill>
              <a:prstDash val="solid"/>
              <a:miter lim="400000"/>
            </a:ln>
            <a:effectLst/>
          </p:spPr>
          <p:txBody>
            <a:bodyPr wrap="square" lIns="0" tIns="0" rIns="0" bIns="0" numCol="1" anchor="ctr">
              <a:noAutofit/>
            </a:bodyPr>
            <a:lstStyle/>
            <a:p>
              <a:pPr lvl="0">
                <a:defRPr sz="3200"/>
              </a:pPr>
              <a:endParaRPr sz="1600"/>
            </a:p>
          </p:txBody>
        </p:sp>
        <p:sp>
          <p:nvSpPr>
            <p:cNvPr id="14" name="Shape 78"/>
            <p:cNvSpPr/>
            <p:nvPr/>
          </p:nvSpPr>
          <p:spPr>
            <a:xfrm>
              <a:off x="0" y="0"/>
              <a:ext cx="5089276" cy="508927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25400" cap="flat">
              <a:solidFill>
                <a:srgbClr val="85888D"/>
              </a:solidFill>
              <a:prstDash val="solid"/>
              <a:miter lim="400000"/>
            </a:ln>
            <a:effectLst/>
          </p:spPr>
          <p:txBody>
            <a:bodyPr wrap="square" lIns="0" tIns="0" rIns="0" bIns="0" numCol="1" anchor="ctr">
              <a:noAutofit/>
            </a:bodyPr>
            <a:lstStyle/>
            <a:p>
              <a:pPr lvl="0">
                <a:defRPr sz="3200"/>
              </a:pPr>
              <a:endParaRPr sz="1600"/>
            </a:p>
          </p:txBody>
        </p:sp>
        <p:sp>
          <p:nvSpPr>
            <p:cNvPr id="15" name="Shape 79"/>
            <p:cNvSpPr/>
            <p:nvPr/>
          </p:nvSpPr>
          <p:spPr>
            <a:xfrm>
              <a:off x="4411815" y="4072859"/>
              <a:ext cx="777128" cy="972897"/>
            </a:xfrm>
            <a:prstGeom prst="rect">
              <a:avLst/>
            </a:prstGeom>
            <a:noFill/>
            <a:ln w="12700" cap="flat">
              <a:noFill/>
              <a:miter lim="400000"/>
            </a:ln>
            <a:effectLst/>
            <a:extLst>
              <a:ext uri="{C572A759-6A51-4108-AA02-DFA0A04FC94B}">
                <ma14:wrappingTextBoxFlag xmlns="" xmlns:a="http://schemas.openxmlformats.org/drawingml/2006/main" xmlns:r="http://schemas.openxmlformats.org/officeDocument/2006/relationships" xmlns:p="http://schemas.openxmlformats.org/presentationml/2006/main" xmlns:ma14="http://schemas.microsoft.com/office/mac/drawingml/2011/main" xmlns:mv="urn:schemas-microsoft-com:mac:vml" xmlns:mc="http://schemas.openxmlformats.org/markup-compatibility/2006" val="1"/>
              </a:ext>
            </a:extLst>
          </p:spPr>
          <p:txBody>
            <a:bodyPr wrap="square" lIns="35719" tIns="35719" rIns="35719" bIns="35719" numCol="1" anchor="ctr">
              <a:noAutofit/>
            </a:bodyPr>
            <a:lstStyle>
              <a:lvl1pPr>
                <a:defRPr sz="2900">
                  <a:solidFill>
                    <a:srgbClr val="888B8D"/>
                  </a:solidFill>
                  <a:latin typeface="Helvetica"/>
                  <a:ea typeface="Helvetica"/>
                  <a:cs typeface="Helvetica"/>
                  <a:sym typeface="Helvetica"/>
                </a:defRPr>
              </a:lvl1pPr>
            </a:lstStyle>
            <a:p>
              <a:pPr lvl="0">
                <a:defRPr sz="1800">
                  <a:solidFill>
                    <a:srgbClr val="000000"/>
                  </a:solidFill>
                </a:defRPr>
              </a:pPr>
              <a:r>
                <a:rPr sz="1450" dirty="0">
                  <a:solidFill>
                    <a:srgbClr val="85888D"/>
                  </a:solidFill>
                </a:rPr>
                <a:t>®</a:t>
              </a:r>
            </a:p>
          </p:txBody>
        </p:sp>
      </p:gr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676356262"/>
      </p:ext>
    </p:extLst>
  </p:cSld>
  <p:clrMapOvr>
    <a:masterClrMapping/>
  </p:clrMapOvr>
</p:sldLayout>
</file>

<file path=ppt/slideLayouts/slideLayout7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8_Custom Layout">
    <p:spTree>
      <p:nvGrpSpPr>
        <p:cNvPr id="1" name=""/>
        <p:cNvGrpSpPr/>
        <p:nvPr/>
      </p:nvGrpSpPr>
      <p:grpSpPr>
        <a:xfrm>
          <a:off x="0" y="0"/>
          <a:ext cx="0" cy="0"/>
          <a:chOff x="0" y="0"/>
          <a:chExt cx="0" cy="0"/>
        </a:xfrm>
      </p:grpSpPr>
      <p:sp>
        <p:nvSpPr>
          <p:cNvPr id="6" name="Shape 82"/>
          <p:cNvSpPr/>
          <p:nvPr userDrawn="1"/>
        </p:nvSpPr>
        <p:spPr>
          <a:xfrm>
            <a:off x="317500" y="467476"/>
            <a:ext cx="11480800" cy="0"/>
          </a:xfrm>
          <a:prstGeom prst="line">
            <a:avLst/>
          </a:prstGeom>
          <a:ln w="63500">
            <a:solidFill>
              <a:schemeClr val="tx1"/>
            </a:solidFill>
            <a:miter lim="400000"/>
          </a:ln>
        </p:spPr>
        <p:txBody>
          <a:bodyPr lIns="0" tIns="0" rIns="0" bIns="0" anchor="ctr"/>
          <a:lstStyle/>
          <a:p>
            <a:pPr lvl="0">
              <a:defRPr sz="3200"/>
            </a:pPr>
            <a:endParaRPr sz="1600"/>
          </a:p>
        </p:txBody>
      </p:sp>
      <p:pic>
        <p:nvPicPr>
          <p:cNvPr id="7" name="wsc2018_logobluetextchairs.png"/>
          <p:cNvPicPr/>
          <p:nvPr userDrawn="1"/>
        </p:nvPicPr>
        <p:blipFill>
          <a:blip r:embed="rId2">
            <a:extLst/>
          </a:blip>
          <a:stretch>
            <a:fillRect/>
          </a:stretch>
        </p:blipFill>
        <p:spPr>
          <a:xfrm>
            <a:off x="424377" y="541383"/>
            <a:ext cx="1871411" cy="1312902"/>
          </a:xfrm>
          <a:prstGeom prst="rect">
            <a:avLst/>
          </a:prstGeom>
          <a:ln w="12700">
            <a:miter lim="400000"/>
          </a:ln>
        </p:spPr>
      </p:pic>
      <p:sp>
        <p:nvSpPr>
          <p:cNvPr id="8" name="Shape 82"/>
          <p:cNvSpPr/>
          <p:nvPr userDrawn="1"/>
        </p:nvSpPr>
        <p:spPr>
          <a:xfrm>
            <a:off x="330200" y="1927976"/>
            <a:ext cx="11468100" cy="0"/>
          </a:xfrm>
          <a:prstGeom prst="line">
            <a:avLst/>
          </a:prstGeom>
          <a:ln w="63500">
            <a:solidFill>
              <a:schemeClr val="tx1"/>
            </a:solidFill>
            <a:miter lim="400000"/>
          </a:ln>
        </p:spPr>
        <p:txBody>
          <a:bodyPr lIns="0" tIns="0" rIns="0" bIns="0" anchor="ctr"/>
          <a:lstStyle/>
          <a:p>
            <a:pPr lvl="0">
              <a:defRPr sz="3200"/>
            </a:pPr>
            <a:endParaRPr sz="1600"/>
          </a:p>
        </p:txBody>
      </p:sp>
      <p:sp>
        <p:nvSpPr>
          <p:cNvPr id="9" name="Shape 97"/>
          <p:cNvSpPr/>
          <p:nvPr userDrawn="1"/>
        </p:nvSpPr>
        <p:spPr>
          <a:xfrm>
            <a:off x="2877425" y="679149"/>
            <a:ext cx="8455720" cy="1080103"/>
          </a:xfrm>
          <a:prstGeom prst="rect">
            <a:avLst/>
          </a:prstGeom>
          <a:ln w="12700">
            <a:miter lim="400000"/>
          </a:ln>
          <a:extLst>
            <a:ext uri="{C572A759-6A51-4108-AA02-DFA0A04FC94B}">
              <ma14:wrappingTextBoxFlag xmlns="" xmlns:a="http://schemas.openxmlformats.org/drawingml/2006/main" xmlns:r="http://schemas.openxmlformats.org/officeDocument/2006/relationships" xmlns:p="http://schemas.openxmlformats.org/presentationml/2006/main" xmlns:ma14="http://schemas.microsoft.com/office/mac/drawingml/2011/main" xmlns:mv="urn:schemas-microsoft-com:mac:vml" xmlns:mc="http://schemas.openxmlformats.org/markup-compatibility/2006" val="1"/>
            </a:ext>
          </a:extLst>
        </p:spPr>
        <p:txBody>
          <a:bodyPr lIns="35719" tIns="35719" rIns="35719" bIns="35719" anchor="ctr">
            <a:noAutofit/>
          </a:bodyPr>
          <a:lstStyle/>
          <a:p>
            <a:pPr marL="0" lvl="1" algn="ctr" defTabSz="457200">
              <a:defRPr sz="1800"/>
            </a:pPr>
            <a:r>
              <a:rPr sz="6600" b="1" dirty="0">
                <a:latin typeface="Cambria" charset="0"/>
                <a:ea typeface="Cambria" charset="0"/>
                <a:cs typeface="Cambria" charset="0"/>
                <a:sym typeface="BotonBQ-Bold"/>
              </a:rPr>
              <a:t>Pause for Discussion</a:t>
            </a: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505524338"/>
      </p:ext>
    </p:extLst>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5_Custom Layout">
    <p:spTree>
      <p:nvGrpSpPr>
        <p:cNvPr id="1" name=""/>
        <p:cNvGrpSpPr/>
        <p:nvPr/>
      </p:nvGrpSpPr>
      <p:grpSpPr>
        <a:xfrm>
          <a:off x="0" y="0"/>
          <a:ext cx="0" cy="0"/>
          <a:chOff x="0" y="0"/>
          <a:chExt cx="0" cy="0"/>
        </a:xfrm>
      </p:grpSpPr>
      <p:sp>
        <p:nvSpPr>
          <p:cNvPr id="6" name="Shape 82"/>
          <p:cNvSpPr/>
          <p:nvPr userDrawn="1"/>
        </p:nvSpPr>
        <p:spPr>
          <a:xfrm>
            <a:off x="317500" y="467476"/>
            <a:ext cx="11480800" cy="0"/>
          </a:xfrm>
          <a:prstGeom prst="line">
            <a:avLst/>
          </a:prstGeom>
          <a:ln w="63500">
            <a:solidFill>
              <a:srgbClr val="92278F"/>
            </a:solidFill>
            <a:miter lim="400000"/>
          </a:ln>
        </p:spPr>
        <p:txBody>
          <a:bodyPr lIns="0" tIns="0" rIns="0" bIns="0" anchor="ctr"/>
          <a:lstStyle/>
          <a:p>
            <a:pPr marL="0" marR="0" lvl="0" indent="0" algn="l" defTabSz="914400" rtl="0" eaLnBrk="1" fontAlgn="auto" latinLnBrk="0" hangingPunct="1">
              <a:lnSpc>
                <a:spcPct val="100000"/>
              </a:lnSpc>
              <a:spcBef>
                <a:spcPts val="0"/>
              </a:spcBef>
              <a:spcAft>
                <a:spcPts val="0"/>
              </a:spcAft>
              <a:buClrTx/>
              <a:buSzTx/>
              <a:buFontTx/>
              <a:buNone/>
              <a:tabLst/>
              <a:defRPr sz="3200"/>
            </a:pPr>
            <a:endParaRPr kumimoji="0" sz="16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7" name="wsc2018_logobluetextchairs.png"/>
          <p:cNvPicPr/>
          <p:nvPr userDrawn="1"/>
        </p:nvPicPr>
        <p:blipFill>
          <a:blip r:embed="rId2">
            <a:extLst/>
          </a:blip>
          <a:stretch>
            <a:fillRect/>
          </a:stretch>
        </p:blipFill>
        <p:spPr>
          <a:xfrm>
            <a:off x="424377" y="541383"/>
            <a:ext cx="1871411" cy="1312902"/>
          </a:xfrm>
          <a:prstGeom prst="rect">
            <a:avLst/>
          </a:prstGeom>
          <a:ln w="12700">
            <a:miter lim="400000"/>
          </a:ln>
        </p:spPr>
      </p:pic>
      <p:sp>
        <p:nvSpPr>
          <p:cNvPr id="8" name="Shape 82"/>
          <p:cNvSpPr/>
          <p:nvPr userDrawn="1"/>
        </p:nvSpPr>
        <p:spPr>
          <a:xfrm>
            <a:off x="330200" y="1927976"/>
            <a:ext cx="11468100" cy="0"/>
          </a:xfrm>
          <a:prstGeom prst="line">
            <a:avLst/>
          </a:prstGeom>
          <a:ln w="63500">
            <a:solidFill>
              <a:srgbClr val="92278F"/>
            </a:solidFill>
            <a:miter lim="400000"/>
          </a:ln>
        </p:spPr>
        <p:txBody>
          <a:bodyPr lIns="0" tIns="0" rIns="0" bIns="0" anchor="ctr"/>
          <a:lstStyle/>
          <a:p>
            <a:pPr marL="0" marR="0" lvl="0" indent="0" algn="l" defTabSz="914400" rtl="0" eaLnBrk="1" fontAlgn="auto" latinLnBrk="0" hangingPunct="1">
              <a:lnSpc>
                <a:spcPct val="100000"/>
              </a:lnSpc>
              <a:spcBef>
                <a:spcPts val="0"/>
              </a:spcBef>
              <a:spcAft>
                <a:spcPts val="0"/>
              </a:spcAft>
              <a:buClrTx/>
              <a:buSzTx/>
              <a:buFontTx/>
              <a:buNone/>
              <a:tabLst/>
              <a:defRPr sz="3200"/>
            </a:pPr>
            <a:endParaRPr kumimoji="0" sz="16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Shape 97"/>
          <p:cNvSpPr/>
          <p:nvPr userDrawn="1"/>
        </p:nvSpPr>
        <p:spPr>
          <a:xfrm>
            <a:off x="2877425" y="679149"/>
            <a:ext cx="8455720" cy="1080103"/>
          </a:xfrm>
          <a:prstGeom prst="rect">
            <a:avLst/>
          </a:prstGeom>
          <a:ln w="12700">
            <a:miter lim="400000"/>
          </a:ln>
          <a:extLst>
            <a:ext uri="{C572A759-6A51-4108-AA02-DFA0A04FC94B}">
              <ma14:wrappingTextBoxFlag xmlns:mc="http://schemas.openxmlformats.org/markup-compatibility/2006" xmlns:mv="urn:schemas-microsoft-com:mac:vml" xmlns:ma14="http://schemas.microsoft.com/office/mac/drawingml/2011/main" xmlns="" xmlns:p="http://schemas.openxmlformats.org/presentationml/2006/main" xmlns:r="http://schemas.openxmlformats.org/officeDocument/2006/relationships" xmlns:a="http://schemas.openxmlformats.org/drawingml/2006/main" val="1"/>
            </a:ext>
          </a:extLst>
        </p:spPr>
        <p:txBody>
          <a:bodyPr lIns="35719" tIns="35719" rIns="35719" bIns="35719" anchor="ctr">
            <a:noAutofit/>
          </a:bodyPr>
          <a:lstStyle/>
          <a:p>
            <a:pPr marL="0" marR="0" lvl="1" indent="0" algn="ctr" defTabSz="457200" rtl="0" eaLnBrk="1" fontAlgn="auto" latinLnBrk="0" hangingPunct="1">
              <a:lnSpc>
                <a:spcPct val="100000"/>
              </a:lnSpc>
              <a:spcBef>
                <a:spcPts val="0"/>
              </a:spcBef>
              <a:spcAft>
                <a:spcPts val="0"/>
              </a:spcAft>
              <a:buClrTx/>
              <a:buSzTx/>
              <a:buFontTx/>
              <a:buNone/>
              <a:tabLst/>
              <a:defRPr sz="1800"/>
            </a:pPr>
            <a:r>
              <a:rPr kumimoji="0" sz="6600" b="1" i="0" u="none" strike="noStrike" kern="1200" cap="none" spc="0" normalizeH="0" baseline="0" noProof="0" dirty="0">
                <a:ln>
                  <a:noFill/>
                </a:ln>
                <a:solidFill>
                  <a:prstClr val="black"/>
                </a:solidFill>
                <a:effectLst/>
                <a:uLnTx/>
                <a:uFillTx/>
                <a:latin typeface="Cambria" charset="0"/>
                <a:ea typeface="Cambria" charset="0"/>
                <a:cs typeface="Cambria" charset="0"/>
                <a:sym typeface="BotonBQ-Bold"/>
              </a:rPr>
              <a:t>Pause for Discussion</a:t>
            </a:r>
          </a:p>
        </p:txBody>
      </p:sp>
      <p:grpSp>
        <p:nvGrpSpPr>
          <p:cNvPr id="12" name="Group 80"/>
          <p:cNvGrpSpPr/>
          <p:nvPr userDrawn="1"/>
        </p:nvGrpSpPr>
        <p:grpSpPr>
          <a:xfrm>
            <a:off x="0" y="5026229"/>
            <a:ext cx="1867645" cy="1831772"/>
            <a:chOff x="0" y="0"/>
            <a:chExt cx="5188942" cy="5089274"/>
          </a:xfrm>
        </p:grpSpPr>
        <p:sp>
          <p:nvSpPr>
            <p:cNvPr id="13" name="Shape 77"/>
            <p:cNvSpPr/>
            <p:nvPr/>
          </p:nvSpPr>
          <p:spPr>
            <a:xfrm rot="18900000">
              <a:off x="769991" y="769990"/>
              <a:ext cx="3549294" cy="3549294"/>
            </a:xfrm>
            <a:prstGeom prst="rect">
              <a:avLst/>
            </a:prstGeom>
            <a:noFill/>
            <a:ln w="25400" cap="flat">
              <a:solidFill>
                <a:srgbClr val="85888D"/>
              </a:solidFill>
              <a:prstDash val="solid"/>
              <a:miter lim="400000"/>
            </a:ln>
            <a:effectLst/>
          </p:spPr>
          <p:txBody>
            <a:bodyPr wrap="square" lIns="0" tIns="0" rIns="0" bIns="0"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sz="3200"/>
              </a:pPr>
              <a:endParaRPr kumimoji="0" sz="16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 name="Shape 78"/>
            <p:cNvSpPr/>
            <p:nvPr/>
          </p:nvSpPr>
          <p:spPr>
            <a:xfrm>
              <a:off x="0" y="0"/>
              <a:ext cx="5089276" cy="508927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25400" cap="flat">
              <a:solidFill>
                <a:srgbClr val="85888D"/>
              </a:solidFill>
              <a:prstDash val="solid"/>
              <a:miter lim="400000"/>
            </a:ln>
            <a:effectLst/>
          </p:spPr>
          <p:txBody>
            <a:bodyPr wrap="square" lIns="0" tIns="0" rIns="0" bIns="0"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sz="3200"/>
              </a:pPr>
              <a:endParaRPr kumimoji="0" sz="16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 name="Shape 79"/>
            <p:cNvSpPr/>
            <p:nvPr/>
          </p:nvSpPr>
          <p:spPr>
            <a:xfrm>
              <a:off x="4411815" y="4072859"/>
              <a:ext cx="777128" cy="972897"/>
            </a:xfrm>
            <a:prstGeom prst="rect">
              <a:avLst/>
            </a:prstGeom>
            <a:noFill/>
            <a:ln w="12700" cap="flat">
              <a:noFill/>
              <a:miter lim="400000"/>
            </a:ln>
            <a:effectLst/>
            <a:extLst>
              <a:ext uri="{C572A759-6A51-4108-AA02-DFA0A04FC94B}">
                <ma14:wrappingTextBoxFlag xmlns:mc="http://schemas.openxmlformats.org/markup-compatibility/2006" xmlns:mv="urn:schemas-microsoft-com:mac:vml" xmlns:ma14="http://schemas.microsoft.com/office/mac/drawingml/2011/main" xmlns="" xmlns:p="http://schemas.openxmlformats.org/presentationml/2006/main" xmlns:r="http://schemas.openxmlformats.org/officeDocument/2006/relationships" xmlns:a="http://schemas.openxmlformats.org/drawingml/2006/main" val="1"/>
              </a:ext>
            </a:extLst>
          </p:spPr>
          <p:txBody>
            <a:bodyPr wrap="square" lIns="35719" tIns="35719" rIns="35719" bIns="35719" numCol="1" anchor="ctr">
              <a:noAutofit/>
            </a:bodyPr>
            <a:lstStyle>
              <a:lvl1pPr>
                <a:defRPr sz="2900">
                  <a:solidFill>
                    <a:srgbClr val="888B8D"/>
                  </a:solidFill>
                  <a:latin typeface="Helvetica"/>
                  <a:ea typeface="Helvetica"/>
                  <a:cs typeface="Helvetica"/>
                  <a:sym typeface="Helvetica"/>
                </a:defRPr>
              </a:lvl1pPr>
            </a:lstStyle>
            <a:p>
              <a:pPr marL="0" marR="0" lvl="0" indent="0" algn="l" defTabSz="914400" rtl="0" eaLnBrk="1" fontAlgn="auto" latinLnBrk="0" hangingPunct="1">
                <a:lnSpc>
                  <a:spcPct val="100000"/>
                </a:lnSpc>
                <a:spcBef>
                  <a:spcPts val="0"/>
                </a:spcBef>
                <a:spcAft>
                  <a:spcPts val="0"/>
                </a:spcAft>
                <a:buClrTx/>
                <a:buSzTx/>
                <a:buFontTx/>
                <a:buNone/>
                <a:tabLst/>
                <a:defRPr sz="1800">
                  <a:solidFill>
                    <a:srgbClr val="000000"/>
                  </a:solidFill>
                </a:defRPr>
              </a:pPr>
              <a:r>
                <a:rPr kumimoji="0" sz="1450" b="0" i="0" u="none" strike="noStrike" kern="1200" cap="none" spc="0" normalizeH="0" baseline="0" noProof="0" dirty="0">
                  <a:ln>
                    <a:noFill/>
                  </a:ln>
                  <a:solidFill>
                    <a:srgbClr val="85888D"/>
                  </a:solidFill>
                  <a:effectLst/>
                  <a:uLnTx/>
                  <a:uFillTx/>
                  <a:latin typeface="Helvetica"/>
                  <a:cs typeface="Helvetica"/>
                  <a:sym typeface="Helvetica"/>
                </a:rPr>
                <a:t>®</a:t>
              </a:r>
            </a:p>
          </p:txBody>
        </p:sp>
      </p:gr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393534359"/>
      </p:ext>
    </p:extLst>
  </p:cSld>
  <p:clrMapOvr>
    <a:masterClrMapping/>
  </p:clrMapOvr>
</p:sldLayout>
</file>

<file path=ppt/slideLayouts/slideLayout8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6_Custom Layout">
    <p:bg>
      <p:bgPr>
        <a:gradFill>
          <a:gsLst>
            <a:gs pos="69000">
              <a:srgbClr val="FFFFFF"/>
            </a:gs>
            <a:gs pos="100000">
              <a:srgbClr val="7CB3E1"/>
            </a:gs>
          </a:gsLst>
          <a:lin ang="5400000" scaled="0"/>
        </a:gradFill>
        <a:effectLst/>
      </p:bgPr>
    </p:bg>
    <p:spTree>
      <p:nvGrpSpPr>
        <p:cNvPr id="1" name=""/>
        <p:cNvGrpSpPr/>
        <p:nvPr/>
      </p:nvGrpSpPr>
      <p:grpSpPr>
        <a:xfrm>
          <a:off x="0" y="0"/>
          <a:ext cx="0" cy="0"/>
          <a:chOff x="0" y="0"/>
          <a:chExt cx="0" cy="0"/>
        </a:xfrm>
      </p:grpSpPr>
      <p:sp>
        <p:nvSpPr>
          <p:cNvPr id="15" name="Shape 107"/>
          <p:cNvSpPr/>
          <p:nvPr userDrawn="1"/>
        </p:nvSpPr>
        <p:spPr>
          <a:xfrm>
            <a:off x="-27710" y="921990"/>
            <a:ext cx="12247420" cy="4064794"/>
          </a:xfrm>
          <a:prstGeom prst="rect">
            <a:avLst/>
          </a:prstGeom>
          <a:solidFill/>
          <a:ln w="12700">
            <a:miter lim="400000"/>
          </a:ln>
          <a:effectLst>
            <a:outerShdw blurRad="50800" dist="25400" dir="5400000" rotWithShape="0">
              <a:srgbClr val="000000">
                <a:alpha val="50000"/>
              </a:srgbClr>
            </a:outerShdw>
          </a:effectLst>
        </p:spPr>
        <p:txBody>
          <a:bodyPr lIns="254000" tIns="254000" rIns="254000" bIns="254000" anchor="ctr"/>
          <a:lstStyle/>
          <a:p>
            <a:pPr lvl="1" algn="r" defTabSz="457200">
              <a:defRPr sz="6500">
                <a:solidFill>
                  <a:srgbClr val="FFFFFF"/>
                </a:solidFill>
                <a:latin typeface="Boton BQ Medium"/>
                <a:ea typeface="Boton BQ Medium"/>
                <a:cs typeface="Boton BQ Medium"/>
                <a:sym typeface="Boton BQ Medium"/>
              </a:defRPr>
            </a:pPr>
            <a:endParaRPr sz="3250"/>
          </a:p>
        </p:txBody>
      </p:sp>
      <p:grpSp>
        <p:nvGrpSpPr>
          <p:cNvPr id="2" name="Group 52"/>
          <p:cNvGrpSpPr/>
          <p:nvPr userDrawn="1"/>
        </p:nvGrpSpPr>
        <p:grpSpPr>
          <a:xfrm>
            <a:off x="0" y="4330806"/>
            <a:ext cx="2576686" cy="2527194"/>
            <a:chOff x="0" y="0"/>
            <a:chExt cx="5188942" cy="5089274"/>
          </a:xfrm>
        </p:grpSpPr>
        <p:sp>
          <p:nvSpPr>
            <p:cNvPr id="11" name="Shape 49"/>
            <p:cNvSpPr/>
            <p:nvPr/>
          </p:nvSpPr>
          <p:spPr>
            <a:xfrm rot="18900000">
              <a:off x="769991" y="769990"/>
              <a:ext cx="3549294" cy="3549294"/>
            </a:xfrm>
            <a:prstGeom prst="rect">
              <a:avLst/>
            </a:prstGeom>
            <a:noFill/>
            <a:ln w="25400" cap="flat">
              <a:solidFill>
                <a:srgbClr val="85888D"/>
              </a:solidFill>
              <a:prstDash val="solid"/>
              <a:miter lim="400000"/>
            </a:ln>
            <a:effectLst/>
          </p:spPr>
          <p:txBody>
            <a:bodyPr wrap="square" lIns="0" tIns="0" rIns="0" bIns="0" numCol="1" anchor="ctr">
              <a:noAutofit/>
            </a:bodyPr>
            <a:lstStyle/>
            <a:p>
              <a:pPr lvl="0">
                <a:defRPr sz="3200"/>
              </a:pPr>
              <a:endParaRPr sz="3200"/>
            </a:p>
          </p:txBody>
        </p:sp>
        <p:sp>
          <p:nvSpPr>
            <p:cNvPr id="12" name="Shape 50"/>
            <p:cNvSpPr/>
            <p:nvPr/>
          </p:nvSpPr>
          <p:spPr>
            <a:xfrm>
              <a:off x="0" y="0"/>
              <a:ext cx="5089276" cy="508927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25400" cap="flat">
              <a:solidFill>
                <a:srgbClr val="85888D"/>
              </a:solidFill>
              <a:prstDash val="solid"/>
              <a:miter lim="400000"/>
            </a:ln>
            <a:effectLst/>
          </p:spPr>
          <p:txBody>
            <a:bodyPr wrap="square" lIns="0" tIns="0" rIns="0" bIns="0" numCol="1" anchor="ctr">
              <a:noAutofit/>
            </a:bodyPr>
            <a:lstStyle/>
            <a:p>
              <a:pPr lvl="0">
                <a:defRPr sz="3200"/>
              </a:pPr>
              <a:endParaRPr sz="3200"/>
            </a:p>
          </p:txBody>
        </p:sp>
        <p:sp>
          <p:nvSpPr>
            <p:cNvPr id="13" name="Shape 51"/>
            <p:cNvSpPr/>
            <p:nvPr/>
          </p:nvSpPr>
          <p:spPr>
            <a:xfrm>
              <a:off x="4411815" y="4072859"/>
              <a:ext cx="777128" cy="972897"/>
            </a:xfrm>
            <a:prstGeom prst="rect">
              <a:avLst/>
            </a:prstGeom>
            <a:noFill/>
            <a:ln w="12700" cap="flat">
              <a:noFill/>
              <a:miter lim="400000"/>
            </a:ln>
            <a:effectLst/>
            <a:extLst>
              <a:ext uri="{C572A759-6A51-4108-AA02-DFA0A04FC94B}">
                <ma14:wrappingTextBoxFlag xmlns="" xmlns:a="http://schemas.openxmlformats.org/drawingml/2006/main" xmlns:r="http://schemas.openxmlformats.org/officeDocument/2006/relationships" xmlns:p="http://schemas.openxmlformats.org/presentationml/2006/main" xmlns:ma14="http://schemas.microsoft.com/office/mac/drawingml/2011/main" xmlns:mv="urn:schemas-microsoft-com:mac:vml" xmlns:mc="http://schemas.openxmlformats.org/markup-compatibility/2006" val="1"/>
              </a:ext>
            </a:extLst>
          </p:spPr>
          <p:txBody>
            <a:bodyPr wrap="square" lIns="71438" tIns="71438" rIns="71438" bIns="71438" numCol="1" anchor="ctr">
              <a:noAutofit/>
            </a:bodyPr>
            <a:lstStyle>
              <a:lvl1pPr>
                <a:defRPr sz="2900">
                  <a:solidFill>
                    <a:srgbClr val="888B8D"/>
                  </a:solidFill>
                  <a:latin typeface="Helvetica"/>
                  <a:ea typeface="Helvetica"/>
                  <a:cs typeface="Helvetica"/>
                  <a:sym typeface="Helvetica"/>
                </a:defRPr>
              </a:lvl1pPr>
            </a:lstStyle>
            <a:p>
              <a:pPr lvl="0">
                <a:defRPr sz="1800">
                  <a:solidFill>
                    <a:srgbClr val="000000"/>
                  </a:solidFill>
                </a:defRPr>
              </a:pPr>
              <a:r>
                <a:rPr sz="1800" dirty="0">
                  <a:solidFill>
                    <a:srgbClr val="85888D"/>
                  </a:solidFill>
                </a:rPr>
                <a:t>®</a:t>
              </a:r>
            </a:p>
          </p:txBody>
        </p:sp>
      </p:grpSp>
      <p:grpSp>
        <p:nvGrpSpPr>
          <p:cNvPr id="3" name="Group 114"/>
          <p:cNvGrpSpPr/>
          <p:nvPr userDrawn="1"/>
        </p:nvGrpSpPr>
        <p:grpSpPr>
          <a:xfrm rot="20040000">
            <a:off x="155487" y="-344913"/>
            <a:ext cx="6185698" cy="7547826"/>
            <a:chOff x="0" y="0"/>
            <a:chExt cx="12371394" cy="15095651"/>
          </a:xfrm>
        </p:grpSpPr>
        <p:sp>
          <p:nvSpPr>
            <p:cNvPr id="17" name="Shape 112"/>
            <p:cNvSpPr/>
            <p:nvPr/>
          </p:nvSpPr>
          <p:spPr>
            <a:xfrm rot="540000">
              <a:off x="986834" y="730578"/>
              <a:ext cx="10397726" cy="13434911"/>
            </a:xfrm>
            <a:prstGeom prst="rect">
              <a:avLst/>
            </a:prstGeom>
            <a:solidFill>
              <a:srgbClr val="FFFFFF"/>
            </a:solidFill>
            <a:ln w="25400" cap="flat">
              <a:solidFill>
                <a:srgbClr val="85888D"/>
              </a:solidFill>
              <a:prstDash val="solid"/>
              <a:miter lim="400000"/>
            </a:ln>
            <a:effectLst>
              <a:outerShdw blurRad="152400" dist="76200" dir="3978660" rotWithShape="0">
                <a:srgbClr val="000000">
                  <a:alpha val="50000"/>
                </a:srgbClr>
              </a:outerShdw>
            </a:effectLst>
            <a:extLst>
              <a:ext uri="{C572A759-6A51-4108-AA02-DFA0A04FC94B}">
                <ma14:wrappingTextBoxFlag xmlns="" xmlns:a="http://schemas.openxmlformats.org/drawingml/2006/main" xmlns:r="http://schemas.openxmlformats.org/officeDocument/2006/relationships" xmlns:p="http://schemas.openxmlformats.org/presentationml/2006/main" xmlns:ma14="http://schemas.microsoft.com/office/mac/drawingml/2011/main" xmlns:mv="urn:schemas-microsoft-com:mac:vml" xmlns:mc="http://schemas.openxmlformats.org/markup-compatibility/2006" val="1"/>
              </a:ext>
            </a:extLst>
          </p:spPr>
          <p:txBody>
            <a:bodyPr wrap="square" lIns="0" tIns="0" rIns="0" bIns="0" numCol="1" anchor="ctr">
              <a:noAutofit/>
            </a:bodyPr>
            <a:lstStyle>
              <a:lvl1pPr>
                <a:defRPr sz="3200"/>
              </a:lvl1pPr>
            </a:lstStyle>
            <a:p>
              <a:pPr lvl="0">
                <a:defRPr sz="1800"/>
              </a:pPr>
              <a:r>
                <a:rPr sz="1600"/>
                <a:t>     </a:t>
              </a:r>
            </a:p>
          </p:txBody>
        </p:sp>
        <p:pic>
          <p:nvPicPr>
            <p:cNvPr id="18" name="wsc2018_cover.pdf"/>
            <p:cNvPicPr/>
            <p:nvPr/>
          </p:nvPicPr>
          <p:blipFill>
            <a:blip r:embed="rId2">
              <a:extLst/>
            </a:blip>
            <a:stretch>
              <a:fillRect/>
            </a:stretch>
          </p:blipFill>
          <p:spPr>
            <a:xfrm rot="540000">
              <a:off x="1192747" y="1395224"/>
              <a:ext cx="9878312" cy="13007847"/>
            </a:xfrm>
            <a:prstGeom prst="rect">
              <a:avLst/>
            </a:prstGeom>
            <a:ln w="12700" cap="flat">
              <a:noFill/>
              <a:miter lim="400000"/>
            </a:ln>
            <a:effectLst/>
          </p:spPr>
        </p:pic>
      </p:gr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912214857"/>
      </p:ext>
    </p:extLst>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6_Custom Layout">
    <p:bg>
      <p:bgPr>
        <a:gradFill>
          <a:gsLst>
            <a:gs pos="69000">
              <a:srgbClr val="FFFFFF"/>
            </a:gs>
            <a:gs pos="100000">
              <a:srgbClr val="7CB3E1"/>
            </a:gs>
          </a:gsLst>
          <a:lin ang="5400000" scaled="0"/>
        </a:gradFill>
        <a:effectLst/>
      </p:bgPr>
    </p:bg>
    <p:spTree>
      <p:nvGrpSpPr>
        <p:cNvPr id="1" name=""/>
        <p:cNvGrpSpPr/>
        <p:nvPr/>
      </p:nvGrpSpPr>
      <p:grpSpPr>
        <a:xfrm>
          <a:off x="0" y="0"/>
          <a:ext cx="0" cy="0"/>
          <a:chOff x="0" y="0"/>
          <a:chExt cx="0" cy="0"/>
        </a:xfrm>
      </p:grpSpPr>
      <p:sp>
        <p:nvSpPr>
          <p:cNvPr id="15" name="Shape 107"/>
          <p:cNvSpPr/>
          <p:nvPr userDrawn="1"/>
        </p:nvSpPr>
        <p:spPr>
          <a:xfrm>
            <a:off x="-27710" y="921990"/>
            <a:ext cx="12247420" cy="4064794"/>
          </a:xfrm>
          <a:prstGeom prst="rect">
            <a:avLst/>
          </a:prstGeom>
          <a:solidFill>
            <a:srgbClr val="92278F"/>
          </a:solidFill>
          <a:ln w="12700">
            <a:miter lim="400000"/>
          </a:ln>
          <a:effectLst>
            <a:outerShdw blurRad="50800" dist="25400" dir="5400000" rotWithShape="0">
              <a:srgbClr val="000000">
                <a:alpha val="50000"/>
              </a:srgbClr>
            </a:outerShdw>
          </a:effectLst>
        </p:spPr>
        <p:txBody>
          <a:bodyPr lIns="254000" tIns="254000" rIns="254000" bIns="254000" anchor="ctr"/>
          <a:lstStyle/>
          <a:p>
            <a:pPr marL="457200" marR="0" lvl="1" indent="0" algn="r" defTabSz="457200" rtl="0" eaLnBrk="1" fontAlgn="auto" latinLnBrk="0" hangingPunct="1">
              <a:lnSpc>
                <a:spcPct val="100000"/>
              </a:lnSpc>
              <a:spcBef>
                <a:spcPts val="0"/>
              </a:spcBef>
              <a:spcAft>
                <a:spcPts val="0"/>
              </a:spcAft>
              <a:buClrTx/>
              <a:buSzTx/>
              <a:buFontTx/>
              <a:buNone/>
              <a:tabLst/>
              <a:defRPr sz="6500">
                <a:solidFill>
                  <a:srgbClr val="FFFFFF"/>
                </a:solidFill>
                <a:latin typeface="Boton BQ Medium"/>
                <a:ea typeface="Boton BQ Medium"/>
                <a:cs typeface="Boton BQ Medium"/>
                <a:sym typeface="Boton BQ Medium"/>
              </a:defRPr>
            </a:pPr>
            <a:endParaRPr kumimoji="0" sz="3250" b="0" i="0" u="none" strike="noStrike" kern="1200" cap="none" spc="0" normalizeH="0" baseline="0" noProof="0">
              <a:ln>
                <a:noFill/>
              </a:ln>
              <a:solidFill>
                <a:srgbClr val="FFFFFF"/>
              </a:solidFill>
              <a:effectLst/>
              <a:uLnTx/>
              <a:uFillTx/>
              <a:latin typeface="Boton BQ Medium"/>
              <a:sym typeface="Boton BQ Medium"/>
            </a:endParaRPr>
          </a:p>
        </p:txBody>
      </p:sp>
      <p:grpSp>
        <p:nvGrpSpPr>
          <p:cNvPr id="10" name="Group 52"/>
          <p:cNvGrpSpPr/>
          <p:nvPr userDrawn="1"/>
        </p:nvGrpSpPr>
        <p:grpSpPr>
          <a:xfrm>
            <a:off x="0" y="4330806"/>
            <a:ext cx="2576686" cy="2527194"/>
            <a:chOff x="0" y="0"/>
            <a:chExt cx="5188942" cy="5089274"/>
          </a:xfrm>
        </p:grpSpPr>
        <p:sp>
          <p:nvSpPr>
            <p:cNvPr id="11" name="Shape 49"/>
            <p:cNvSpPr/>
            <p:nvPr/>
          </p:nvSpPr>
          <p:spPr>
            <a:xfrm rot="18900000">
              <a:off x="769991" y="769990"/>
              <a:ext cx="3549294" cy="3549294"/>
            </a:xfrm>
            <a:prstGeom prst="rect">
              <a:avLst/>
            </a:prstGeom>
            <a:noFill/>
            <a:ln w="25400" cap="flat">
              <a:solidFill>
                <a:srgbClr val="85888D"/>
              </a:solidFill>
              <a:prstDash val="solid"/>
              <a:miter lim="400000"/>
            </a:ln>
            <a:effectLst/>
          </p:spPr>
          <p:txBody>
            <a:bodyPr wrap="square" lIns="0" tIns="0" rIns="0" bIns="0"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sz="3200"/>
              </a:pPr>
              <a:endParaRPr kumimoji="0" sz="3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 name="Shape 50"/>
            <p:cNvSpPr/>
            <p:nvPr/>
          </p:nvSpPr>
          <p:spPr>
            <a:xfrm>
              <a:off x="0" y="0"/>
              <a:ext cx="5089276" cy="508927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25400" cap="flat">
              <a:solidFill>
                <a:srgbClr val="85888D"/>
              </a:solidFill>
              <a:prstDash val="solid"/>
              <a:miter lim="400000"/>
            </a:ln>
            <a:effectLst/>
          </p:spPr>
          <p:txBody>
            <a:bodyPr wrap="square" lIns="0" tIns="0" rIns="0" bIns="0"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sz="3200"/>
              </a:pPr>
              <a:endParaRPr kumimoji="0" sz="3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 name="Shape 51"/>
            <p:cNvSpPr/>
            <p:nvPr/>
          </p:nvSpPr>
          <p:spPr>
            <a:xfrm>
              <a:off x="4411815" y="4072859"/>
              <a:ext cx="777128" cy="972897"/>
            </a:xfrm>
            <a:prstGeom prst="rect">
              <a:avLst/>
            </a:prstGeom>
            <a:noFill/>
            <a:ln w="12700" cap="flat">
              <a:noFill/>
              <a:miter lim="400000"/>
            </a:ln>
            <a:effectLst/>
            <a:extLst>
              <a:ext uri="{C572A759-6A51-4108-AA02-DFA0A04FC94B}">
                <ma14:wrappingTextBoxFlag xmlns:mc="http://schemas.openxmlformats.org/markup-compatibility/2006" xmlns:mv="urn:schemas-microsoft-com:mac:vml" xmlns:ma14="http://schemas.microsoft.com/office/mac/drawingml/2011/main" xmlns="" xmlns:p="http://schemas.openxmlformats.org/presentationml/2006/main" xmlns:r="http://schemas.openxmlformats.org/officeDocument/2006/relationships" xmlns:a="http://schemas.openxmlformats.org/drawingml/2006/main" val="1"/>
              </a:ext>
            </a:extLst>
          </p:spPr>
          <p:txBody>
            <a:bodyPr wrap="square" lIns="71438" tIns="71438" rIns="71438" bIns="71438" numCol="1" anchor="ctr">
              <a:noAutofit/>
            </a:bodyPr>
            <a:lstStyle>
              <a:lvl1pPr>
                <a:defRPr sz="2900">
                  <a:solidFill>
                    <a:srgbClr val="888B8D"/>
                  </a:solidFill>
                  <a:latin typeface="Helvetica"/>
                  <a:ea typeface="Helvetica"/>
                  <a:cs typeface="Helvetica"/>
                  <a:sym typeface="Helvetica"/>
                </a:defRPr>
              </a:lvl1pPr>
            </a:lstStyle>
            <a:p>
              <a:pPr marL="0" marR="0" lvl="0" indent="0" algn="l" defTabSz="914400" rtl="0" eaLnBrk="1" fontAlgn="auto" latinLnBrk="0" hangingPunct="1">
                <a:lnSpc>
                  <a:spcPct val="100000"/>
                </a:lnSpc>
                <a:spcBef>
                  <a:spcPts val="0"/>
                </a:spcBef>
                <a:spcAft>
                  <a:spcPts val="0"/>
                </a:spcAft>
                <a:buClrTx/>
                <a:buSzTx/>
                <a:buFontTx/>
                <a:buNone/>
                <a:tabLst/>
                <a:defRPr sz="1800">
                  <a:solidFill>
                    <a:srgbClr val="000000"/>
                  </a:solidFill>
                </a:defRPr>
              </a:pPr>
              <a:r>
                <a:rPr kumimoji="0" sz="1800" b="0" i="0" u="none" strike="noStrike" kern="1200" cap="none" spc="0" normalizeH="0" baseline="0" noProof="0" dirty="0">
                  <a:ln>
                    <a:noFill/>
                  </a:ln>
                  <a:solidFill>
                    <a:srgbClr val="85888D"/>
                  </a:solidFill>
                  <a:effectLst/>
                  <a:uLnTx/>
                  <a:uFillTx/>
                  <a:latin typeface="Helvetica"/>
                  <a:cs typeface="Helvetica"/>
                  <a:sym typeface="Helvetica"/>
                </a:rPr>
                <a:t>®</a:t>
              </a:r>
            </a:p>
          </p:txBody>
        </p:sp>
      </p:grpSp>
      <p:grpSp>
        <p:nvGrpSpPr>
          <p:cNvPr id="16" name="Group 114"/>
          <p:cNvGrpSpPr/>
          <p:nvPr userDrawn="1"/>
        </p:nvGrpSpPr>
        <p:grpSpPr>
          <a:xfrm rot="20040000">
            <a:off x="155487" y="-344913"/>
            <a:ext cx="6185698" cy="7547826"/>
            <a:chOff x="0" y="0"/>
            <a:chExt cx="12371394" cy="15095651"/>
          </a:xfrm>
        </p:grpSpPr>
        <p:sp>
          <p:nvSpPr>
            <p:cNvPr id="17" name="Shape 112"/>
            <p:cNvSpPr/>
            <p:nvPr/>
          </p:nvSpPr>
          <p:spPr>
            <a:xfrm rot="540000">
              <a:off x="986834" y="730578"/>
              <a:ext cx="10397726" cy="13434911"/>
            </a:xfrm>
            <a:prstGeom prst="rect">
              <a:avLst/>
            </a:prstGeom>
            <a:solidFill>
              <a:srgbClr val="FFFFFF"/>
            </a:solidFill>
            <a:ln w="25400" cap="flat">
              <a:solidFill>
                <a:srgbClr val="85888D"/>
              </a:solidFill>
              <a:prstDash val="solid"/>
              <a:miter lim="400000"/>
            </a:ln>
            <a:effectLst>
              <a:outerShdw blurRad="152400" dist="76200" dir="3978660" rotWithShape="0">
                <a:srgbClr val="000000">
                  <a:alpha val="50000"/>
                </a:srgbClr>
              </a:outerShdw>
            </a:effectLst>
            <a:extLst>
              <a:ext uri="{C572A759-6A51-4108-AA02-DFA0A04FC94B}">
                <ma14:wrappingTextBoxFlag xmlns:mc="http://schemas.openxmlformats.org/markup-compatibility/2006" xmlns:mv="urn:schemas-microsoft-com:mac:vml" xmlns:ma14="http://schemas.microsoft.com/office/mac/drawingml/2011/main" xmlns="" xmlns:p="http://schemas.openxmlformats.org/presentationml/2006/main" xmlns:r="http://schemas.openxmlformats.org/officeDocument/2006/relationships" xmlns:a="http://schemas.openxmlformats.org/drawingml/2006/main" val="1"/>
              </a:ext>
            </a:extLst>
          </p:spPr>
          <p:txBody>
            <a:bodyPr wrap="square" lIns="0" tIns="0" rIns="0" bIns="0" numCol="1" anchor="ctr">
              <a:noAutofit/>
            </a:bodyPr>
            <a:lstStyle>
              <a:lvl1pPr>
                <a:defRPr sz="3200"/>
              </a:lvl1pPr>
            </a:lstStyle>
            <a:p>
              <a:pPr marL="0" marR="0" lvl="0" indent="0" algn="l" defTabSz="914400" rtl="0" eaLnBrk="1" fontAlgn="auto" latinLnBrk="0" hangingPunct="1">
                <a:lnSpc>
                  <a:spcPct val="100000"/>
                </a:lnSpc>
                <a:spcBef>
                  <a:spcPts val="0"/>
                </a:spcBef>
                <a:spcAft>
                  <a:spcPts val="0"/>
                </a:spcAft>
                <a:buClrTx/>
                <a:buSzTx/>
                <a:buFontTx/>
                <a:buNone/>
                <a:tabLst/>
                <a:defRPr sz="1800"/>
              </a:pPr>
              <a:r>
                <a:rPr kumimoji="0" sz="1600" b="0" i="0" u="none" strike="noStrike" kern="1200" cap="none" spc="0" normalizeH="0" baseline="0" noProof="0">
                  <a:ln>
                    <a:noFill/>
                  </a:ln>
                  <a:solidFill>
                    <a:prstClr val="black"/>
                  </a:solidFill>
                  <a:effectLst/>
                  <a:uLnTx/>
                  <a:uFillTx/>
                  <a:latin typeface="Calibri" panose="020F0502020204030204"/>
                  <a:ea typeface="+mn-ea"/>
                  <a:cs typeface="+mn-cs"/>
                </a:rPr>
                <a:t>     </a:t>
              </a:r>
            </a:p>
          </p:txBody>
        </p:sp>
        <p:pic>
          <p:nvPicPr>
            <p:cNvPr id="18" name="wsc2018_cover.pdf"/>
            <p:cNvPicPr/>
            <p:nvPr/>
          </p:nvPicPr>
          <p:blipFill>
            <a:blip r:embed="rId2">
              <a:extLst/>
            </a:blip>
            <a:stretch>
              <a:fillRect/>
            </a:stretch>
          </p:blipFill>
          <p:spPr>
            <a:xfrm rot="540000">
              <a:off x="1192747" y="1395224"/>
              <a:ext cx="9878312" cy="13007847"/>
            </a:xfrm>
            <a:prstGeom prst="rect">
              <a:avLst/>
            </a:prstGeom>
            <a:ln w="12700" cap="flat">
              <a:noFill/>
              <a:miter lim="400000"/>
            </a:ln>
            <a:effectLst/>
          </p:spPr>
        </p:pic>
      </p:gr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79677809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2.xml"/><Relationship Id="rId4" Type="http://schemas.openxmlformats.org/officeDocument/2006/relationships/slideLayout" Target="../slideLayouts/slideLayout13.xml"/><Relationship Id="rId5" Type="http://schemas.openxmlformats.org/officeDocument/2006/relationships/slideLayout" Target="../slideLayouts/slideLayout14.xml"/><Relationship Id="rId6" Type="http://schemas.openxmlformats.org/officeDocument/2006/relationships/slideLayout" Target="../slideLayouts/slideLayout15.xml"/><Relationship Id="rId7" Type="http://schemas.openxmlformats.org/officeDocument/2006/relationships/slideLayout" Target="../slideLayouts/slideLayout16.xml"/><Relationship Id="rId8" Type="http://schemas.openxmlformats.org/officeDocument/2006/relationships/slideLayout" Target="../slideLayouts/slideLayout17.xml"/><Relationship Id="rId9" Type="http://schemas.openxmlformats.org/officeDocument/2006/relationships/slideLayout" Target="../slideLayouts/slideLayout18.xml"/><Relationship Id="rId10" Type="http://schemas.openxmlformats.org/officeDocument/2006/relationships/slideLayout" Target="../slideLayouts/slideLayout19.xml"/><Relationship Id="rId11" Type="http://schemas.openxmlformats.org/officeDocument/2006/relationships/theme" Target="../theme/theme2.xml"/><Relationship Id="rId1" Type="http://schemas.openxmlformats.org/officeDocument/2006/relationships/slideLayout" Target="../slideLayouts/slideLayout10.xml"/><Relationship Id="rId2" Type="http://schemas.openxmlformats.org/officeDocument/2006/relationships/slideLayout" Target="../slideLayouts/slideLayout11.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2.xml"/><Relationship Id="rId4" Type="http://schemas.openxmlformats.org/officeDocument/2006/relationships/slideLayout" Target="../slideLayouts/slideLayout23.xml"/><Relationship Id="rId5" Type="http://schemas.openxmlformats.org/officeDocument/2006/relationships/slideLayout" Target="../slideLayouts/slideLayout24.xml"/><Relationship Id="rId6" Type="http://schemas.openxmlformats.org/officeDocument/2006/relationships/slideLayout" Target="../slideLayouts/slideLayout25.xml"/><Relationship Id="rId7" Type="http://schemas.openxmlformats.org/officeDocument/2006/relationships/slideLayout" Target="../slideLayouts/slideLayout26.xml"/><Relationship Id="rId8" Type="http://schemas.openxmlformats.org/officeDocument/2006/relationships/slideLayout" Target="../slideLayouts/slideLayout27.xml"/><Relationship Id="rId9" Type="http://schemas.openxmlformats.org/officeDocument/2006/relationships/slideLayout" Target="../slideLayouts/slideLayout28.xml"/><Relationship Id="rId10" Type="http://schemas.openxmlformats.org/officeDocument/2006/relationships/theme" Target="../theme/theme3.xml"/><Relationship Id="rId1" Type="http://schemas.openxmlformats.org/officeDocument/2006/relationships/slideLayout" Target="../slideLayouts/slideLayout20.xml"/><Relationship Id="rId2" Type="http://schemas.openxmlformats.org/officeDocument/2006/relationships/slideLayout" Target="../slideLayouts/slideLayout21.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39.xml"/><Relationship Id="rId12" Type="http://schemas.openxmlformats.org/officeDocument/2006/relationships/theme" Target="../theme/theme4.xml"/><Relationship Id="rId1" Type="http://schemas.openxmlformats.org/officeDocument/2006/relationships/slideLayout" Target="../slideLayouts/slideLayout29.xml"/><Relationship Id="rId2" Type="http://schemas.openxmlformats.org/officeDocument/2006/relationships/slideLayout" Target="../slideLayouts/slideLayout30.xml"/><Relationship Id="rId3" Type="http://schemas.openxmlformats.org/officeDocument/2006/relationships/slideLayout" Target="../slideLayouts/slideLayout31.xml"/><Relationship Id="rId4" Type="http://schemas.openxmlformats.org/officeDocument/2006/relationships/slideLayout" Target="../slideLayouts/slideLayout32.xml"/><Relationship Id="rId5" Type="http://schemas.openxmlformats.org/officeDocument/2006/relationships/slideLayout" Target="../slideLayouts/slideLayout33.xml"/><Relationship Id="rId6" Type="http://schemas.openxmlformats.org/officeDocument/2006/relationships/slideLayout" Target="../slideLayouts/slideLayout34.xml"/><Relationship Id="rId7" Type="http://schemas.openxmlformats.org/officeDocument/2006/relationships/slideLayout" Target="../slideLayouts/slideLayout35.xml"/><Relationship Id="rId8" Type="http://schemas.openxmlformats.org/officeDocument/2006/relationships/slideLayout" Target="../slideLayouts/slideLayout36.xml"/><Relationship Id="rId9" Type="http://schemas.openxmlformats.org/officeDocument/2006/relationships/slideLayout" Target="../slideLayouts/slideLayout37.xml"/><Relationship Id="rId10" Type="http://schemas.openxmlformats.org/officeDocument/2006/relationships/slideLayout" Target="../slideLayouts/slideLayout38.xml"/></Relationships>
</file>

<file path=ppt/slideMasters/_rels/slideMaster5.xml.rels><?xml version="1.0" encoding="UTF-8" standalone="yes"?>
<Relationships xmlns="http://schemas.openxmlformats.org/package/2006/relationships"><Relationship Id="rId9" Type="http://schemas.openxmlformats.org/officeDocument/2006/relationships/slideLayout" Target="../slideLayouts/slideLayout48.xml"/><Relationship Id="rId20" Type="http://schemas.openxmlformats.org/officeDocument/2006/relationships/slideLayout" Target="../slideLayouts/slideLayout59.xml"/><Relationship Id="rId21" Type="http://schemas.openxmlformats.org/officeDocument/2006/relationships/slideLayout" Target="../slideLayouts/slideLayout60.xml"/><Relationship Id="rId22" Type="http://schemas.openxmlformats.org/officeDocument/2006/relationships/theme" Target="../theme/theme5.xml"/><Relationship Id="rId10" Type="http://schemas.openxmlformats.org/officeDocument/2006/relationships/slideLayout" Target="../slideLayouts/slideLayout49.xml"/><Relationship Id="rId11" Type="http://schemas.openxmlformats.org/officeDocument/2006/relationships/slideLayout" Target="../slideLayouts/slideLayout50.xml"/><Relationship Id="rId12" Type="http://schemas.openxmlformats.org/officeDocument/2006/relationships/slideLayout" Target="../slideLayouts/slideLayout51.xml"/><Relationship Id="rId13" Type="http://schemas.openxmlformats.org/officeDocument/2006/relationships/slideLayout" Target="../slideLayouts/slideLayout52.xml"/><Relationship Id="rId14" Type="http://schemas.openxmlformats.org/officeDocument/2006/relationships/slideLayout" Target="../slideLayouts/slideLayout53.xml"/><Relationship Id="rId15" Type="http://schemas.openxmlformats.org/officeDocument/2006/relationships/slideLayout" Target="../slideLayouts/slideLayout54.xml"/><Relationship Id="rId16" Type="http://schemas.openxmlformats.org/officeDocument/2006/relationships/slideLayout" Target="../slideLayouts/slideLayout55.xml"/><Relationship Id="rId17" Type="http://schemas.openxmlformats.org/officeDocument/2006/relationships/slideLayout" Target="../slideLayouts/slideLayout56.xml"/><Relationship Id="rId18" Type="http://schemas.openxmlformats.org/officeDocument/2006/relationships/slideLayout" Target="../slideLayouts/slideLayout57.xml"/><Relationship Id="rId19" Type="http://schemas.openxmlformats.org/officeDocument/2006/relationships/slideLayout" Target="../slideLayouts/slideLayout58.xml"/><Relationship Id="rId1" Type="http://schemas.openxmlformats.org/officeDocument/2006/relationships/slideLayout" Target="../slideLayouts/slideLayout40.xml"/><Relationship Id="rId2" Type="http://schemas.openxmlformats.org/officeDocument/2006/relationships/slideLayout" Target="../slideLayouts/slideLayout41.xml"/><Relationship Id="rId3" Type="http://schemas.openxmlformats.org/officeDocument/2006/relationships/slideLayout" Target="../slideLayouts/slideLayout42.xml"/><Relationship Id="rId4" Type="http://schemas.openxmlformats.org/officeDocument/2006/relationships/slideLayout" Target="../slideLayouts/slideLayout43.xml"/><Relationship Id="rId5" Type="http://schemas.openxmlformats.org/officeDocument/2006/relationships/slideLayout" Target="../slideLayouts/slideLayout44.xml"/><Relationship Id="rId6" Type="http://schemas.openxmlformats.org/officeDocument/2006/relationships/slideLayout" Target="../slideLayouts/slideLayout45.xml"/><Relationship Id="rId7" Type="http://schemas.openxmlformats.org/officeDocument/2006/relationships/slideLayout" Target="../slideLayouts/slideLayout46.xml"/><Relationship Id="rId8" Type="http://schemas.openxmlformats.org/officeDocument/2006/relationships/slideLayout" Target="../slideLayouts/slideLayout47.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63.xml"/><Relationship Id="rId4" Type="http://schemas.openxmlformats.org/officeDocument/2006/relationships/slideLayout" Target="../slideLayouts/slideLayout64.xml"/><Relationship Id="rId5" Type="http://schemas.openxmlformats.org/officeDocument/2006/relationships/slideLayout" Target="../slideLayouts/slideLayout65.xml"/><Relationship Id="rId6" Type="http://schemas.openxmlformats.org/officeDocument/2006/relationships/slideLayout" Target="../slideLayouts/slideLayout66.xml"/><Relationship Id="rId7" Type="http://schemas.openxmlformats.org/officeDocument/2006/relationships/slideLayout" Target="../slideLayouts/slideLayout67.xml"/><Relationship Id="rId8" Type="http://schemas.openxmlformats.org/officeDocument/2006/relationships/slideLayout" Target="../slideLayouts/slideLayout68.xml"/><Relationship Id="rId9" Type="http://schemas.openxmlformats.org/officeDocument/2006/relationships/slideLayout" Target="../slideLayouts/slideLayout69.xml"/><Relationship Id="rId10" Type="http://schemas.openxmlformats.org/officeDocument/2006/relationships/theme" Target="../theme/theme6.xml"/><Relationship Id="rId1" Type="http://schemas.openxmlformats.org/officeDocument/2006/relationships/slideLayout" Target="../slideLayouts/slideLayout61.xml"/><Relationship Id="rId2" Type="http://schemas.openxmlformats.org/officeDocument/2006/relationships/slideLayout" Target="../slideLayouts/slideLayout62.xml"/></Relationships>
</file>

<file path=ppt/slideMasters/_rels/slideMaster7.xml.rels><?xml version="1.0" encoding="UTF-8" standalone="yes"?>
<Relationships xmlns="http://schemas.openxmlformats.org/package/2006/relationships"><Relationship Id="rId11" Type="http://schemas.openxmlformats.org/officeDocument/2006/relationships/slideLayout" Target="../slideLayouts/slideLayout80.xml"/><Relationship Id="rId12" Type="http://schemas.openxmlformats.org/officeDocument/2006/relationships/theme" Target="../theme/theme7.xml"/><Relationship Id="rId1" Type="http://schemas.openxmlformats.org/officeDocument/2006/relationships/slideLayout" Target="../slideLayouts/slideLayout70.xml"/><Relationship Id="rId2" Type="http://schemas.openxmlformats.org/officeDocument/2006/relationships/slideLayout" Target="../slideLayouts/slideLayout71.xml"/><Relationship Id="rId3" Type="http://schemas.openxmlformats.org/officeDocument/2006/relationships/slideLayout" Target="../slideLayouts/slideLayout72.xml"/><Relationship Id="rId4" Type="http://schemas.openxmlformats.org/officeDocument/2006/relationships/slideLayout" Target="../slideLayouts/slideLayout73.xml"/><Relationship Id="rId5" Type="http://schemas.openxmlformats.org/officeDocument/2006/relationships/slideLayout" Target="../slideLayouts/slideLayout74.xml"/><Relationship Id="rId6" Type="http://schemas.openxmlformats.org/officeDocument/2006/relationships/slideLayout" Target="../slideLayouts/slideLayout75.xml"/><Relationship Id="rId7" Type="http://schemas.openxmlformats.org/officeDocument/2006/relationships/slideLayout" Target="../slideLayouts/slideLayout76.xml"/><Relationship Id="rId8" Type="http://schemas.openxmlformats.org/officeDocument/2006/relationships/slideLayout" Target="../slideLayouts/slideLayout77.xml"/><Relationship Id="rId9" Type="http://schemas.openxmlformats.org/officeDocument/2006/relationships/slideLayout" Target="../slideLayouts/slideLayout78.xml"/><Relationship Id="rId10" Type="http://schemas.openxmlformats.org/officeDocument/2006/relationships/slideLayout" Target="../slideLayouts/slideLayout7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0E35917C-84F6-604B-8EFD-001F2D0426B7}"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12/8/17</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0A0D0B4C-6D09-5E4B-A656-5ADBC2008CC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65845638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AD88A23-2D66-4ABD-B04D-449672E81337}" type="datetimeFigureOut">
              <a:rPr lang="en-US" smtClean="0"/>
              <a:pPr/>
              <a:t>12/8/17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3955929-46CE-4B16-A0FF-FCFEDFA3DE76}" type="slidenum">
              <a:rPr lang="en-US" smtClean="0"/>
              <a:pPr/>
              <a:t>‹#›</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840040137"/>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0E35917C-84F6-604B-8EFD-001F2D0426B7}"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12/8/17</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0A0D0B4C-6D09-5E4B-A656-5ADBC2008CC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76787121"/>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E35917C-84F6-604B-8EFD-001F2D0426B7}" type="datetimeFigureOut">
              <a:rPr lang="en-US" smtClean="0"/>
              <a:pPr/>
              <a:t>12/8/17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A0D0B4C-6D09-5E4B-A656-5ADBC2008CC2}" type="slidenum">
              <a:rPr lang="en-US" smtClean="0"/>
              <a:pPr/>
              <a:t>‹#›</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493891470"/>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0666D4B-8D69-43F8-99EA-505BC820E8FB}" type="datetimeFigureOut">
              <a:rPr lang="en-US" smtClean="0"/>
              <a:pPr/>
              <a:t>12/8/17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81B78A3-A029-459F-BA71-1B559F73B7F7}" type="slidenum">
              <a:rPr lang="en-US" smtClean="0"/>
              <a:pPr/>
              <a:t>‹#›</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420784322"/>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 id="2147483714" r:id="rId10"/>
    <p:sldLayoutId id="2147483715" r:id="rId11"/>
    <p:sldLayoutId id="2147483716" r:id="rId12"/>
    <p:sldLayoutId id="2147483717" r:id="rId13"/>
    <p:sldLayoutId id="2147483718" r:id="rId14"/>
    <p:sldLayoutId id="2147483719" r:id="rId15"/>
    <p:sldLayoutId id="2147483720" r:id="rId16"/>
    <p:sldLayoutId id="2147483721" r:id="rId17"/>
    <p:sldLayoutId id="2147483722" r:id="rId18"/>
    <p:sldLayoutId id="2147483723" r:id="rId19"/>
    <p:sldLayoutId id="2147483724" r:id="rId20"/>
    <p:sldLayoutId id="2147483725"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0E35917C-84F6-604B-8EFD-001F2D0426B7}"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12/8/17</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0A0D0B4C-6D09-5E4B-A656-5ADBC2008CC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138558393"/>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E35917C-84F6-604B-8EFD-001F2D0426B7}" type="datetimeFigureOut">
              <a:rPr lang="en-US" smtClean="0"/>
              <a:pPr/>
              <a:t>12/8/17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A0D0B4C-6D09-5E4B-A656-5ADBC2008CC2}" type="slidenum">
              <a:rPr lang="en-US" smtClean="0"/>
              <a:pPr/>
              <a:t>‹#›</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493891470"/>
      </p:ext>
    </p:extLst>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3" r:id="rId7"/>
    <p:sldLayoutId id="2147483744" r:id="rId8"/>
    <p:sldLayoutId id="2147483745" r:id="rId9"/>
    <p:sldLayoutId id="2147483746" r:id="rId10"/>
    <p:sldLayoutId id="214748374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 Id="rId3" Type="http://schemas.openxmlformats.org/officeDocument/2006/relationships/image" Target="../media/image6.png"/></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48.xml"/><Relationship Id="rId2" Type="http://schemas.openxmlformats.org/officeDocument/2006/relationships/notesSlide" Target="../notesSlides/notesSlide85.xml"/><Relationship Id="rId3" Type="http://schemas.openxmlformats.org/officeDocument/2006/relationships/image" Target="../media/image9.png"/></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48.xml"/><Relationship Id="rId2" Type="http://schemas.openxmlformats.org/officeDocument/2006/relationships/notesSlide" Target="../notesSlides/notesSlide86.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46.xml"/><Relationship Id="rId2" Type="http://schemas.openxmlformats.org/officeDocument/2006/relationships/notesSlide" Target="../notesSlides/notesSlide87.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48.xml"/><Relationship Id="rId2" Type="http://schemas.openxmlformats.org/officeDocument/2006/relationships/notesSlide" Target="../notesSlides/notesSlide88.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46.xml"/><Relationship Id="rId2" Type="http://schemas.openxmlformats.org/officeDocument/2006/relationships/notesSlide" Target="../notesSlides/notesSlide89.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48.xml"/><Relationship Id="rId2" Type="http://schemas.openxmlformats.org/officeDocument/2006/relationships/notesSlide" Target="../notesSlides/notesSlide90.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48.xml"/><Relationship Id="rId2" Type="http://schemas.openxmlformats.org/officeDocument/2006/relationships/notesSlide" Target="../notesSlides/notesSlide91.xml"/><Relationship Id="rId3" Type="http://schemas.openxmlformats.org/officeDocument/2006/relationships/image" Target="../media/image9.png"/></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46.xml"/><Relationship Id="rId2" Type="http://schemas.openxmlformats.org/officeDocument/2006/relationships/notesSlide" Target="../notesSlides/notesSlide9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48.xml"/><Relationship Id="rId2" Type="http://schemas.openxmlformats.org/officeDocument/2006/relationships/notesSlide" Target="../notesSlides/notesSlide93.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48.xml"/><Relationship Id="rId2" Type="http://schemas.openxmlformats.org/officeDocument/2006/relationships/notesSlide" Target="../notesSlides/notesSlide94.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67.xml"/><Relationship Id="rId2" Type="http://schemas.openxmlformats.org/officeDocument/2006/relationships/notesSlide" Target="../notesSlides/notesSlide95.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67.xml"/><Relationship Id="rId2" Type="http://schemas.openxmlformats.org/officeDocument/2006/relationships/notesSlide" Target="../notesSlides/notesSlide96.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64.xml"/><Relationship Id="rId2" Type="http://schemas.openxmlformats.org/officeDocument/2006/relationships/notesSlide" Target="../notesSlides/notesSlide97.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46.xml"/><Relationship Id="rId2" Type="http://schemas.openxmlformats.org/officeDocument/2006/relationships/notesSlide" Target="../notesSlides/notesSlide98.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48.xml"/><Relationship Id="rId2" Type="http://schemas.openxmlformats.org/officeDocument/2006/relationships/notesSlide" Target="../notesSlides/notesSlide99.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48.xml"/><Relationship Id="rId2" Type="http://schemas.openxmlformats.org/officeDocument/2006/relationships/notesSlide" Target="../notesSlides/notesSlide10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48.xml"/><Relationship Id="rId2" Type="http://schemas.openxmlformats.org/officeDocument/2006/relationships/notesSlide" Target="../notesSlides/notesSlide101.xml"/><Relationship Id="rId3" Type="http://schemas.openxmlformats.org/officeDocument/2006/relationships/image" Target="../media/image9.png"/></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46.xml"/><Relationship Id="rId2" Type="http://schemas.openxmlformats.org/officeDocument/2006/relationships/notesSlide" Target="../notesSlides/notesSlide10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48.xml"/><Relationship Id="rId2" Type="http://schemas.openxmlformats.org/officeDocument/2006/relationships/notesSlide" Target="../notesSlides/notesSlide103.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48.xml"/><Relationship Id="rId2" Type="http://schemas.openxmlformats.org/officeDocument/2006/relationships/notesSlide" Target="../notesSlides/notesSlide104.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48.xml"/><Relationship Id="rId2" Type="http://schemas.openxmlformats.org/officeDocument/2006/relationships/notesSlide" Target="../notesSlides/notesSlide105.xml"/><Relationship Id="rId3" Type="http://schemas.openxmlformats.org/officeDocument/2006/relationships/image" Target="../media/image9.png"/></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46.xml"/><Relationship Id="rId2" Type="http://schemas.openxmlformats.org/officeDocument/2006/relationships/notesSlide" Target="../notesSlides/notesSlide106.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48.xml"/><Relationship Id="rId2" Type="http://schemas.openxmlformats.org/officeDocument/2006/relationships/notesSlide" Target="../notesSlides/notesSlide107.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48.xml"/><Relationship Id="rId2" Type="http://schemas.openxmlformats.org/officeDocument/2006/relationships/notesSlide" Target="../notesSlides/notesSlide10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48.xml"/><Relationship Id="rId2" Type="http://schemas.openxmlformats.org/officeDocument/2006/relationships/notesSlide" Target="../notesSlides/notesSlide109.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48.xml"/><Relationship Id="rId2" Type="http://schemas.openxmlformats.org/officeDocument/2006/relationships/notesSlide" Target="../notesSlides/notesSlide110.xml"/><Relationship Id="rId3" Type="http://schemas.openxmlformats.org/officeDocument/2006/relationships/image" Target="../media/image9.png"/></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46.xml"/><Relationship Id="rId2" Type="http://schemas.openxmlformats.org/officeDocument/2006/relationships/notesSlide" Target="../notesSlides/notesSlide111.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48.xml"/><Relationship Id="rId2" Type="http://schemas.openxmlformats.org/officeDocument/2006/relationships/notesSlide" Target="../notesSlides/notesSlide112.xml"/><Relationship Id="rId3" Type="http://schemas.openxmlformats.org/officeDocument/2006/relationships/image" Target="../media/image9.png"/></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51.xml"/><Relationship Id="rId2" Type="http://schemas.openxmlformats.org/officeDocument/2006/relationships/notesSlide" Target="../notesSlides/notesSlide113.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48.xml"/><Relationship Id="rId2" Type="http://schemas.openxmlformats.org/officeDocument/2006/relationships/notesSlide" Target="../notesSlides/notesSlide114.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48.xml"/><Relationship Id="rId2" Type="http://schemas.openxmlformats.org/officeDocument/2006/relationships/notesSlide" Target="../notesSlides/notesSlide115.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48.xml"/><Relationship Id="rId2" Type="http://schemas.openxmlformats.org/officeDocument/2006/relationships/notesSlide" Target="../notesSlides/notesSlide116.xml"/><Relationship Id="rId3" Type="http://schemas.openxmlformats.org/officeDocument/2006/relationships/hyperlink" Target="https://tinyurl.com/2018-CAR"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48.xml"/><Relationship Id="rId2" Type="http://schemas.openxmlformats.org/officeDocument/2006/relationships/notesSlide" Target="../notesSlides/notesSlide117.xml"/><Relationship Id="rId3" Type="http://schemas.openxmlformats.org/officeDocument/2006/relationships/hyperlink" Target="http://car-na.org/delegate" TargetMode="Externa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51.xml"/><Relationship Id="rId2" Type="http://schemas.openxmlformats.org/officeDocument/2006/relationships/notesSlide" Target="../notesSlides/notesSlide11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4.xml"/><Relationship Id="rId3" Type="http://schemas.openxmlformats.org/officeDocument/2006/relationships/image" Target="../media/image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 Id="rId3" Type="http://schemas.openxmlformats.org/officeDocument/2006/relationships/image" Target="../media/image5.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9.xml"/><Relationship Id="rId3" Type="http://schemas.openxmlformats.org/officeDocument/2006/relationships/image" Target="../media/image6.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2.xml"/><Relationship Id="rId3" Type="http://schemas.openxmlformats.org/officeDocument/2006/relationships/image" Target="../media/image6.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5.xml"/><Relationship Id="rId3"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hyperlink" Target="http://www.na.org/conference" TargetMode="External"/><Relationship Id="rId5" Type="http://schemas.openxmlformats.org/officeDocument/2006/relationships/image" Target="../media/image5.png"/><Relationship Id="rId1" Type="http://schemas.openxmlformats.org/officeDocument/2006/relationships/slideLayout" Target="../slideLayouts/slideLayout4.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9.xml"/><Relationship Id="rId3" Type="http://schemas.openxmlformats.org/officeDocument/2006/relationships/image" Target="../media/image6.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30.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31.xml"/></Relationships>
</file>

<file path=ppt/slides/_rels/slide38.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hyperlink" Target="http://www.na.org/fipt" TargetMode="External"/><Relationship Id="rId1" Type="http://schemas.openxmlformats.org/officeDocument/2006/relationships/slideLayout" Target="../slideLayouts/slideLayout17.xml"/><Relationship Id="rId2" Type="http://schemas.openxmlformats.org/officeDocument/2006/relationships/notesSlide" Target="../notesSlides/notesSlide3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33.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5.png"/><Relationship Id="rId1" Type="http://schemas.openxmlformats.org/officeDocument/2006/relationships/slideLayout" Target="../slideLayouts/slideLayout5.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3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3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3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3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38.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39.xml"/><Relationship Id="rId3" Type="http://schemas.openxmlformats.org/officeDocument/2006/relationships/image" Target="../media/image7.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40.xml"/></Relationships>
</file>

<file path=ppt/slides/_rels/slide47.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5.png"/><Relationship Id="rId1" Type="http://schemas.openxmlformats.org/officeDocument/2006/relationships/slideLayout" Target="../slideLayouts/slideLayout18.xml"/><Relationship Id="rId2" Type="http://schemas.openxmlformats.org/officeDocument/2006/relationships/notesSlide" Target="../notesSlides/notesSlide41.xml"/></Relationships>
</file>

<file path=ppt/slides/_rels/slide48.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hyperlink" Target="https://www.na.org/pr" TargetMode="External"/><Relationship Id="rId5" Type="http://schemas.openxmlformats.org/officeDocument/2006/relationships/hyperlink" Target="http://www.na.org/wsbulletins" TargetMode="External"/><Relationship Id="rId6" Type="http://schemas.openxmlformats.org/officeDocument/2006/relationships/image" Target="../media/image5.png"/><Relationship Id="rId1" Type="http://schemas.openxmlformats.org/officeDocument/2006/relationships/slideLayout" Target="../slideLayouts/slideLayout74.xml"/><Relationship Id="rId2" Type="http://schemas.openxmlformats.org/officeDocument/2006/relationships/notesSlide" Target="../notesSlides/notesSlide42.xml"/></Relationships>
</file>

<file path=ppt/slides/_rels/slide49.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5.png"/><Relationship Id="rId1" Type="http://schemas.openxmlformats.org/officeDocument/2006/relationships/slideLayout" Target="../slideLayouts/slideLayout33.xml"/><Relationship Id="rId2" Type="http://schemas.openxmlformats.org/officeDocument/2006/relationships/notesSlide" Target="../notesSlides/notesSlide43.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hyperlink" Target="mailto:worldboard@na.org" TargetMode="External"/><Relationship Id="rId5" Type="http://schemas.openxmlformats.org/officeDocument/2006/relationships/image" Target="../media/image5.png"/><Relationship Id="rId1" Type="http://schemas.openxmlformats.org/officeDocument/2006/relationships/slideLayout" Target="../slideLayouts/slideLayout5.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hyperlink" Target="https://www.na.org/pr" TargetMode="External"/><Relationship Id="rId5" Type="http://schemas.openxmlformats.org/officeDocument/2006/relationships/hyperlink" Target="http://www.na.org/wsbulletins" TargetMode="External"/><Relationship Id="rId6" Type="http://schemas.openxmlformats.org/officeDocument/2006/relationships/image" Target="../media/image5.png"/><Relationship Id="rId1" Type="http://schemas.openxmlformats.org/officeDocument/2006/relationships/slideLayout" Target="../slideLayouts/slideLayout33.xml"/><Relationship Id="rId2" Type="http://schemas.openxmlformats.org/officeDocument/2006/relationships/notesSlide" Target="../notesSlides/notesSlide4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notesSlide" Target="../notesSlides/notesSlide45.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6.xml"/><Relationship Id="rId2" Type="http://schemas.openxmlformats.org/officeDocument/2006/relationships/notesSlide" Target="../notesSlides/notesSlide4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6.xml"/><Relationship Id="rId2" Type="http://schemas.openxmlformats.org/officeDocument/2006/relationships/notesSlide" Target="../notesSlides/notesSlide4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6.xml"/><Relationship Id="rId2" Type="http://schemas.openxmlformats.org/officeDocument/2006/relationships/notesSlide" Target="../notesSlides/notesSlide48.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6.xml"/><Relationship Id="rId2" Type="http://schemas.openxmlformats.org/officeDocument/2006/relationships/notesSlide" Target="../notesSlides/notesSlide49.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6.xml"/><Relationship Id="rId2" Type="http://schemas.openxmlformats.org/officeDocument/2006/relationships/notesSlide" Target="../notesSlides/notesSlide50.xml"/><Relationship Id="rId3" Type="http://schemas.openxmlformats.org/officeDocument/2006/relationships/image" Target="../media/image8.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6.xml"/><Relationship Id="rId2" Type="http://schemas.openxmlformats.org/officeDocument/2006/relationships/notesSlide" Target="../notesSlides/notesSlide51.xml"/><Relationship Id="rId3" Type="http://schemas.openxmlformats.org/officeDocument/2006/relationships/image" Target="../media/image8.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notesSlide" Target="../notesSlides/notesSlide5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5.png"/><Relationship Id="rId1" Type="http://schemas.openxmlformats.org/officeDocument/2006/relationships/slideLayout" Target="../slideLayouts/slideLayout5.xml"/><Relationship Id="rId2" Type="http://schemas.openxmlformats.org/officeDocument/2006/relationships/notesSlide" Target="../notesSlides/notesSlide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6.xml"/><Relationship Id="rId2" Type="http://schemas.openxmlformats.org/officeDocument/2006/relationships/notesSlide" Target="../notesSlides/notesSlide5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6.xml"/><Relationship Id="rId2" Type="http://schemas.openxmlformats.org/officeDocument/2006/relationships/notesSlide" Target="../notesSlides/notesSlide54.xml"/><Relationship Id="rId3" Type="http://schemas.openxmlformats.org/officeDocument/2006/relationships/image" Target="../media/image8.pn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notesSlide" Target="../notesSlides/notesSlide55.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6.xml"/><Relationship Id="rId2" Type="http://schemas.openxmlformats.org/officeDocument/2006/relationships/notesSlide" Target="../notesSlides/notesSlide56.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6.xml"/><Relationship Id="rId2" Type="http://schemas.openxmlformats.org/officeDocument/2006/relationships/notesSlide" Target="../notesSlides/notesSlide57.xml"/><Relationship Id="rId3" Type="http://schemas.openxmlformats.org/officeDocument/2006/relationships/image" Target="../media/image8.pn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6.xml"/><Relationship Id="rId2" Type="http://schemas.openxmlformats.org/officeDocument/2006/relationships/notesSlide" Target="../notesSlides/notesSlide58.xml"/><Relationship Id="rId3" Type="http://schemas.openxmlformats.org/officeDocument/2006/relationships/image" Target="../media/image8.pn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8.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5.png"/><Relationship Id="rId1" Type="http://schemas.openxmlformats.org/officeDocument/2006/relationships/slideLayout" Target="../slideLayouts/slideLayout33.xml"/><Relationship Id="rId2" Type="http://schemas.openxmlformats.org/officeDocument/2006/relationships/notesSlide" Target="../notesSlides/notesSlide59.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notesSlide" Target="../notesSlides/notesSlide60.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5.png"/><Relationship Id="rId1" Type="http://schemas.openxmlformats.org/officeDocument/2006/relationships/slideLayout" Target="../slideLayouts/slideLayout5.xml"/><Relationship Id="rId2" Type="http://schemas.openxmlformats.org/officeDocument/2006/relationships/notesSlide" Target="../notesSlides/notesSlide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36.xml"/><Relationship Id="rId2" Type="http://schemas.openxmlformats.org/officeDocument/2006/relationships/notesSlide" Target="../notesSlides/notesSlide6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36.xml"/><Relationship Id="rId2" Type="http://schemas.openxmlformats.org/officeDocument/2006/relationships/notesSlide" Target="../notesSlides/notesSlide62.xml"/><Relationship Id="rId3" Type="http://schemas.openxmlformats.org/officeDocument/2006/relationships/image" Target="../media/image8.png"/></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notesSlide" Target="../notesSlides/notesSlide6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36.xml"/><Relationship Id="rId2" Type="http://schemas.openxmlformats.org/officeDocument/2006/relationships/notesSlide" Target="../notesSlides/notesSlide64.xml"/><Relationship Id="rId3" Type="http://schemas.openxmlformats.org/officeDocument/2006/relationships/image" Target="../media/image8.png"/></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6.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hyperlink" Target="http://www.na.org/handbooks" TargetMode="External"/><Relationship Id="rId5" Type="http://schemas.openxmlformats.org/officeDocument/2006/relationships/hyperlink" Target="http://www.na.org/conference" TargetMode="External"/><Relationship Id="rId6" Type="http://schemas.openxmlformats.org/officeDocument/2006/relationships/hyperlink" Target="http://www.na.org/idt" TargetMode="External"/><Relationship Id="rId7" Type="http://schemas.openxmlformats.org/officeDocument/2006/relationships/image" Target="../media/image5.png"/><Relationship Id="rId1" Type="http://schemas.openxmlformats.org/officeDocument/2006/relationships/slideLayout" Target="../slideLayouts/slideLayout33.xml"/><Relationship Id="rId2" Type="http://schemas.openxmlformats.org/officeDocument/2006/relationships/notesSlide" Target="../notesSlides/notesSlide65.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66.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notesSlide" Target="../notesSlides/notesSlide6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36.xml"/><Relationship Id="rId2" Type="http://schemas.openxmlformats.org/officeDocument/2006/relationships/notesSlide" Target="../notesSlides/notesSlide6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36.xml"/><Relationship Id="rId2" Type="http://schemas.openxmlformats.org/officeDocument/2006/relationships/notesSlide" Target="../notesSlides/notesSlide69.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36.xml"/><Relationship Id="rId2" Type="http://schemas.openxmlformats.org/officeDocument/2006/relationships/notesSlide" Target="../notesSlides/notesSlide70.xml"/><Relationship Id="rId3" Type="http://schemas.openxmlformats.org/officeDocument/2006/relationships/image" Target="../media/image8.png"/></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83.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hyperlink" Target="http://www.naorg/future" TargetMode="External"/><Relationship Id="rId1" Type="http://schemas.openxmlformats.org/officeDocument/2006/relationships/slideLayout" Target="../slideLayouts/slideLayout45.xml"/><Relationship Id="rId2" Type="http://schemas.openxmlformats.org/officeDocument/2006/relationships/notesSlide" Target="../notesSlides/notesSlide71.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66.xml"/><Relationship Id="rId2" Type="http://schemas.openxmlformats.org/officeDocument/2006/relationships/notesSlide" Target="../notesSlides/notesSlide7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48.xml"/><Relationship Id="rId2" Type="http://schemas.openxmlformats.org/officeDocument/2006/relationships/notesSlide" Target="../notesSlides/notesSlide73.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48.xml"/><Relationship Id="rId2" Type="http://schemas.openxmlformats.org/officeDocument/2006/relationships/notesSlide" Target="../notesSlides/notesSlide74.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48.xml"/><Relationship Id="rId2" Type="http://schemas.openxmlformats.org/officeDocument/2006/relationships/notesSlide" Target="../notesSlides/notesSlide75.xml"/><Relationship Id="rId3" Type="http://schemas.openxmlformats.org/officeDocument/2006/relationships/image" Target="../media/image9.png"/></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46.xml"/><Relationship Id="rId2" Type="http://schemas.openxmlformats.org/officeDocument/2006/relationships/notesSlide" Target="../notesSlides/notesSlide7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48.xml"/><Relationship Id="rId2" Type="http://schemas.openxmlformats.org/officeDocument/2006/relationships/notesSlide" Target="../notesSlides/notesSlide77.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48.xml"/><Relationship Id="rId2" Type="http://schemas.openxmlformats.org/officeDocument/2006/relationships/notesSlide" Target="../notesSlides/notesSlide78.xml"/><Relationship Id="rId3" Type="http://schemas.openxmlformats.org/officeDocument/2006/relationships/image" Target="../media/image9.png"/></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45.xml"/><Relationship Id="rId2" Type="http://schemas.openxmlformats.org/officeDocument/2006/relationships/notesSlide" Target="../notesSlides/notesSlide79.xml"/><Relationship Id="rId3" Type="http://schemas.openxmlformats.org/officeDocument/2006/relationships/image" Target="../media/image5.png"/></Relationships>
</file>

<file path=ppt/slides/_rels/slide94.xml.rels><?xml version="1.0" encoding="UTF-8" standalone="yes"?>
<Relationships xmlns="http://schemas.openxmlformats.org/package/2006/relationships"><Relationship Id="rId3" Type="http://schemas.openxmlformats.org/officeDocument/2006/relationships/hyperlink" Target="http://www.na.org/conference" TargetMode="External"/><Relationship Id="rId4" Type="http://schemas.openxmlformats.org/officeDocument/2006/relationships/hyperlink" Target="http://www.na.org/future" TargetMode="External"/><Relationship Id="rId5" Type="http://schemas.openxmlformats.org/officeDocument/2006/relationships/image" Target="../media/image5.png"/><Relationship Id="rId1" Type="http://schemas.openxmlformats.org/officeDocument/2006/relationships/slideLayout" Target="../slideLayouts/slideLayout45.xml"/><Relationship Id="rId2" Type="http://schemas.openxmlformats.org/officeDocument/2006/relationships/notesSlide" Target="../notesSlides/notesSlide80.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47.xml"/><Relationship Id="rId2" Type="http://schemas.openxmlformats.org/officeDocument/2006/relationships/notesSlide" Target="../notesSlides/notesSlide81.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48.xml"/><Relationship Id="rId2" Type="http://schemas.openxmlformats.org/officeDocument/2006/relationships/notesSlide" Target="../notesSlides/notesSlide8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48.xml"/><Relationship Id="rId2" Type="http://schemas.openxmlformats.org/officeDocument/2006/relationships/notesSlide" Target="../notesSlides/notesSlide83.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46.xml"/><Relationship Id="rId2" Type="http://schemas.openxmlformats.org/officeDocument/2006/relationships/notesSlide" Target="../notesSlides/notesSlide84.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422032" y="1784838"/>
            <a:ext cx="5952392" cy="2136532"/>
          </a:xfrm>
        </p:spPr>
        <p:txBody>
          <a:bodyPr/>
          <a:lstStyle/>
          <a:p>
            <a:pPr lvl="1" algn="ctr">
              <a:defRPr sz="1800"/>
            </a:pPr>
            <a:r>
              <a:rPr lang="en-US" sz="3250" b="1" dirty="0" smtClean="0">
                <a:solidFill>
                  <a:srgbClr val="FFFFFF"/>
                </a:solidFill>
                <a:latin typeface="Cambria" charset="0"/>
                <a:ea typeface="Cambria" charset="0"/>
                <a:cs typeface="Cambria" charset="0"/>
                <a:sym typeface="Boton BQ Medium"/>
              </a:rPr>
              <a:t>This PowerPoint covers the motions in the 2018 </a:t>
            </a:r>
            <a:br>
              <a:rPr lang="en-US" sz="3250" b="1" dirty="0" smtClean="0">
                <a:solidFill>
                  <a:srgbClr val="FFFFFF"/>
                </a:solidFill>
                <a:latin typeface="Cambria" charset="0"/>
                <a:ea typeface="Cambria" charset="0"/>
                <a:cs typeface="Cambria" charset="0"/>
                <a:sym typeface="Boton BQ Medium"/>
              </a:rPr>
            </a:br>
            <a:r>
              <a:rPr lang="en-US" sz="3250" b="1" i="1" dirty="0" smtClean="0">
                <a:solidFill>
                  <a:srgbClr val="FFFFFF"/>
                </a:solidFill>
                <a:latin typeface="Cambria" charset="0"/>
                <a:ea typeface="Cambria" charset="0"/>
                <a:cs typeface="Cambria" charset="0"/>
                <a:sym typeface="Boton BQ Medium"/>
              </a:rPr>
              <a:t>Conference </a:t>
            </a:r>
            <a:r>
              <a:rPr lang="en-US" sz="3250" b="1" i="1" dirty="0">
                <a:solidFill>
                  <a:srgbClr val="FFFFFF"/>
                </a:solidFill>
                <a:latin typeface="Cambria" charset="0"/>
                <a:ea typeface="Cambria" charset="0"/>
                <a:cs typeface="Cambria" charset="0"/>
                <a:sym typeface="Boton BQ Medium"/>
              </a:rPr>
              <a:t>Agenda </a:t>
            </a:r>
            <a:r>
              <a:rPr lang="en-US" sz="3250" b="1" i="1" dirty="0" smtClean="0">
                <a:solidFill>
                  <a:srgbClr val="FFFFFF"/>
                </a:solidFill>
                <a:latin typeface="Cambria" charset="0"/>
                <a:ea typeface="Cambria" charset="0"/>
                <a:cs typeface="Cambria" charset="0"/>
                <a:sym typeface="Boton BQ Medium"/>
              </a:rPr>
              <a:t>Report</a:t>
            </a:r>
            <a:endParaRPr lang="en-US" sz="3250" b="1" i="1" dirty="0">
              <a:solidFill>
                <a:srgbClr val="FFFFFF"/>
              </a:solidFill>
              <a:latin typeface="Cambria" charset="0"/>
              <a:ea typeface="Cambria" charset="0"/>
              <a:cs typeface="Cambria" charset="0"/>
              <a:sym typeface="Boton BQ Medium"/>
            </a:endParaRPr>
          </a:p>
        </p:txBody>
      </p:sp>
      <p:sp>
        <p:nvSpPr>
          <p:cNvPr id="3" name="Text Placeholder 3"/>
          <p:cNvSpPr txBox="1">
            <a:spLocks/>
          </p:cNvSpPr>
          <p:nvPr/>
        </p:nvSpPr>
        <p:spPr>
          <a:xfrm>
            <a:off x="2131608" y="4307140"/>
            <a:ext cx="4498848" cy="136565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0" marR="0" indent="0" algn="l" defTabSz="457200" rtl="0" eaLnBrk="1" fontAlgn="auto" latinLnBrk="0" hangingPunct="1">
              <a:lnSpc>
                <a:spcPct val="100000"/>
              </a:lnSpc>
              <a:spcBef>
                <a:spcPts val="0"/>
              </a:spcBef>
              <a:spcAft>
                <a:spcPts val="0"/>
              </a:spcAft>
              <a:buClrTx/>
              <a:buSzTx/>
              <a:buFontTx/>
              <a:buNone/>
              <a:tabLst/>
              <a:defRPr sz="3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lgn="ctr">
              <a:defRPr sz="1800"/>
            </a:pPr>
            <a:endParaRPr lang="en-US" sz="2800" b="1" dirty="0">
              <a:solidFill>
                <a:srgbClr val="92278F"/>
              </a:solidFill>
              <a:effectLst>
                <a:outerShdw blurRad="38100" dist="38100" dir="2700000" algn="tl">
                  <a:srgbClr val="000000">
                    <a:alpha val="43137"/>
                  </a:srgbClr>
                </a:outerShdw>
              </a:effectLst>
              <a:latin typeface="Cambria" charset="0"/>
              <a:ea typeface="Cambria" charset="0"/>
              <a:cs typeface="Cambria" charset="0"/>
              <a:sym typeface="Boton BQ Medium"/>
            </a:endParaRP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95833393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hape 83"/>
          <p:cNvSpPr/>
          <p:nvPr/>
        </p:nvSpPr>
        <p:spPr>
          <a:xfrm>
            <a:off x="2311400" y="836884"/>
            <a:ext cx="9512300" cy="764632"/>
          </a:xfrm>
          <a:prstGeom prst="rect">
            <a:avLst/>
          </a:prstGeom>
          <a:ln w="12700">
            <a:miter lim="400000"/>
          </a:ln>
          <a:extLst>
            <a:ext uri="{C572A759-6A51-4108-AA02-DFA0A04FC94B}">
              <ma14:wrappingTextBoxFlag xmlns:mc="http://schemas.openxmlformats.org/markup-compatibility/2006" xmlns:mv="urn:schemas-microsoft-com:mac:vml" xmlns:ma14="http://schemas.microsoft.com/office/mac/drawingml/2011/main" xmlns="" xmlns:p="http://schemas.openxmlformats.org/presentationml/2006/main" xmlns:r="http://schemas.openxmlformats.org/officeDocument/2006/relationships" xmlns:a="http://schemas.openxmlformats.org/drawingml/2006/main" val="1"/>
            </a:ext>
          </a:extLst>
        </p:spPr>
        <p:txBody>
          <a:bodyPr lIns="35719" tIns="35719" rIns="35719" bIns="35719" anchor="ctr">
            <a:noAutofit/>
          </a:bodyPr>
          <a:lstStyle/>
          <a:p>
            <a:pPr marL="0" marR="0" lvl="1" indent="0" algn="ctr" defTabSz="457200" rtl="0" eaLnBrk="1" fontAlgn="auto" latinLnBrk="0" hangingPunct="1">
              <a:lnSpc>
                <a:spcPct val="100000"/>
              </a:lnSpc>
              <a:spcBef>
                <a:spcPts val="0"/>
              </a:spcBef>
              <a:spcAft>
                <a:spcPts val="0"/>
              </a:spcAft>
              <a:buClrTx/>
              <a:buSzTx/>
              <a:buFontTx/>
              <a:buNone/>
              <a:tabLst/>
              <a:defRPr sz="1800"/>
            </a:pPr>
            <a:r>
              <a:rPr kumimoji="0" sz="4500" b="1" i="0" u="none" strike="noStrike" kern="1200" cap="none" spc="0" normalizeH="0" baseline="0" noProof="0" dirty="0">
                <a:ln>
                  <a:noFill/>
                </a:ln>
                <a:solidFill>
                  <a:prstClr val="black"/>
                </a:solidFill>
                <a:effectLst/>
                <a:uLnTx/>
                <a:uFillTx/>
                <a:latin typeface="Cambria" charset="0"/>
                <a:ea typeface="Cambria" charset="0"/>
                <a:cs typeface="Cambria" charset="0"/>
                <a:sym typeface="BotonBQ-Bold"/>
              </a:rPr>
              <a:t>Motion </a:t>
            </a:r>
            <a:r>
              <a:rPr kumimoji="0" sz="4500" b="1" i="0" u="none" strike="noStrike" kern="1200" cap="none" spc="0" normalizeH="0" baseline="0" noProof="0" dirty="0" smtClean="0">
                <a:ln>
                  <a:noFill/>
                </a:ln>
                <a:solidFill>
                  <a:prstClr val="black"/>
                </a:solidFill>
                <a:effectLst/>
                <a:uLnTx/>
                <a:uFillTx/>
                <a:latin typeface="Cambria" charset="0"/>
                <a:ea typeface="Cambria" charset="0"/>
                <a:cs typeface="Cambria" charset="0"/>
                <a:sym typeface="BotonBQ-Bold"/>
              </a:rPr>
              <a:t>1: </a:t>
            </a:r>
            <a:r>
              <a:rPr kumimoji="0" lang="en-US" sz="4500" b="1" i="0" u="none" strike="noStrike" kern="1200" cap="none" spc="0" normalizeH="0" baseline="0" noProof="0" dirty="0" smtClean="0">
                <a:ln>
                  <a:noFill/>
                </a:ln>
                <a:solidFill>
                  <a:prstClr val="black"/>
                </a:solidFill>
                <a:effectLst/>
                <a:uLnTx/>
                <a:uFillTx/>
                <a:latin typeface="Cambria" charset="0"/>
                <a:ea typeface="Cambria" charset="0"/>
                <a:cs typeface="Cambria" charset="0"/>
                <a:sym typeface="BotonBQ-Bold"/>
              </a:rPr>
              <a:t>World Board Response</a:t>
            </a:r>
            <a:endParaRPr kumimoji="0" sz="4500" b="1" i="0" u="none" strike="noStrike" kern="1200" cap="none" spc="0" normalizeH="0" baseline="0" noProof="0" dirty="0">
              <a:ln>
                <a:noFill/>
              </a:ln>
              <a:solidFill>
                <a:prstClr val="black"/>
              </a:solidFill>
              <a:effectLst/>
              <a:uLnTx/>
              <a:uFillTx/>
              <a:latin typeface="Cambria" charset="0"/>
              <a:ea typeface="Cambria" charset="0"/>
              <a:cs typeface="Cambria" charset="0"/>
              <a:sym typeface="BotonBQ-Bold"/>
            </a:endParaRPr>
          </a:p>
        </p:txBody>
      </p:sp>
      <p:sp>
        <p:nvSpPr>
          <p:cNvPr id="3" name="Shape 86"/>
          <p:cNvSpPr/>
          <p:nvPr/>
        </p:nvSpPr>
        <p:spPr>
          <a:xfrm>
            <a:off x="926883" y="2156113"/>
            <a:ext cx="10204308" cy="4136517"/>
          </a:xfrm>
          <a:prstGeom prst="rect">
            <a:avLst/>
          </a:prstGeom>
          <a:ln w="12700">
            <a:miter lim="400000"/>
          </a:ln>
          <a:extLst>
            <a:ext uri="{C572A759-6A51-4108-AA02-DFA0A04FC94B}">
              <ma14:wrappingTextBoxFlag xmlns:mc="http://schemas.openxmlformats.org/markup-compatibility/2006" xmlns:mv="urn:schemas-microsoft-com:mac:vml" xmlns:ma14="http://schemas.microsoft.com/office/mac/drawingml/2011/main" xmlns="" xmlns:p="http://schemas.openxmlformats.org/presentationml/2006/main" xmlns:r="http://schemas.openxmlformats.org/officeDocument/2006/relationships" xmlns:a="http://schemas.openxmlformats.org/drawingml/2006/main" val="1"/>
            </a:ext>
          </a:extLst>
        </p:spPr>
        <p:txBody>
          <a:bodyPr wrap="square" lIns="0" tIns="0" rIns="0" bIns="0">
            <a:spAutoFit/>
          </a:bodyPr>
          <a:lstStyle/>
          <a:p>
            <a:pPr marL="457200" marR="0" lvl="0" indent="-457200" algn="l" defTabSz="914400" rtl="0" eaLnBrk="1" fontAlgn="auto" latinLnBrk="0" hangingPunct="1">
              <a:lnSpc>
                <a:spcPct val="120000"/>
              </a:lnSpc>
              <a:spcBef>
                <a:spcPts val="0"/>
              </a:spcBef>
              <a:spcAft>
                <a:spcPts val="0"/>
              </a:spcAft>
              <a:buClrTx/>
              <a:buSzPct val="75000"/>
              <a:buFontTx/>
              <a:buBlip>
                <a:blip r:embed="rId3"/>
              </a:buBlip>
              <a:tabLst/>
              <a:defRPr sz="1800"/>
            </a:pPr>
            <a:r>
              <a:rPr kumimoji="0" lang="en-US" sz="3200" b="0" i="0" u="none" strike="noStrike" kern="1200" cap="none" spc="0" normalizeH="0" baseline="0" noProof="0" dirty="0" smtClean="0">
                <a:ln>
                  <a:noFill/>
                </a:ln>
                <a:solidFill>
                  <a:prstClr val="black"/>
                </a:solidFill>
                <a:effectLst/>
                <a:uLnTx/>
                <a:uFillTx/>
                <a:latin typeface="Cambria" charset="0"/>
                <a:ea typeface="Cambria" charset="0"/>
                <a:cs typeface="Cambria" charset="0"/>
                <a:sym typeface="PopplLaudatio-Regular"/>
              </a:rPr>
              <a:t>SPs widely</a:t>
            </a:r>
            <a:r>
              <a:rPr kumimoji="0" lang="en-US" sz="3200" b="0" i="0" u="none" strike="noStrike" kern="1200" cap="none" spc="0" normalizeH="0" noProof="0" dirty="0" smtClean="0">
                <a:ln>
                  <a:noFill/>
                </a:ln>
                <a:solidFill>
                  <a:prstClr val="black"/>
                </a:solidFill>
                <a:effectLst/>
                <a:uLnTx/>
                <a:uFillTx/>
                <a:latin typeface="Cambria" charset="0"/>
                <a:ea typeface="Cambria" charset="0"/>
                <a:cs typeface="Cambria" charset="0"/>
                <a:sym typeface="PopplLaudatio-Regular"/>
              </a:rPr>
              <a:t> available, but not approved to read in meetings like IPs</a:t>
            </a:r>
          </a:p>
          <a:p>
            <a:pPr marL="457200" marR="0" lvl="0" indent="-457200" algn="l" defTabSz="914400" rtl="0" eaLnBrk="1" fontAlgn="auto" latinLnBrk="0" hangingPunct="1">
              <a:lnSpc>
                <a:spcPct val="120000"/>
              </a:lnSpc>
              <a:spcBef>
                <a:spcPts val="0"/>
              </a:spcBef>
              <a:spcAft>
                <a:spcPts val="0"/>
              </a:spcAft>
              <a:buClrTx/>
              <a:buSzPct val="75000"/>
              <a:buFontTx/>
              <a:buBlip>
                <a:blip r:embed="rId3"/>
              </a:buBlip>
              <a:tabLst/>
              <a:defRPr sz="1800"/>
            </a:pPr>
            <a:r>
              <a:rPr lang="en-US" sz="3200" dirty="0" smtClean="0">
                <a:solidFill>
                  <a:prstClr val="black"/>
                </a:solidFill>
                <a:latin typeface="Cambria" charset="0"/>
                <a:ea typeface="Cambria" charset="0"/>
                <a:cs typeface="Cambria" charset="0"/>
                <a:sym typeface="PopplLaudatio-Regular"/>
              </a:rPr>
              <a:t>IPs more widely distributed, but potential</a:t>
            </a:r>
            <a:r>
              <a:rPr kumimoji="0" lang="en-US" sz="3200" b="0" i="0" u="none" strike="noStrike" kern="1200" cap="none" spc="0" normalizeH="0" noProof="0" dirty="0" smtClean="0">
                <a:ln>
                  <a:noFill/>
                </a:ln>
                <a:solidFill>
                  <a:prstClr val="black"/>
                </a:solidFill>
                <a:effectLst/>
                <a:uLnTx/>
                <a:uFillTx/>
                <a:latin typeface="Cambria" charset="0"/>
                <a:ea typeface="Cambria" charset="0"/>
                <a:cs typeface="Cambria" charset="0"/>
                <a:sym typeface="PopplLaudatio-Regular"/>
              </a:rPr>
              <a:t> revisions must appear in the </a:t>
            </a:r>
            <a:r>
              <a:rPr kumimoji="0" lang="en-US" sz="3200" b="0" i="1" u="none" strike="noStrike" kern="1200" cap="none" spc="0" normalizeH="0" noProof="0" dirty="0" smtClean="0">
                <a:ln>
                  <a:noFill/>
                </a:ln>
                <a:solidFill>
                  <a:prstClr val="black"/>
                </a:solidFill>
                <a:effectLst/>
                <a:uLnTx/>
                <a:uFillTx/>
                <a:latin typeface="Cambria" charset="0"/>
                <a:ea typeface="Cambria" charset="0"/>
                <a:cs typeface="Cambria" charset="0"/>
                <a:sym typeface="PopplLaudatio-Regular"/>
              </a:rPr>
              <a:t>CAR</a:t>
            </a:r>
            <a:r>
              <a:rPr kumimoji="0" lang="en-US" sz="3200" b="0" i="0" u="none" strike="noStrike" kern="1200" cap="none" spc="0" normalizeH="0" noProof="0" dirty="0" smtClean="0">
                <a:ln>
                  <a:noFill/>
                </a:ln>
                <a:solidFill>
                  <a:prstClr val="black"/>
                </a:solidFill>
                <a:effectLst/>
                <a:uLnTx/>
                <a:uFillTx/>
                <a:latin typeface="Cambria" charset="0"/>
                <a:ea typeface="Cambria" charset="0"/>
                <a:cs typeface="Cambria" charset="0"/>
                <a:sym typeface="PopplLaudatio-Regular"/>
              </a:rPr>
              <a:t> and be approved by the WSC</a:t>
            </a:r>
          </a:p>
          <a:p>
            <a:pPr marL="457200" marR="0" lvl="0" indent="-457200" algn="l" defTabSz="914400" rtl="0" eaLnBrk="1" fontAlgn="auto" latinLnBrk="0" hangingPunct="1">
              <a:lnSpc>
                <a:spcPct val="120000"/>
              </a:lnSpc>
              <a:spcBef>
                <a:spcPts val="0"/>
              </a:spcBef>
              <a:spcAft>
                <a:spcPts val="0"/>
              </a:spcAft>
              <a:buClrTx/>
              <a:buSzPct val="75000"/>
              <a:buFontTx/>
              <a:buBlip>
                <a:blip r:embed="rId3"/>
              </a:buBlip>
              <a:tabLst/>
              <a:defRPr sz="1800"/>
            </a:pPr>
            <a:r>
              <a:rPr kumimoji="0" lang="en-US" sz="3200" b="0" i="0" u="none" strike="noStrike" kern="1200" cap="none" spc="0" normalizeH="0" noProof="0" dirty="0" smtClean="0">
                <a:ln>
                  <a:noFill/>
                </a:ln>
                <a:solidFill>
                  <a:prstClr val="black"/>
                </a:solidFill>
                <a:effectLst/>
                <a:uLnTx/>
                <a:uFillTx/>
                <a:latin typeface="Cambria" charset="0"/>
                <a:ea typeface="Cambria" charset="0"/>
                <a:cs typeface="Cambria" charset="0"/>
                <a:sym typeface="PopplLaudatio-Regular"/>
              </a:rPr>
              <a:t>Would not require a workgroup and would involve minimal expense</a:t>
            </a:r>
          </a:p>
          <a:p>
            <a:pPr marL="457200" marR="0" lvl="0" indent="-457200" algn="l" defTabSz="914400" rtl="0" eaLnBrk="1" fontAlgn="auto" latinLnBrk="0" hangingPunct="1">
              <a:lnSpc>
                <a:spcPct val="120000"/>
              </a:lnSpc>
              <a:spcBef>
                <a:spcPts val="0"/>
              </a:spcBef>
              <a:spcAft>
                <a:spcPts val="0"/>
              </a:spcAft>
              <a:buClrTx/>
              <a:buSzPct val="75000"/>
              <a:buFontTx/>
              <a:buBlip>
                <a:blip r:embed="rId3"/>
              </a:buBlip>
              <a:tabLst/>
              <a:defRPr sz="1800"/>
            </a:pPr>
            <a:r>
              <a:rPr lang="en-US" sz="3200" dirty="0" smtClean="0">
                <a:solidFill>
                  <a:prstClr val="black"/>
                </a:solidFill>
                <a:latin typeface="Cambria" charset="0"/>
                <a:ea typeface="Cambria" charset="0"/>
                <a:cs typeface="Cambria" charset="0"/>
                <a:sym typeface="PopplLaudatio-Regular"/>
              </a:rPr>
              <a:t>Idea is also included in the </a:t>
            </a:r>
            <a:r>
              <a:rPr lang="en-US" sz="3200" i="1" dirty="0" smtClean="0">
                <a:solidFill>
                  <a:prstClr val="black"/>
                </a:solidFill>
                <a:latin typeface="Cambria" charset="0"/>
                <a:ea typeface="Cambria" charset="0"/>
                <a:cs typeface="Cambria" charset="0"/>
                <a:sym typeface="PopplLaudatio-Regular"/>
              </a:rPr>
              <a:t>CAR</a:t>
            </a:r>
            <a:r>
              <a:rPr lang="en-US" sz="3200" dirty="0" smtClean="0">
                <a:solidFill>
                  <a:prstClr val="black"/>
                </a:solidFill>
                <a:latin typeface="Cambria" charset="0"/>
                <a:ea typeface="Cambria" charset="0"/>
                <a:cs typeface="Cambria" charset="0"/>
                <a:sym typeface="PopplLaudatio-Regular"/>
              </a:rPr>
              <a:t> literature survey</a:t>
            </a:r>
            <a:endParaRPr kumimoji="0" lang="en-US" sz="3200" b="0" i="0" u="none" strike="noStrike" kern="1200" cap="none" spc="0" normalizeH="0" noProof="0" dirty="0" smtClean="0">
              <a:ln>
                <a:noFill/>
              </a:ln>
              <a:solidFill>
                <a:prstClr val="black"/>
              </a:solidFill>
              <a:effectLst/>
              <a:uLnTx/>
              <a:uFillTx/>
              <a:latin typeface="Cambria" charset="0"/>
              <a:ea typeface="Cambria" charset="0"/>
              <a:cs typeface="Cambria" charset="0"/>
              <a:sym typeface="PopplLaudatio-Regular"/>
            </a:endParaRP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634459867"/>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Shape 83"/>
          <p:cNvSpPr/>
          <p:nvPr/>
        </p:nvSpPr>
        <p:spPr>
          <a:xfrm>
            <a:off x="2413000" y="836884"/>
            <a:ext cx="9410700" cy="764632"/>
          </a:xfrm>
          <a:prstGeom prst="rect">
            <a:avLst/>
          </a:prstGeom>
          <a:ln w="12700">
            <a:miter lim="400000"/>
          </a:ln>
          <a:extLst>
            <a:ext uri="{C572A759-6A51-4108-AA02-DFA0A04FC94B}">
              <ma14:wrappingTextBoxFlag xmlns:mc="http://schemas.openxmlformats.org/markup-compatibility/2006" xmlns:mv="urn:schemas-microsoft-com:mac:vml" xmlns:ma14="http://schemas.microsoft.com/office/mac/drawingml/2011/main" xmlns="" xmlns:p="http://schemas.openxmlformats.org/presentationml/2006/main" xmlns:r="http://schemas.openxmlformats.org/officeDocument/2006/relationships" xmlns:a="http://schemas.openxmlformats.org/drawingml/2006/main" val="1"/>
            </a:ext>
          </a:extLst>
        </p:spPr>
        <p:txBody>
          <a:bodyPr lIns="35719" tIns="35719" rIns="35719" bIns="35719" anchor="ctr">
            <a:noAutofit/>
          </a:bodyPr>
          <a:lstStyle/>
          <a:p>
            <a:pPr marL="0" lvl="1" indent="0" algn="ctr" defTabSz="457200">
              <a:defRPr sz="1800"/>
            </a:pPr>
            <a:r>
              <a:rPr sz="4500" b="1" dirty="0">
                <a:latin typeface="Cambria" charset="0"/>
                <a:ea typeface="Cambria" charset="0"/>
                <a:cs typeface="Cambria" charset="0"/>
                <a:sym typeface="BotonBQ-Bold"/>
              </a:rPr>
              <a:t>Motion </a:t>
            </a:r>
            <a:r>
              <a:rPr sz="4500" b="1" dirty="0" smtClean="0">
                <a:latin typeface="Cambria" charset="0"/>
                <a:ea typeface="Cambria" charset="0"/>
                <a:cs typeface="Cambria" charset="0"/>
                <a:sym typeface="BotonBQ-Bold"/>
              </a:rPr>
              <a:t>1</a:t>
            </a:r>
            <a:r>
              <a:rPr lang="en-US" sz="4500" b="1" dirty="0" smtClean="0">
                <a:latin typeface="Cambria" charset="0"/>
                <a:ea typeface="Cambria" charset="0"/>
                <a:cs typeface="Cambria" charset="0"/>
                <a:sym typeface="BotonBQ-Bold"/>
              </a:rPr>
              <a:t>8</a:t>
            </a:r>
            <a:r>
              <a:rPr sz="4500" b="1" dirty="0" smtClean="0">
                <a:latin typeface="Cambria" charset="0"/>
                <a:ea typeface="Cambria" charset="0"/>
                <a:cs typeface="Cambria" charset="0"/>
                <a:sym typeface="BotonBQ-Bold"/>
              </a:rPr>
              <a:t>: </a:t>
            </a:r>
            <a:r>
              <a:rPr sz="4500" b="1" dirty="0">
                <a:latin typeface="Cambria" charset="0"/>
                <a:ea typeface="Cambria" charset="0"/>
                <a:cs typeface="Cambria" charset="0"/>
                <a:sym typeface="BotonBQ-Bold"/>
              </a:rPr>
              <a:t>Rationale by </a:t>
            </a:r>
            <a:r>
              <a:rPr sz="4500" b="1" dirty="0" smtClean="0">
                <a:latin typeface="Cambria" charset="0"/>
                <a:ea typeface="Cambria" charset="0"/>
                <a:cs typeface="Cambria" charset="0"/>
                <a:sym typeface="BotonBQ-Bold"/>
              </a:rPr>
              <a:t>Region</a:t>
            </a:r>
            <a:r>
              <a:rPr lang="en-US" sz="4500" b="1" dirty="0" smtClean="0">
                <a:latin typeface="Cambria" charset="0"/>
                <a:ea typeface="Cambria" charset="0"/>
                <a:cs typeface="Cambria" charset="0"/>
                <a:sym typeface="BotonBQ-Bold"/>
              </a:rPr>
              <a:t>s</a:t>
            </a:r>
            <a:endParaRPr sz="4500" b="1" dirty="0">
              <a:latin typeface="Cambria" charset="0"/>
              <a:ea typeface="Cambria" charset="0"/>
              <a:cs typeface="Cambria" charset="0"/>
              <a:sym typeface="BotonBQ-Bold"/>
            </a:endParaRPr>
          </a:p>
        </p:txBody>
      </p:sp>
      <p:sp>
        <p:nvSpPr>
          <p:cNvPr id="5" name="Shape 86"/>
          <p:cNvSpPr/>
          <p:nvPr/>
        </p:nvSpPr>
        <p:spPr>
          <a:xfrm>
            <a:off x="349624" y="2143192"/>
            <a:ext cx="11474076" cy="5001369"/>
          </a:xfrm>
          <a:prstGeom prst="rect">
            <a:avLst/>
          </a:prstGeom>
          <a:ln w="12700">
            <a:miter lim="400000"/>
          </a:ln>
          <a:extLst>
            <a:ext uri="{C572A759-6A51-4108-AA02-DFA0A04FC94B}">
              <ma14:wrappingTextBoxFlag xmlns:mc="http://schemas.openxmlformats.org/markup-compatibility/2006" xmlns:mv="urn:schemas-microsoft-com:mac:vml" xmlns:ma14="http://schemas.microsoft.com/office/mac/drawingml/2011/main" xmlns="" xmlns:p="http://schemas.openxmlformats.org/presentationml/2006/main" xmlns:r="http://schemas.openxmlformats.org/officeDocument/2006/relationships" xmlns:a="http://schemas.openxmlformats.org/drawingml/2006/main" val="1"/>
            </a:ext>
          </a:extLst>
        </p:spPr>
        <p:txBody>
          <a:bodyPr wrap="square" lIns="0" tIns="0" rIns="0" bIns="0">
            <a:spAutoFit/>
          </a:bodyPr>
          <a:lstStyle/>
          <a:p>
            <a:pPr algn="l">
              <a:buSzPct val="75000"/>
              <a:defRPr sz="1800"/>
            </a:pPr>
            <a:r>
              <a:rPr lang="en-US" sz="2700" dirty="0" smtClean="0">
                <a:latin typeface="Cambria" charset="0"/>
                <a:ea typeface="Cambria" charset="0"/>
                <a:cs typeface="Cambria" charset="0"/>
              </a:rPr>
              <a:t>Zones </a:t>
            </a:r>
            <a:r>
              <a:rPr lang="en-US" sz="2700" dirty="0">
                <a:latin typeface="Cambria" charset="0"/>
                <a:ea typeface="Cambria" charset="0"/>
                <a:cs typeface="Cambria" charset="0"/>
              </a:rPr>
              <a:t>outside of the USA have a significant number of Regions or communities not seated at WSC. In APF 20 of 29 are not seated; </a:t>
            </a:r>
            <a:r>
              <a:rPr lang="en-US" sz="2700" dirty="0" err="1">
                <a:latin typeface="Cambria" charset="0"/>
                <a:ea typeface="Cambria" charset="0"/>
                <a:cs typeface="Cambria" charset="0"/>
              </a:rPr>
              <a:t>Afri</a:t>
            </a:r>
            <a:r>
              <a:rPr lang="en-US" sz="2700" dirty="0">
                <a:latin typeface="Cambria" charset="0"/>
                <a:ea typeface="Cambria" charset="0"/>
                <a:cs typeface="Cambria" charset="0"/>
              </a:rPr>
              <a:t>-Can 13 of 14 are not seated; EDM 14 of 30; Brazil 7 of 9; Latin America 5 of 21; CANA 2 of 8; Russia 4 of 5. </a:t>
            </a:r>
            <a:r>
              <a:rPr lang="en-US" sz="2700" dirty="0" smtClean="0">
                <a:latin typeface="Cambria" charset="0"/>
                <a:ea typeface="Cambria" charset="0"/>
                <a:cs typeface="Cambria" charset="0"/>
              </a:rPr>
              <a:t>Many </a:t>
            </a:r>
            <a:r>
              <a:rPr lang="en-US" sz="2700" dirty="0">
                <a:latin typeface="Cambria" charset="0"/>
                <a:ea typeface="Cambria" charset="0"/>
                <a:cs typeface="Cambria" charset="0"/>
              </a:rPr>
              <a:t>of those Regions may not meet the seating criteria due to size or evolution of their fellowship, or have the support of WSC to be seated. Collectively though these unseated communities represent thousands of NA meetings and a significant percentage of the world’s population. Yet the number of meetings is disproportionately under-represented compared to places where NA is well established. The World Service Conference is therefore far from a forum that truly represents the world wide fellowship and perspectives of Narcotics Anonymous in the 21st century. </a:t>
            </a:r>
            <a:r>
              <a:rPr lang="en-US" sz="2700" dirty="0" smtClean="0">
                <a:latin typeface="Cambria" charset="0"/>
                <a:ea typeface="Cambria" charset="0"/>
                <a:cs typeface="Cambria" charset="0"/>
              </a:rPr>
              <a:t>. . .</a:t>
            </a:r>
          </a:p>
          <a:p>
            <a:pPr marL="457200" indent="-457200" algn="l">
              <a:buSzPct val="75000"/>
              <a:buBlip>
                <a:blip r:embed="rId3"/>
              </a:buBlip>
              <a:defRPr sz="1800"/>
            </a:pPr>
            <a:endParaRPr lang="en-US" sz="2800" dirty="0">
              <a:latin typeface="Cambria" charset="0"/>
              <a:ea typeface="Cambria" charset="0"/>
              <a:cs typeface="Cambria" charset="0"/>
            </a:endParaRP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623339517"/>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Shape 83"/>
          <p:cNvSpPr/>
          <p:nvPr/>
        </p:nvSpPr>
        <p:spPr>
          <a:xfrm>
            <a:off x="2413000" y="836884"/>
            <a:ext cx="9410700" cy="764632"/>
          </a:xfrm>
          <a:prstGeom prst="rect">
            <a:avLst/>
          </a:prstGeom>
          <a:ln w="12700">
            <a:miter lim="400000"/>
          </a:ln>
          <a:extLst>
            <a:ext uri="{C572A759-6A51-4108-AA02-DFA0A04FC94B}">
              <ma14:wrappingTextBoxFlag xmlns:mc="http://schemas.openxmlformats.org/markup-compatibility/2006" xmlns:mv="urn:schemas-microsoft-com:mac:vml" xmlns:ma14="http://schemas.microsoft.com/office/mac/drawingml/2011/main" xmlns="" xmlns:p="http://schemas.openxmlformats.org/presentationml/2006/main" xmlns:r="http://schemas.openxmlformats.org/officeDocument/2006/relationships" xmlns:a="http://schemas.openxmlformats.org/drawingml/2006/main" val="1"/>
            </a:ext>
          </a:extLst>
        </p:spPr>
        <p:txBody>
          <a:bodyPr lIns="35719" tIns="35719" rIns="35719" bIns="35719" anchor="ctr">
            <a:noAutofit/>
          </a:bodyPr>
          <a:lstStyle/>
          <a:p>
            <a:pPr marL="0" lvl="1" indent="0" algn="ctr" defTabSz="457200">
              <a:defRPr sz="1800"/>
            </a:pPr>
            <a:r>
              <a:rPr sz="4500" b="1" dirty="0">
                <a:latin typeface="Cambria" charset="0"/>
                <a:ea typeface="Cambria" charset="0"/>
                <a:cs typeface="Cambria" charset="0"/>
                <a:sym typeface="BotonBQ-Bold"/>
              </a:rPr>
              <a:t>Motion </a:t>
            </a:r>
            <a:r>
              <a:rPr sz="4500" b="1" dirty="0" smtClean="0">
                <a:latin typeface="Cambria" charset="0"/>
                <a:ea typeface="Cambria" charset="0"/>
                <a:cs typeface="Cambria" charset="0"/>
                <a:sym typeface="BotonBQ-Bold"/>
              </a:rPr>
              <a:t>1</a:t>
            </a:r>
            <a:r>
              <a:rPr lang="en-US" sz="4500" b="1" dirty="0" smtClean="0">
                <a:latin typeface="Cambria" charset="0"/>
                <a:ea typeface="Cambria" charset="0"/>
                <a:cs typeface="Cambria" charset="0"/>
                <a:sym typeface="BotonBQ-Bold"/>
              </a:rPr>
              <a:t>8</a:t>
            </a:r>
            <a:r>
              <a:rPr sz="4500" b="1" dirty="0" smtClean="0">
                <a:latin typeface="Cambria" charset="0"/>
                <a:ea typeface="Cambria" charset="0"/>
                <a:cs typeface="Cambria" charset="0"/>
                <a:sym typeface="BotonBQ-Bold"/>
              </a:rPr>
              <a:t>: </a:t>
            </a:r>
            <a:r>
              <a:rPr sz="4500" b="1" dirty="0">
                <a:latin typeface="Cambria" charset="0"/>
                <a:ea typeface="Cambria" charset="0"/>
                <a:cs typeface="Cambria" charset="0"/>
                <a:sym typeface="BotonBQ-Bold"/>
              </a:rPr>
              <a:t>Rationale by </a:t>
            </a:r>
            <a:r>
              <a:rPr sz="4500" b="1" dirty="0" smtClean="0">
                <a:latin typeface="Cambria" charset="0"/>
                <a:ea typeface="Cambria" charset="0"/>
                <a:cs typeface="Cambria" charset="0"/>
                <a:sym typeface="BotonBQ-Bold"/>
              </a:rPr>
              <a:t>Region</a:t>
            </a:r>
            <a:r>
              <a:rPr lang="en-US" sz="4500" b="1" dirty="0" smtClean="0">
                <a:latin typeface="Cambria" charset="0"/>
                <a:ea typeface="Cambria" charset="0"/>
                <a:cs typeface="Cambria" charset="0"/>
                <a:sym typeface="BotonBQ-Bold"/>
              </a:rPr>
              <a:t>s</a:t>
            </a:r>
            <a:endParaRPr sz="4500" b="1" dirty="0">
              <a:latin typeface="Cambria" charset="0"/>
              <a:ea typeface="Cambria" charset="0"/>
              <a:cs typeface="Cambria" charset="0"/>
              <a:sym typeface="BotonBQ-Bold"/>
            </a:endParaRPr>
          </a:p>
        </p:txBody>
      </p:sp>
      <p:sp>
        <p:nvSpPr>
          <p:cNvPr id="5" name="Shape 86"/>
          <p:cNvSpPr/>
          <p:nvPr/>
        </p:nvSpPr>
        <p:spPr>
          <a:xfrm>
            <a:off x="349624" y="2139696"/>
            <a:ext cx="11474076" cy="3877985"/>
          </a:xfrm>
          <a:prstGeom prst="rect">
            <a:avLst/>
          </a:prstGeom>
          <a:ln w="12700">
            <a:miter lim="400000"/>
          </a:ln>
          <a:extLst>
            <a:ext uri="{C572A759-6A51-4108-AA02-DFA0A04FC94B}">
              <ma14:wrappingTextBoxFlag xmlns:mc="http://schemas.openxmlformats.org/markup-compatibility/2006" xmlns:mv="urn:schemas-microsoft-com:mac:vml" xmlns:ma14="http://schemas.microsoft.com/office/mac/drawingml/2011/main" xmlns="" xmlns:p="http://schemas.openxmlformats.org/presentationml/2006/main" xmlns:r="http://schemas.openxmlformats.org/officeDocument/2006/relationships" xmlns:a="http://schemas.openxmlformats.org/drawingml/2006/main" val="1"/>
            </a:ext>
          </a:extLst>
        </p:spPr>
        <p:txBody>
          <a:bodyPr wrap="square" lIns="0" tIns="0" rIns="0" bIns="0">
            <a:spAutoFit/>
          </a:bodyPr>
          <a:lstStyle/>
          <a:p>
            <a:pPr algn="l">
              <a:buSzPct val="75000"/>
              <a:defRPr sz="1800"/>
            </a:pPr>
            <a:r>
              <a:rPr lang="en-US" sz="2800" dirty="0" smtClean="0">
                <a:latin typeface="Cambria" charset="0"/>
                <a:ea typeface="Cambria" charset="0"/>
                <a:cs typeface="Cambria" charset="0"/>
              </a:rPr>
              <a:t>This </a:t>
            </a:r>
            <a:r>
              <a:rPr lang="en-US" sz="2800" dirty="0">
                <a:latin typeface="Cambria" charset="0"/>
                <a:ea typeface="Cambria" charset="0"/>
                <a:cs typeface="Cambria" charset="0"/>
              </a:rPr>
              <a:t>alteration to representation provides an interim method for incorporating our diversity, until ongoing changes to representation are agreed and implemented. Zonal Forums such as APF and EDM are directly providing services through Fellowship Development efforts in their member communities. As a result of these efforts a lot of communities are now experiencing growth. However more support for translations or workshops are needed in addition to the limited resources of the Zones. Currently there is no direct way for these communities to share their needs and views to the global NA Platform</a:t>
            </a:r>
            <a:r>
              <a:rPr lang="en-US" sz="2800" dirty="0" smtClean="0">
                <a:latin typeface="Cambria" charset="0"/>
                <a:ea typeface="Cambria" charset="0"/>
                <a:cs typeface="Cambria" charset="0"/>
              </a:rPr>
              <a:t>.</a:t>
            </a:r>
            <a:endParaRPr lang="en-US" sz="2800" dirty="0">
              <a:latin typeface="Cambria" charset="0"/>
              <a:ea typeface="Cambria" charset="0"/>
              <a:cs typeface="Cambria" charset="0"/>
            </a:endParaRP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853670854"/>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Shape 104"/>
          <p:cNvSpPr/>
          <p:nvPr/>
        </p:nvSpPr>
        <p:spPr>
          <a:xfrm>
            <a:off x="327546" y="2138655"/>
            <a:ext cx="11221537" cy="1918794"/>
          </a:xfrm>
          <a:prstGeom prst="rect">
            <a:avLst/>
          </a:prstGeom>
          <a:ln w="12700">
            <a:miter lim="400000"/>
          </a:ln>
          <a:extLst>
            <a:ext uri="{C572A759-6A51-4108-AA02-DFA0A04FC94B}">
              <ma14:wrappingTextBoxFlag xmlns:mc="http://schemas.openxmlformats.org/markup-compatibility/2006" xmlns:mv="urn:schemas-microsoft-com:mac:vml" xmlns:ma14="http://schemas.microsoft.com/office/mac/drawingml/2011/main" xmlns="" xmlns:p="http://schemas.openxmlformats.org/presentationml/2006/main" xmlns:r="http://schemas.openxmlformats.org/officeDocument/2006/relationships" xmlns:a="http://schemas.openxmlformats.org/drawingml/2006/main" val="1"/>
            </a:ext>
          </a:extLst>
        </p:spPr>
        <p:txBody>
          <a:bodyPr lIns="35719" tIns="35719" rIns="35719" bIns="35719" anchor="ctr">
            <a:noAutofit/>
          </a:bodyPr>
          <a:lstStyle/>
          <a:p>
            <a:pPr>
              <a:lnSpc>
                <a:spcPct val="110000"/>
              </a:lnSpc>
            </a:pPr>
            <a:r>
              <a:rPr lang="en-US" sz="3000" b="1" dirty="0">
                <a:solidFill>
                  <a:prstClr val="black"/>
                </a:solidFill>
                <a:latin typeface="+mj-lt"/>
              </a:rPr>
              <a:t>Motion 18: </a:t>
            </a:r>
            <a:r>
              <a:rPr lang="en-US" sz="3000" dirty="0">
                <a:solidFill>
                  <a:prstClr val="black"/>
                </a:solidFill>
                <a:latin typeface="+mj-lt"/>
              </a:rPr>
              <a:t>That any Zonal Forum with two or more zonally seated regions or communities that are not seated at the World Service Conference, may choose to send one Zonal Delegate to the World Service Conference to represent those regions or communities.</a:t>
            </a:r>
          </a:p>
        </p:txBody>
      </p:sp>
      <p:sp>
        <p:nvSpPr>
          <p:cNvPr id="7" name="Shape 105"/>
          <p:cNvSpPr/>
          <p:nvPr/>
        </p:nvSpPr>
        <p:spPr>
          <a:xfrm>
            <a:off x="2986832" y="4646740"/>
            <a:ext cx="8680153" cy="1565801"/>
          </a:xfrm>
          <a:prstGeom prst="rect">
            <a:avLst/>
          </a:prstGeom>
          <a:ln w="12700">
            <a:miter lim="400000"/>
          </a:ln>
          <a:extLst>
            <a:ext uri="{C572A759-6A51-4108-AA02-DFA0A04FC94B}">
              <ma14:wrappingTextBoxFlag xmlns:mc="http://schemas.openxmlformats.org/markup-compatibility/2006" xmlns:mv="urn:schemas-microsoft-com:mac:vml" xmlns:ma14="http://schemas.microsoft.com/office/mac/drawingml/2011/main" xmlns="" xmlns:p="http://schemas.openxmlformats.org/presentationml/2006/main" xmlns:r="http://schemas.openxmlformats.org/officeDocument/2006/relationships" xmlns:a="http://schemas.openxmlformats.org/drawingml/2006/main" val="1"/>
            </a:ext>
          </a:extLst>
        </p:spPr>
        <p:txBody>
          <a:bodyPr lIns="35719" tIns="35719" rIns="35719" bIns="35719" anchor="ctr">
            <a:noAutofit/>
          </a:bodyPr>
          <a:lstStyle/>
          <a:p>
            <a:pPr lvl="0"/>
            <a:r>
              <a:rPr lang="en-US" sz="3000" b="1" dirty="0">
                <a:solidFill>
                  <a:prstClr val="black"/>
                </a:solidFill>
                <a:latin typeface="+mj-lt"/>
              </a:rPr>
              <a:t>Intent: </a:t>
            </a:r>
            <a:r>
              <a:rPr lang="en-US" sz="3000" dirty="0">
                <a:solidFill>
                  <a:prstClr val="black"/>
                </a:solidFill>
                <a:latin typeface="+mj-lt"/>
              </a:rPr>
              <a:t>To provide representation at the World Service Conference for the numerous unseated NA communities around the world. </a:t>
            </a: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479771236"/>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Shape 74"/>
          <p:cNvSpPr/>
          <p:nvPr/>
        </p:nvSpPr>
        <p:spPr>
          <a:xfrm>
            <a:off x="343823" y="653130"/>
            <a:ext cx="11335862" cy="2668293"/>
          </a:xfrm>
          <a:prstGeom prst="rect">
            <a:avLst/>
          </a:prstGeom>
          <a:ln w="12700">
            <a:miter lim="400000"/>
          </a:ln>
          <a:extLst>
            <a:ext uri="{C572A759-6A51-4108-AA02-DFA0A04FC94B}">
              <ma14:wrappingTextBoxFlag xmlns:mc="http://schemas.openxmlformats.org/markup-compatibility/2006" xmlns:mv="urn:schemas-microsoft-com:mac:vml" xmlns:ma14="http://schemas.microsoft.com/office/mac/drawingml/2011/main" xmlns="" xmlns:p="http://schemas.openxmlformats.org/presentationml/2006/main" xmlns:r="http://schemas.openxmlformats.org/officeDocument/2006/relationships" xmlns:a="http://schemas.openxmlformats.org/drawingml/2006/main" val="1"/>
            </a:ext>
          </a:extLst>
        </p:spPr>
        <p:txBody>
          <a:bodyPr wrap="square" lIns="35719" tIns="35719" rIns="35719" bIns="35719" anchor="t" anchorCtr="0">
            <a:noAutofit/>
          </a:bodyPr>
          <a:lstStyle/>
          <a:p>
            <a:pPr marL="0" lvl="1" defTabSz="457200">
              <a:defRPr sz="1800"/>
            </a:pPr>
            <a:r>
              <a:rPr sz="3500" b="1" dirty="0">
                <a:latin typeface="Cambria" charset="0"/>
                <a:ea typeface="Cambria" charset="0"/>
                <a:cs typeface="Cambria" charset="0"/>
                <a:sym typeface="BotonBQ-Bold"/>
              </a:rPr>
              <a:t>Motion </a:t>
            </a:r>
            <a:r>
              <a:rPr sz="3500" b="1" dirty="0" smtClean="0">
                <a:latin typeface="Cambria" charset="0"/>
                <a:ea typeface="Cambria" charset="0"/>
                <a:cs typeface="Cambria" charset="0"/>
                <a:sym typeface="BotonBQ-Bold"/>
              </a:rPr>
              <a:t>1</a:t>
            </a:r>
            <a:r>
              <a:rPr lang="en-US" sz="3500" b="1" dirty="0" smtClean="0">
                <a:latin typeface="Cambria" charset="0"/>
                <a:ea typeface="Cambria" charset="0"/>
                <a:cs typeface="Cambria" charset="0"/>
                <a:sym typeface="BotonBQ-Bold"/>
              </a:rPr>
              <a:t>9</a:t>
            </a:r>
            <a:r>
              <a:rPr sz="3500" b="1" dirty="0" smtClean="0">
                <a:latin typeface="Cambria" charset="0"/>
                <a:ea typeface="Cambria" charset="0"/>
                <a:cs typeface="Cambria" charset="0"/>
                <a:sym typeface="BotonBQ-Bold"/>
              </a:rPr>
              <a:t>:</a:t>
            </a:r>
            <a:r>
              <a:rPr sz="3250" b="1" dirty="0" smtClean="0">
                <a:latin typeface="Cambria" charset="0"/>
                <a:ea typeface="Cambria" charset="0"/>
                <a:cs typeface="Cambria" charset="0"/>
                <a:sym typeface="BotonBQ-Bold"/>
              </a:rPr>
              <a:t> </a:t>
            </a:r>
            <a:r>
              <a:rPr lang="en-US" sz="3200" i="1" dirty="0">
                <a:latin typeface="Cambria" charset="0"/>
                <a:ea typeface="Cambria" charset="0"/>
                <a:cs typeface="Cambria" charset="0"/>
              </a:rPr>
              <a:t>If motion 18 is not adopted then the </a:t>
            </a:r>
            <a:r>
              <a:rPr lang="en-US" sz="3200" i="1" dirty="0" smtClean="0">
                <a:latin typeface="Cambria" charset="0"/>
                <a:ea typeface="Cambria" charset="0"/>
                <a:cs typeface="Cambria" charset="0"/>
              </a:rPr>
              <a:t/>
            </a:r>
            <a:br>
              <a:rPr lang="en-US" sz="3200" i="1" dirty="0" smtClean="0">
                <a:latin typeface="Cambria" charset="0"/>
                <a:ea typeface="Cambria" charset="0"/>
                <a:cs typeface="Cambria" charset="0"/>
              </a:rPr>
            </a:br>
            <a:r>
              <a:rPr lang="en-US" sz="3200" i="1" dirty="0" smtClean="0">
                <a:latin typeface="Cambria" charset="0"/>
                <a:ea typeface="Cambria" charset="0"/>
                <a:cs typeface="Cambria" charset="0"/>
              </a:rPr>
              <a:t>following </a:t>
            </a:r>
            <a:r>
              <a:rPr lang="en-US" sz="3200" i="1" dirty="0">
                <a:latin typeface="Cambria" charset="0"/>
                <a:ea typeface="Cambria" charset="0"/>
                <a:cs typeface="Cambria" charset="0"/>
              </a:rPr>
              <a:t>will not be offered. </a:t>
            </a:r>
            <a:endParaRPr lang="en-US" sz="3200" i="1" dirty="0" smtClean="0">
              <a:latin typeface="Cambria" charset="0"/>
              <a:ea typeface="Cambria" charset="0"/>
              <a:cs typeface="Cambria" charset="0"/>
            </a:endParaRPr>
          </a:p>
          <a:p>
            <a:pPr marL="0" lvl="1" defTabSz="457200">
              <a:spcBef>
                <a:spcPts val="600"/>
              </a:spcBef>
              <a:defRPr sz="1800"/>
            </a:pPr>
            <a:r>
              <a:rPr lang="en-US" sz="3200" dirty="0" smtClean="0">
                <a:latin typeface="Cambria" charset="0"/>
                <a:ea typeface="Cambria" charset="0"/>
                <a:cs typeface="Cambria" charset="0"/>
              </a:rPr>
              <a:t>That </a:t>
            </a:r>
            <a:r>
              <a:rPr lang="en-US" sz="3200" dirty="0">
                <a:latin typeface="Cambria" charset="0"/>
                <a:ea typeface="Cambria" charset="0"/>
                <a:cs typeface="Cambria" charset="0"/>
              </a:rPr>
              <a:t>Zonal Delegates are voting members when in attendance at the World Service Conference. These Zonal Delegates would have one vote.</a:t>
            </a:r>
            <a:endParaRPr sz="3000" dirty="0">
              <a:latin typeface="Cambria" charset="0"/>
              <a:ea typeface="Cambria" charset="0"/>
              <a:cs typeface="Cambria" charset="0"/>
              <a:sym typeface="BotonBQ-Regular"/>
            </a:endParaRPr>
          </a:p>
        </p:txBody>
      </p:sp>
      <p:sp>
        <p:nvSpPr>
          <p:cNvPr id="5" name="Shape 75"/>
          <p:cNvSpPr/>
          <p:nvPr/>
        </p:nvSpPr>
        <p:spPr>
          <a:xfrm>
            <a:off x="317499" y="3431827"/>
            <a:ext cx="11287165" cy="1"/>
          </a:xfrm>
          <a:prstGeom prst="line">
            <a:avLst/>
          </a:prstGeom>
          <a:ln w="63500">
            <a:solidFill>
              <a:srgbClr val="27AAE1"/>
            </a:solidFill>
            <a:miter lim="400000"/>
          </a:ln>
        </p:spPr>
        <p:txBody>
          <a:bodyPr lIns="0" tIns="0" rIns="0" bIns="0" anchor="ctr"/>
          <a:lstStyle/>
          <a:p>
            <a:pPr lvl="0">
              <a:defRPr sz="3200"/>
            </a:pPr>
            <a:endParaRPr sz="1600"/>
          </a:p>
        </p:txBody>
      </p:sp>
      <p:sp>
        <p:nvSpPr>
          <p:cNvPr id="6" name="Shape 76"/>
          <p:cNvSpPr/>
          <p:nvPr/>
        </p:nvSpPr>
        <p:spPr>
          <a:xfrm>
            <a:off x="2631232" y="4182035"/>
            <a:ext cx="8680153" cy="1800687"/>
          </a:xfrm>
          <a:prstGeom prst="rect">
            <a:avLst/>
          </a:prstGeom>
          <a:ln w="12700">
            <a:miter lim="400000"/>
          </a:ln>
          <a:extLst>
            <a:ext uri="{C572A759-6A51-4108-AA02-DFA0A04FC94B}">
              <ma14:wrappingTextBoxFlag xmlns:mc="http://schemas.openxmlformats.org/markup-compatibility/2006" xmlns:mv="urn:schemas-microsoft-com:mac:vml" xmlns:ma14="http://schemas.microsoft.com/office/mac/drawingml/2011/main" xmlns="" xmlns:p="http://schemas.openxmlformats.org/presentationml/2006/main" xmlns:r="http://schemas.openxmlformats.org/officeDocument/2006/relationships" xmlns:a="http://schemas.openxmlformats.org/drawingml/2006/main" val="1"/>
            </a:ext>
          </a:extLst>
        </p:spPr>
        <p:txBody>
          <a:bodyPr lIns="35719" tIns="35719" rIns="35719" bIns="35719" anchor="ctr">
            <a:noAutofit/>
          </a:bodyPr>
          <a:lstStyle/>
          <a:p>
            <a:pPr>
              <a:spcBef>
                <a:spcPts val="1000"/>
              </a:spcBef>
            </a:pPr>
            <a:r>
              <a:rPr lang="en-US" sz="3200" b="1" dirty="0">
                <a:latin typeface="Cambria" charset="0"/>
                <a:ea typeface="Cambria" charset="0"/>
                <a:cs typeface="Cambria" charset="0"/>
              </a:rPr>
              <a:t>Intent: </a:t>
            </a:r>
            <a:r>
              <a:rPr lang="en-US" sz="3200" dirty="0">
                <a:latin typeface="Cambria" charset="0"/>
                <a:ea typeface="Cambria" charset="0"/>
                <a:cs typeface="Cambria" charset="0"/>
              </a:rPr>
              <a:t>To provide voting rights to Zonal Delegates, equivalent to Regional Delegates. </a:t>
            </a:r>
          </a:p>
          <a:p>
            <a:pPr>
              <a:spcBef>
                <a:spcPts val="600"/>
              </a:spcBef>
            </a:pPr>
            <a:r>
              <a:rPr lang="en-US" sz="3200" b="1" dirty="0" smtClean="0">
                <a:latin typeface="Cambria" charset="0"/>
                <a:ea typeface="Cambria" charset="0"/>
                <a:cs typeface="Cambria" charset="0"/>
              </a:rPr>
              <a:t>Makers: </a:t>
            </a:r>
            <a:r>
              <a:rPr lang="en-US" sz="3200" dirty="0">
                <a:latin typeface="Cambria" charset="0"/>
                <a:ea typeface="Cambria" charset="0"/>
                <a:cs typeface="Cambria" charset="0"/>
              </a:rPr>
              <a:t>Australia Region and </a:t>
            </a:r>
            <a:r>
              <a:rPr lang="en-US" sz="3200" dirty="0" err="1">
                <a:latin typeface="Cambria" charset="0"/>
                <a:ea typeface="Cambria" charset="0"/>
                <a:cs typeface="Cambria" charset="0"/>
              </a:rPr>
              <a:t>Aotearoa</a:t>
            </a:r>
            <a:r>
              <a:rPr lang="en-US" sz="3200" dirty="0">
                <a:latin typeface="Cambria" charset="0"/>
                <a:ea typeface="Cambria" charset="0"/>
                <a:cs typeface="Cambria" charset="0"/>
              </a:rPr>
              <a:t> NZ Region</a:t>
            </a: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084441197"/>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Shape 83"/>
          <p:cNvSpPr/>
          <p:nvPr/>
        </p:nvSpPr>
        <p:spPr>
          <a:xfrm>
            <a:off x="2413000" y="836884"/>
            <a:ext cx="9410700" cy="764632"/>
          </a:xfrm>
          <a:prstGeom prst="rect">
            <a:avLst/>
          </a:prstGeom>
          <a:ln w="12700">
            <a:miter lim="400000"/>
          </a:ln>
          <a:extLst>
            <a:ext uri="{C572A759-6A51-4108-AA02-DFA0A04FC94B}">
              <ma14:wrappingTextBoxFlag xmlns:mc="http://schemas.openxmlformats.org/markup-compatibility/2006" xmlns:mv="urn:schemas-microsoft-com:mac:vml" xmlns:ma14="http://schemas.microsoft.com/office/mac/drawingml/2011/main" xmlns="" xmlns:p="http://schemas.openxmlformats.org/presentationml/2006/main" xmlns:r="http://schemas.openxmlformats.org/officeDocument/2006/relationships" xmlns:a="http://schemas.openxmlformats.org/drawingml/2006/main" val="1"/>
            </a:ext>
          </a:extLst>
        </p:spPr>
        <p:txBody>
          <a:bodyPr lIns="35719" tIns="35719" rIns="35719" bIns="35719" anchor="ctr">
            <a:noAutofit/>
          </a:bodyPr>
          <a:lstStyle/>
          <a:p>
            <a:pPr marL="0" lvl="1" indent="0" algn="ctr" defTabSz="457200">
              <a:defRPr sz="1800"/>
            </a:pPr>
            <a:r>
              <a:rPr sz="4500" b="1" dirty="0">
                <a:latin typeface="Cambria" charset="0"/>
                <a:ea typeface="Cambria" charset="0"/>
                <a:cs typeface="Cambria" charset="0"/>
                <a:sym typeface="BotonBQ-Bold"/>
              </a:rPr>
              <a:t>Motion </a:t>
            </a:r>
            <a:r>
              <a:rPr sz="4500" b="1" dirty="0" smtClean="0">
                <a:latin typeface="Cambria" charset="0"/>
                <a:ea typeface="Cambria" charset="0"/>
                <a:cs typeface="Cambria" charset="0"/>
                <a:sym typeface="BotonBQ-Bold"/>
              </a:rPr>
              <a:t>1</a:t>
            </a:r>
            <a:r>
              <a:rPr lang="en-US" sz="4500" b="1" dirty="0" smtClean="0">
                <a:latin typeface="Cambria" charset="0"/>
                <a:ea typeface="Cambria" charset="0"/>
                <a:cs typeface="Cambria" charset="0"/>
                <a:sym typeface="BotonBQ-Bold"/>
              </a:rPr>
              <a:t>9</a:t>
            </a:r>
            <a:r>
              <a:rPr sz="4500" b="1" dirty="0" smtClean="0">
                <a:latin typeface="Cambria" charset="0"/>
                <a:ea typeface="Cambria" charset="0"/>
                <a:cs typeface="Cambria" charset="0"/>
                <a:sym typeface="BotonBQ-Bold"/>
              </a:rPr>
              <a:t>: </a:t>
            </a:r>
            <a:r>
              <a:rPr sz="4500" b="1" dirty="0">
                <a:latin typeface="Cambria" charset="0"/>
                <a:ea typeface="Cambria" charset="0"/>
                <a:cs typeface="Cambria" charset="0"/>
                <a:sym typeface="BotonBQ-Bold"/>
              </a:rPr>
              <a:t>Rationale by </a:t>
            </a:r>
            <a:r>
              <a:rPr sz="4500" b="1" dirty="0" smtClean="0">
                <a:latin typeface="Cambria" charset="0"/>
                <a:ea typeface="Cambria" charset="0"/>
                <a:cs typeface="Cambria" charset="0"/>
                <a:sym typeface="BotonBQ-Bold"/>
              </a:rPr>
              <a:t>Region</a:t>
            </a:r>
            <a:r>
              <a:rPr lang="en-US" sz="4500" b="1" dirty="0" smtClean="0">
                <a:latin typeface="Cambria" charset="0"/>
                <a:ea typeface="Cambria" charset="0"/>
                <a:cs typeface="Cambria" charset="0"/>
                <a:sym typeface="BotonBQ-Bold"/>
              </a:rPr>
              <a:t>s</a:t>
            </a:r>
            <a:endParaRPr sz="4500" b="1" dirty="0">
              <a:latin typeface="Cambria" charset="0"/>
              <a:ea typeface="Cambria" charset="0"/>
              <a:cs typeface="Cambria" charset="0"/>
              <a:sym typeface="BotonBQ-Bold"/>
            </a:endParaRPr>
          </a:p>
        </p:txBody>
      </p:sp>
      <p:sp>
        <p:nvSpPr>
          <p:cNvPr id="5" name="Shape 86"/>
          <p:cNvSpPr/>
          <p:nvPr/>
        </p:nvSpPr>
        <p:spPr>
          <a:xfrm>
            <a:off x="551329" y="2247553"/>
            <a:ext cx="10821909" cy="3877985"/>
          </a:xfrm>
          <a:prstGeom prst="rect">
            <a:avLst/>
          </a:prstGeom>
          <a:ln w="12700">
            <a:miter lim="400000"/>
          </a:ln>
          <a:extLst>
            <a:ext uri="{C572A759-6A51-4108-AA02-DFA0A04FC94B}">
              <ma14:wrappingTextBoxFlag xmlns:mc="http://schemas.openxmlformats.org/markup-compatibility/2006" xmlns:mv="urn:schemas-microsoft-com:mac:vml" xmlns:ma14="http://schemas.microsoft.com/office/mac/drawingml/2011/main" xmlns="" xmlns:p="http://schemas.openxmlformats.org/presentationml/2006/main" xmlns:r="http://schemas.openxmlformats.org/officeDocument/2006/relationships" xmlns:a="http://schemas.openxmlformats.org/drawingml/2006/main" val="1"/>
            </a:ext>
          </a:extLst>
        </p:spPr>
        <p:txBody>
          <a:bodyPr wrap="square" lIns="0" tIns="0" rIns="0" bIns="0">
            <a:spAutoFit/>
          </a:bodyPr>
          <a:lstStyle/>
          <a:p>
            <a:pPr algn="l">
              <a:buSzPct val="75000"/>
              <a:defRPr sz="1800"/>
            </a:pPr>
            <a:r>
              <a:rPr lang="en-US" sz="2800" dirty="0" smtClean="0">
                <a:latin typeface="Cambria" charset="0"/>
                <a:ea typeface="Cambria" charset="0"/>
                <a:cs typeface="Cambria" charset="0"/>
              </a:rPr>
              <a:t>As </a:t>
            </a:r>
            <a:r>
              <a:rPr lang="en-US" sz="2800" dirty="0">
                <a:latin typeface="Cambria" charset="0"/>
                <a:ea typeface="Cambria" charset="0"/>
                <a:cs typeface="Cambria" charset="0"/>
              </a:rPr>
              <a:t>attendees at WSC, Zonal Delegates are participating in the same way as any Regional Delegate, and indeed may be carrying the conscience of several unseated Regions/Communities, increasing the diversity of </a:t>
            </a:r>
            <a:r>
              <a:rPr lang="en-US" sz="2800" dirty="0" smtClean="0">
                <a:latin typeface="Cambria" charset="0"/>
                <a:ea typeface="Cambria" charset="0"/>
                <a:cs typeface="Cambria" charset="0"/>
              </a:rPr>
              <a:t>the </a:t>
            </a:r>
            <a:r>
              <a:rPr lang="en-US" sz="2800" dirty="0">
                <a:latin typeface="Cambria" charset="0"/>
                <a:ea typeface="Cambria" charset="0"/>
                <a:cs typeface="Cambria" charset="0"/>
              </a:rPr>
              <a:t>Conference. </a:t>
            </a:r>
            <a:r>
              <a:rPr lang="en-US" sz="2800" dirty="0" smtClean="0">
                <a:latin typeface="Cambria" charset="0"/>
                <a:ea typeface="Cambria" charset="0"/>
                <a:cs typeface="Cambria" charset="0"/>
              </a:rPr>
              <a:t>The </a:t>
            </a:r>
            <a:r>
              <a:rPr lang="en-US" sz="2800" dirty="0">
                <a:latin typeface="Cambria" charset="0"/>
                <a:ea typeface="Cambria" charset="0"/>
                <a:cs typeface="Cambria" charset="0"/>
              </a:rPr>
              <a:t>7th Concept </a:t>
            </a:r>
            <a:r>
              <a:rPr lang="en-US" sz="2800" dirty="0" smtClean="0">
                <a:latin typeface="Cambria" charset="0"/>
                <a:ea typeface="Cambria" charset="0"/>
                <a:cs typeface="Cambria" charset="0"/>
              </a:rPr>
              <a:t>reminds us </a:t>
            </a:r>
            <a:r>
              <a:rPr lang="en-US" sz="2800" dirty="0">
                <a:latin typeface="Cambria" charset="0"/>
                <a:ea typeface="Cambria" charset="0"/>
                <a:cs typeface="Cambria" charset="0"/>
              </a:rPr>
              <a:t>that “all members of a service body bear substantial responsibility for that body’s decisions and should be allowed to fully participate in its decision-making processes”. Any Delegate not being able to vote at WSC is not fully participating and therefore is not fulfilling the responsibility of the Zone they represent nor are they a full participant of the WSC. </a:t>
            </a: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650607245"/>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Shape 104"/>
          <p:cNvSpPr/>
          <p:nvPr/>
        </p:nvSpPr>
        <p:spPr>
          <a:xfrm>
            <a:off x="738842" y="2138654"/>
            <a:ext cx="11176001" cy="2756075"/>
          </a:xfrm>
          <a:prstGeom prst="rect">
            <a:avLst/>
          </a:prstGeom>
          <a:ln w="12700">
            <a:miter lim="400000"/>
          </a:ln>
          <a:extLst>
            <a:ext uri="{C572A759-6A51-4108-AA02-DFA0A04FC94B}">
              <ma14:wrappingTextBoxFlag xmlns:mc="http://schemas.openxmlformats.org/markup-compatibility/2006" xmlns:mv="urn:schemas-microsoft-com:mac:vml" xmlns:ma14="http://schemas.microsoft.com/office/mac/drawingml/2011/main" xmlns="" xmlns:p="http://schemas.openxmlformats.org/presentationml/2006/main" xmlns:r="http://schemas.openxmlformats.org/officeDocument/2006/relationships" xmlns:a="http://schemas.openxmlformats.org/drawingml/2006/main" val="1"/>
            </a:ext>
          </a:extLst>
        </p:spPr>
        <p:txBody>
          <a:bodyPr lIns="35719" tIns="35719" rIns="35719" bIns="35719" anchor="t" anchorCtr="0">
            <a:noAutofit/>
          </a:bodyPr>
          <a:lstStyle/>
          <a:p>
            <a:pPr>
              <a:spcBef>
                <a:spcPts val="600"/>
              </a:spcBef>
            </a:pPr>
            <a:r>
              <a:rPr sz="3200" b="1" dirty="0">
                <a:latin typeface="Cambria" charset="0"/>
                <a:ea typeface="Cambria" charset="0"/>
                <a:cs typeface="Cambria" charset="0"/>
                <a:sym typeface="BotonBQ-Bold"/>
              </a:rPr>
              <a:t>Motion </a:t>
            </a:r>
            <a:r>
              <a:rPr sz="3200" b="1" dirty="0" smtClean="0">
                <a:latin typeface="Cambria" charset="0"/>
                <a:ea typeface="Cambria" charset="0"/>
                <a:cs typeface="Cambria" charset="0"/>
                <a:sym typeface="BotonBQ-Bold"/>
              </a:rPr>
              <a:t>1</a:t>
            </a:r>
            <a:r>
              <a:rPr lang="en-US" sz="3200" b="1" dirty="0" smtClean="0">
                <a:latin typeface="Cambria" charset="0"/>
                <a:ea typeface="Cambria" charset="0"/>
                <a:cs typeface="Cambria" charset="0"/>
                <a:sym typeface="BotonBQ-Bold"/>
              </a:rPr>
              <a:t>9</a:t>
            </a:r>
            <a:r>
              <a:rPr sz="3200" b="1" dirty="0" smtClean="0">
                <a:latin typeface="Cambria" charset="0"/>
                <a:ea typeface="Cambria" charset="0"/>
                <a:cs typeface="Cambria" charset="0"/>
                <a:sym typeface="BotonBQ-Bold"/>
              </a:rPr>
              <a:t>:</a:t>
            </a:r>
            <a:r>
              <a:rPr sz="3200" b="1" i="1" dirty="0" smtClean="0">
                <a:latin typeface="Cambria" charset="0"/>
                <a:ea typeface="Cambria" charset="0"/>
                <a:cs typeface="Cambria" charset="0"/>
                <a:sym typeface="BotonBQ-Bold"/>
              </a:rPr>
              <a:t> </a:t>
            </a:r>
            <a:r>
              <a:rPr lang="en-US" sz="3200" i="1" dirty="0">
                <a:latin typeface="Cambria" charset="0"/>
                <a:ea typeface="Cambria" charset="0"/>
                <a:cs typeface="Cambria" charset="0"/>
              </a:rPr>
              <a:t>If motion 18 is not adopted then the following will not be offered. </a:t>
            </a:r>
            <a:endParaRPr lang="en-US" sz="3200" i="1" dirty="0" smtClean="0">
              <a:latin typeface="Cambria" charset="0"/>
              <a:ea typeface="Cambria" charset="0"/>
              <a:cs typeface="Cambria" charset="0"/>
            </a:endParaRPr>
          </a:p>
          <a:p>
            <a:pPr>
              <a:spcBef>
                <a:spcPts val="600"/>
              </a:spcBef>
            </a:pPr>
            <a:r>
              <a:rPr lang="en-US" sz="3200" dirty="0" smtClean="0">
                <a:latin typeface="Cambria" charset="0"/>
                <a:ea typeface="Cambria" charset="0"/>
                <a:cs typeface="Cambria" charset="0"/>
              </a:rPr>
              <a:t>That </a:t>
            </a:r>
            <a:r>
              <a:rPr lang="en-US" sz="3200" dirty="0">
                <a:latin typeface="Cambria" charset="0"/>
                <a:ea typeface="Cambria" charset="0"/>
                <a:cs typeface="Cambria" charset="0"/>
              </a:rPr>
              <a:t>Zonal Delegates are voting members when in attendance at the World Service Conference. These Zonal Delegates would have one vote.</a:t>
            </a:r>
          </a:p>
        </p:txBody>
      </p:sp>
      <p:sp>
        <p:nvSpPr>
          <p:cNvPr id="6" name="Shape 105"/>
          <p:cNvSpPr/>
          <p:nvPr/>
        </p:nvSpPr>
        <p:spPr>
          <a:xfrm>
            <a:off x="2986832" y="4733364"/>
            <a:ext cx="8680153" cy="1832169"/>
          </a:xfrm>
          <a:prstGeom prst="rect">
            <a:avLst/>
          </a:prstGeom>
          <a:ln w="12700">
            <a:miter lim="400000"/>
          </a:ln>
          <a:extLst>
            <a:ext uri="{C572A759-6A51-4108-AA02-DFA0A04FC94B}">
              <ma14:wrappingTextBoxFlag xmlns:mc="http://schemas.openxmlformats.org/markup-compatibility/2006" xmlns:mv="urn:schemas-microsoft-com:mac:vml" xmlns:ma14="http://schemas.microsoft.com/office/mac/drawingml/2011/main" xmlns="" xmlns:p="http://schemas.openxmlformats.org/presentationml/2006/main" xmlns:r="http://schemas.openxmlformats.org/officeDocument/2006/relationships" xmlns:a="http://schemas.openxmlformats.org/drawingml/2006/main" val="1"/>
            </a:ext>
          </a:extLst>
        </p:spPr>
        <p:txBody>
          <a:bodyPr lIns="35719" tIns="35719" rIns="35719" bIns="35719" anchor="ctr">
            <a:noAutofit/>
          </a:bodyPr>
          <a:lstStyle/>
          <a:p>
            <a:r>
              <a:rPr sz="3000" b="1" dirty="0">
                <a:latin typeface="Cambria" charset="0"/>
                <a:ea typeface="Cambria" charset="0"/>
                <a:cs typeface="Cambria" charset="0"/>
                <a:sym typeface="BotonBQ-Bold"/>
              </a:rPr>
              <a:t>Intent: </a:t>
            </a:r>
            <a:r>
              <a:rPr lang="en-US" sz="3000" dirty="0">
                <a:solidFill>
                  <a:prstClr val="black"/>
                </a:solidFill>
                <a:latin typeface="Cambria" charset="0"/>
                <a:ea typeface="Cambria" charset="0"/>
                <a:cs typeface="Cambria" charset="0"/>
              </a:rPr>
              <a:t>To provide representation at the World Service Conference for the numerous unseated NA communities around the world. </a:t>
            </a: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59180724"/>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Shape 74"/>
          <p:cNvSpPr/>
          <p:nvPr/>
        </p:nvSpPr>
        <p:spPr>
          <a:xfrm>
            <a:off x="343823" y="653131"/>
            <a:ext cx="11335862" cy="2641398"/>
          </a:xfrm>
          <a:prstGeom prst="rect">
            <a:avLst/>
          </a:prstGeom>
          <a:ln w="12700">
            <a:miter lim="400000"/>
          </a:ln>
          <a:extLst>
            <a:ext uri="{C572A759-6A51-4108-AA02-DFA0A04FC94B}">
              <ma14:wrappingTextBoxFlag xmlns:mc="http://schemas.openxmlformats.org/markup-compatibility/2006" xmlns:mv="urn:schemas-microsoft-com:mac:vml" xmlns:ma14="http://schemas.microsoft.com/office/mac/drawingml/2011/main" xmlns="" xmlns:p="http://schemas.openxmlformats.org/presentationml/2006/main" xmlns:r="http://schemas.openxmlformats.org/officeDocument/2006/relationships" xmlns:a="http://schemas.openxmlformats.org/drawingml/2006/main" val="1"/>
            </a:ext>
          </a:extLst>
        </p:spPr>
        <p:txBody>
          <a:bodyPr wrap="square" lIns="35719" tIns="35719" rIns="35719" bIns="35719" anchor="t" anchorCtr="0">
            <a:noAutofit/>
          </a:bodyPr>
          <a:lstStyle/>
          <a:p>
            <a:pPr marL="0" lvl="1" defTabSz="457200">
              <a:spcBef>
                <a:spcPts val="600"/>
              </a:spcBef>
              <a:defRPr sz="1800"/>
            </a:pPr>
            <a:r>
              <a:rPr sz="3500" b="1" dirty="0">
                <a:latin typeface="Cambria" charset="0"/>
                <a:ea typeface="Cambria" charset="0"/>
                <a:cs typeface="Cambria" charset="0"/>
                <a:sym typeface="BotonBQ-Bold"/>
              </a:rPr>
              <a:t>Motion </a:t>
            </a:r>
            <a:r>
              <a:rPr lang="en-US" sz="3500" b="1" dirty="0" smtClean="0">
                <a:latin typeface="Cambria" charset="0"/>
                <a:ea typeface="Cambria" charset="0"/>
                <a:cs typeface="Cambria" charset="0"/>
                <a:sym typeface="BotonBQ-Bold"/>
              </a:rPr>
              <a:t>20</a:t>
            </a:r>
            <a:r>
              <a:rPr sz="3500" b="1" dirty="0" smtClean="0">
                <a:latin typeface="Cambria" charset="0"/>
                <a:ea typeface="Cambria" charset="0"/>
                <a:cs typeface="Cambria" charset="0"/>
                <a:sym typeface="BotonBQ-Bold"/>
              </a:rPr>
              <a:t>:</a:t>
            </a:r>
            <a:r>
              <a:rPr sz="3250" b="1" dirty="0" smtClean="0">
                <a:latin typeface="Cambria" charset="0"/>
                <a:ea typeface="Cambria" charset="0"/>
                <a:cs typeface="Cambria" charset="0"/>
                <a:sym typeface="BotonBQ-Bold"/>
              </a:rPr>
              <a:t> </a:t>
            </a:r>
            <a:r>
              <a:rPr lang="en-US" sz="3200" i="1" dirty="0">
                <a:latin typeface="Cambria" charset="0"/>
                <a:ea typeface="Cambria" charset="0"/>
                <a:cs typeface="Cambria" charset="0"/>
              </a:rPr>
              <a:t>If motion 18 is not adopted then the </a:t>
            </a:r>
            <a:br>
              <a:rPr lang="en-US" sz="3200" i="1" dirty="0">
                <a:latin typeface="Cambria" charset="0"/>
                <a:ea typeface="Cambria" charset="0"/>
                <a:cs typeface="Cambria" charset="0"/>
              </a:rPr>
            </a:br>
            <a:r>
              <a:rPr lang="en-US" sz="3200" i="1" dirty="0">
                <a:latin typeface="Cambria" charset="0"/>
                <a:ea typeface="Cambria" charset="0"/>
                <a:cs typeface="Cambria" charset="0"/>
              </a:rPr>
              <a:t>following will not be offered. </a:t>
            </a:r>
          </a:p>
          <a:p>
            <a:pPr marL="0" lvl="1" defTabSz="457200">
              <a:spcBef>
                <a:spcPts val="600"/>
              </a:spcBef>
              <a:defRPr sz="1800"/>
            </a:pPr>
            <a:r>
              <a:rPr lang="en-US" sz="3200" dirty="0" smtClean="0">
                <a:latin typeface="Cambria" charset="0"/>
                <a:ea typeface="Cambria" charset="0"/>
                <a:cs typeface="Cambria" charset="0"/>
              </a:rPr>
              <a:t>Zonal </a:t>
            </a:r>
            <a:r>
              <a:rPr lang="en-US" sz="3200" dirty="0">
                <a:latin typeface="Cambria" charset="0"/>
                <a:ea typeface="Cambria" charset="0"/>
                <a:cs typeface="Cambria" charset="0"/>
              </a:rPr>
              <a:t>Delegates are eligible to receive the same funding from NA World Services as regional delegates when attending the WSC. This funding includes travel, lodging, and meal expenses only. </a:t>
            </a:r>
            <a:endParaRPr sz="3000" dirty="0">
              <a:latin typeface="Cambria" charset="0"/>
              <a:ea typeface="Cambria" charset="0"/>
              <a:cs typeface="Cambria" charset="0"/>
              <a:sym typeface="BotonBQ-Regular"/>
            </a:endParaRPr>
          </a:p>
        </p:txBody>
      </p:sp>
      <p:sp>
        <p:nvSpPr>
          <p:cNvPr id="5" name="Shape 75"/>
          <p:cNvSpPr/>
          <p:nvPr/>
        </p:nvSpPr>
        <p:spPr>
          <a:xfrm>
            <a:off x="317499" y="3404933"/>
            <a:ext cx="11287165" cy="1"/>
          </a:xfrm>
          <a:prstGeom prst="line">
            <a:avLst/>
          </a:prstGeom>
          <a:ln w="63500">
            <a:solidFill>
              <a:srgbClr val="27AAE1"/>
            </a:solidFill>
            <a:miter lim="400000"/>
          </a:ln>
        </p:spPr>
        <p:txBody>
          <a:bodyPr lIns="0" tIns="0" rIns="0" bIns="0" anchor="ctr"/>
          <a:lstStyle/>
          <a:p>
            <a:pPr lvl="0">
              <a:defRPr sz="3200"/>
            </a:pPr>
            <a:endParaRPr sz="1600"/>
          </a:p>
        </p:txBody>
      </p:sp>
      <p:sp>
        <p:nvSpPr>
          <p:cNvPr id="6" name="Shape 76"/>
          <p:cNvSpPr/>
          <p:nvPr/>
        </p:nvSpPr>
        <p:spPr>
          <a:xfrm>
            <a:off x="2644680" y="3911545"/>
            <a:ext cx="8959984" cy="2380459"/>
          </a:xfrm>
          <a:prstGeom prst="rect">
            <a:avLst/>
          </a:prstGeom>
          <a:ln w="12700">
            <a:miter lim="400000"/>
          </a:ln>
          <a:extLst>
            <a:ext uri="{C572A759-6A51-4108-AA02-DFA0A04FC94B}">
              <ma14:wrappingTextBoxFlag xmlns:mc="http://schemas.openxmlformats.org/markup-compatibility/2006" xmlns:mv="urn:schemas-microsoft-com:mac:vml" xmlns:ma14="http://schemas.microsoft.com/office/mac/drawingml/2011/main" xmlns="" xmlns:p="http://schemas.openxmlformats.org/presentationml/2006/main" xmlns:r="http://schemas.openxmlformats.org/officeDocument/2006/relationships" xmlns:a="http://schemas.openxmlformats.org/drawingml/2006/main" val="1"/>
            </a:ext>
          </a:extLst>
        </p:spPr>
        <p:txBody>
          <a:bodyPr lIns="35719" tIns="35719" rIns="35719" bIns="35719" anchor="ctr">
            <a:noAutofit/>
          </a:bodyPr>
          <a:lstStyle/>
          <a:p>
            <a:pPr>
              <a:spcBef>
                <a:spcPts val="1000"/>
              </a:spcBef>
            </a:pPr>
            <a:r>
              <a:rPr lang="en-US" sz="3200" b="1" dirty="0">
                <a:latin typeface="Cambria" charset="0"/>
                <a:ea typeface="Cambria" charset="0"/>
                <a:cs typeface="Cambria" charset="0"/>
              </a:rPr>
              <a:t>Intent: </a:t>
            </a:r>
            <a:r>
              <a:rPr lang="en-US" sz="3200" dirty="0">
                <a:latin typeface="Cambria" charset="0"/>
                <a:ea typeface="Cambria" charset="0"/>
                <a:cs typeface="Cambria" charset="0"/>
              </a:rPr>
              <a:t>Zonal delegates have the same eligibility for funding by NA World Services as other WSC participants. </a:t>
            </a:r>
          </a:p>
          <a:p>
            <a:pPr>
              <a:spcBef>
                <a:spcPts val="1000"/>
              </a:spcBef>
            </a:pPr>
            <a:r>
              <a:rPr lang="en-US" sz="3200" b="1" dirty="0" smtClean="0">
                <a:latin typeface="Cambria" charset="0"/>
                <a:ea typeface="Cambria" charset="0"/>
                <a:cs typeface="Cambria" charset="0"/>
              </a:rPr>
              <a:t>Makers: </a:t>
            </a:r>
            <a:r>
              <a:rPr lang="en-US" sz="3200" dirty="0">
                <a:latin typeface="Cambria" charset="0"/>
                <a:ea typeface="Cambria" charset="0"/>
                <a:cs typeface="Cambria" charset="0"/>
              </a:rPr>
              <a:t>Australia Region and </a:t>
            </a:r>
            <a:r>
              <a:rPr lang="en-US" sz="3200" dirty="0" err="1">
                <a:latin typeface="Cambria" charset="0"/>
                <a:ea typeface="Cambria" charset="0"/>
                <a:cs typeface="Cambria" charset="0"/>
              </a:rPr>
              <a:t>Aotearoa</a:t>
            </a:r>
            <a:r>
              <a:rPr lang="en-US" sz="3200" dirty="0">
                <a:latin typeface="Cambria" charset="0"/>
                <a:ea typeface="Cambria" charset="0"/>
                <a:cs typeface="Cambria" charset="0"/>
              </a:rPr>
              <a:t> NZ Region</a:t>
            </a: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543745534"/>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Shape 83"/>
          <p:cNvSpPr/>
          <p:nvPr/>
        </p:nvSpPr>
        <p:spPr>
          <a:xfrm>
            <a:off x="2413000" y="836884"/>
            <a:ext cx="9410700" cy="764632"/>
          </a:xfrm>
          <a:prstGeom prst="rect">
            <a:avLst/>
          </a:prstGeom>
          <a:ln w="12700">
            <a:miter lim="400000"/>
          </a:ln>
          <a:extLst>
            <a:ext uri="{C572A759-6A51-4108-AA02-DFA0A04FC94B}">
              <ma14:wrappingTextBoxFlag xmlns:mc="http://schemas.openxmlformats.org/markup-compatibility/2006" xmlns:mv="urn:schemas-microsoft-com:mac:vml" xmlns:ma14="http://schemas.microsoft.com/office/mac/drawingml/2011/main" xmlns="" xmlns:p="http://schemas.openxmlformats.org/presentationml/2006/main" xmlns:r="http://schemas.openxmlformats.org/officeDocument/2006/relationships" xmlns:a="http://schemas.openxmlformats.org/drawingml/2006/main" val="1"/>
            </a:ext>
          </a:extLst>
        </p:spPr>
        <p:txBody>
          <a:bodyPr lIns="35719" tIns="35719" rIns="35719" bIns="35719" anchor="ctr">
            <a:noAutofit/>
          </a:bodyPr>
          <a:lstStyle/>
          <a:p>
            <a:pPr marL="0" lvl="1" indent="0" algn="ctr" defTabSz="457200">
              <a:defRPr sz="1800"/>
            </a:pPr>
            <a:r>
              <a:rPr sz="4500" b="1" dirty="0">
                <a:latin typeface="Cambria" charset="0"/>
                <a:ea typeface="Cambria" charset="0"/>
                <a:cs typeface="Cambria" charset="0"/>
                <a:sym typeface="BotonBQ-Bold"/>
              </a:rPr>
              <a:t>Motion </a:t>
            </a:r>
            <a:r>
              <a:rPr lang="en-US" sz="4500" b="1" dirty="0" smtClean="0">
                <a:latin typeface="Cambria" charset="0"/>
                <a:ea typeface="Cambria" charset="0"/>
                <a:cs typeface="Cambria" charset="0"/>
                <a:sym typeface="BotonBQ-Bold"/>
              </a:rPr>
              <a:t>20</a:t>
            </a:r>
            <a:r>
              <a:rPr sz="4500" b="1" dirty="0" smtClean="0">
                <a:latin typeface="Cambria" charset="0"/>
                <a:ea typeface="Cambria" charset="0"/>
                <a:cs typeface="Cambria" charset="0"/>
                <a:sym typeface="BotonBQ-Bold"/>
              </a:rPr>
              <a:t>: </a:t>
            </a:r>
            <a:r>
              <a:rPr sz="4500" b="1" dirty="0">
                <a:latin typeface="Cambria" charset="0"/>
                <a:ea typeface="Cambria" charset="0"/>
                <a:cs typeface="Cambria" charset="0"/>
                <a:sym typeface="BotonBQ-Bold"/>
              </a:rPr>
              <a:t>Rationale by </a:t>
            </a:r>
            <a:r>
              <a:rPr sz="4500" b="1" dirty="0" smtClean="0">
                <a:latin typeface="Cambria" charset="0"/>
                <a:ea typeface="Cambria" charset="0"/>
                <a:cs typeface="Cambria" charset="0"/>
                <a:sym typeface="BotonBQ-Bold"/>
              </a:rPr>
              <a:t>Region</a:t>
            </a:r>
            <a:r>
              <a:rPr lang="en-US" sz="4500" b="1" dirty="0" smtClean="0">
                <a:latin typeface="Cambria" charset="0"/>
                <a:ea typeface="Cambria" charset="0"/>
                <a:cs typeface="Cambria" charset="0"/>
                <a:sym typeface="BotonBQ-Bold"/>
              </a:rPr>
              <a:t>s</a:t>
            </a:r>
            <a:endParaRPr sz="4500" b="1" dirty="0">
              <a:latin typeface="Cambria" charset="0"/>
              <a:ea typeface="Cambria" charset="0"/>
              <a:cs typeface="Cambria" charset="0"/>
              <a:sym typeface="BotonBQ-Bold"/>
            </a:endParaRPr>
          </a:p>
        </p:txBody>
      </p:sp>
      <p:sp>
        <p:nvSpPr>
          <p:cNvPr id="5" name="Shape 86"/>
          <p:cNvSpPr/>
          <p:nvPr/>
        </p:nvSpPr>
        <p:spPr>
          <a:xfrm>
            <a:off x="632012" y="2247553"/>
            <a:ext cx="10784541" cy="3693319"/>
          </a:xfrm>
          <a:prstGeom prst="rect">
            <a:avLst/>
          </a:prstGeom>
          <a:ln w="12700">
            <a:miter lim="400000"/>
          </a:ln>
          <a:extLst>
            <a:ext uri="{C572A759-6A51-4108-AA02-DFA0A04FC94B}">
              <ma14:wrappingTextBoxFlag xmlns:mc="http://schemas.openxmlformats.org/markup-compatibility/2006" xmlns:mv="urn:schemas-microsoft-com:mac:vml" xmlns:ma14="http://schemas.microsoft.com/office/mac/drawingml/2011/main" xmlns="" xmlns:p="http://schemas.openxmlformats.org/presentationml/2006/main" xmlns:r="http://schemas.openxmlformats.org/officeDocument/2006/relationships" xmlns:a="http://schemas.openxmlformats.org/drawingml/2006/main" val="1"/>
            </a:ext>
          </a:extLst>
        </p:spPr>
        <p:txBody>
          <a:bodyPr wrap="square" lIns="0" tIns="0" rIns="0" bIns="0">
            <a:spAutoFit/>
          </a:bodyPr>
          <a:lstStyle/>
          <a:p>
            <a:pPr algn="l">
              <a:buSzPct val="75000"/>
              <a:defRPr sz="1800"/>
            </a:pPr>
            <a:r>
              <a:rPr lang="en-US" sz="3000" dirty="0" smtClean="0">
                <a:latin typeface="Cambria" charset="0"/>
                <a:ea typeface="Cambria" charset="0"/>
                <a:cs typeface="Cambria" charset="0"/>
              </a:rPr>
              <a:t>Delegates </a:t>
            </a:r>
            <a:r>
              <a:rPr lang="en-US" sz="3000" dirty="0">
                <a:latin typeface="Cambria" charset="0"/>
                <a:ea typeface="Cambria" charset="0"/>
                <a:cs typeface="Cambria" charset="0"/>
              </a:rPr>
              <a:t>from some parts of the world have significant distances to travel to the WSC. The cost of air fares, hotel accommodation and visas to send a Zonal Delegate (Regional or Zonal) residing in the Asia Pacific zone to the World Service Conference can be up to US$3,000. The variable part of this is the airfare, which could account for more than half of this amount for a delegate traveling longer distances. This is the same cost to NAWS as any currently funded Regional Delegate’s attendance from a similar location. </a:t>
            </a:r>
            <a:r>
              <a:rPr lang="en-US" sz="3000" dirty="0" smtClean="0">
                <a:latin typeface="Cambria" charset="0"/>
                <a:ea typeface="Cambria" charset="0"/>
                <a:cs typeface="Cambria" charset="0"/>
              </a:rPr>
              <a:t>. . .</a:t>
            </a:r>
            <a:endParaRPr lang="en-US" sz="3000" dirty="0">
              <a:latin typeface="Cambria" charset="0"/>
              <a:ea typeface="Cambria" charset="0"/>
              <a:cs typeface="Cambria" charset="0"/>
            </a:endParaRP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456269474"/>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Shape 83"/>
          <p:cNvSpPr/>
          <p:nvPr/>
        </p:nvSpPr>
        <p:spPr>
          <a:xfrm>
            <a:off x="2413000" y="836884"/>
            <a:ext cx="9410700" cy="764632"/>
          </a:xfrm>
          <a:prstGeom prst="rect">
            <a:avLst/>
          </a:prstGeom>
          <a:ln w="12700">
            <a:miter lim="400000"/>
          </a:ln>
          <a:extLst>
            <a:ext uri="{C572A759-6A51-4108-AA02-DFA0A04FC94B}">
              <ma14:wrappingTextBoxFlag xmlns:mc="http://schemas.openxmlformats.org/markup-compatibility/2006" xmlns:mv="urn:schemas-microsoft-com:mac:vml" xmlns:ma14="http://schemas.microsoft.com/office/mac/drawingml/2011/main" xmlns="" xmlns:p="http://schemas.openxmlformats.org/presentationml/2006/main" xmlns:r="http://schemas.openxmlformats.org/officeDocument/2006/relationships" xmlns:a="http://schemas.openxmlformats.org/drawingml/2006/main" val="1"/>
            </a:ext>
          </a:extLst>
        </p:spPr>
        <p:txBody>
          <a:bodyPr lIns="35719" tIns="35719" rIns="35719" bIns="35719" anchor="ctr">
            <a:noAutofit/>
          </a:bodyPr>
          <a:lstStyle/>
          <a:p>
            <a:pPr marL="0" lvl="1" indent="0" algn="ctr" defTabSz="457200">
              <a:defRPr sz="1800"/>
            </a:pPr>
            <a:r>
              <a:rPr sz="4500" b="1" dirty="0">
                <a:latin typeface="Cambria" charset="0"/>
                <a:ea typeface="Cambria" charset="0"/>
                <a:cs typeface="Cambria" charset="0"/>
                <a:sym typeface="BotonBQ-Bold"/>
              </a:rPr>
              <a:t>Motion </a:t>
            </a:r>
            <a:r>
              <a:rPr lang="en-US" sz="4500" b="1" dirty="0" smtClean="0">
                <a:latin typeface="Cambria" charset="0"/>
                <a:ea typeface="Cambria" charset="0"/>
                <a:cs typeface="Cambria" charset="0"/>
                <a:sym typeface="BotonBQ-Bold"/>
              </a:rPr>
              <a:t>20</a:t>
            </a:r>
            <a:r>
              <a:rPr sz="4500" b="1" dirty="0" smtClean="0">
                <a:latin typeface="Cambria" charset="0"/>
                <a:ea typeface="Cambria" charset="0"/>
                <a:cs typeface="Cambria" charset="0"/>
                <a:sym typeface="BotonBQ-Bold"/>
              </a:rPr>
              <a:t>: </a:t>
            </a:r>
            <a:r>
              <a:rPr sz="4500" b="1" dirty="0">
                <a:latin typeface="Cambria" charset="0"/>
                <a:ea typeface="Cambria" charset="0"/>
                <a:cs typeface="Cambria" charset="0"/>
                <a:sym typeface="BotonBQ-Bold"/>
              </a:rPr>
              <a:t>Rationale by </a:t>
            </a:r>
            <a:r>
              <a:rPr sz="4500" b="1" dirty="0" smtClean="0">
                <a:latin typeface="Cambria" charset="0"/>
                <a:ea typeface="Cambria" charset="0"/>
                <a:cs typeface="Cambria" charset="0"/>
                <a:sym typeface="BotonBQ-Bold"/>
              </a:rPr>
              <a:t>Region</a:t>
            </a:r>
            <a:r>
              <a:rPr lang="en-US" sz="4500" b="1" dirty="0" smtClean="0">
                <a:latin typeface="Cambria" charset="0"/>
                <a:ea typeface="Cambria" charset="0"/>
                <a:cs typeface="Cambria" charset="0"/>
                <a:sym typeface="BotonBQ-Bold"/>
              </a:rPr>
              <a:t>s</a:t>
            </a:r>
            <a:endParaRPr sz="4500" b="1" dirty="0">
              <a:latin typeface="Cambria" charset="0"/>
              <a:ea typeface="Cambria" charset="0"/>
              <a:cs typeface="Cambria" charset="0"/>
              <a:sym typeface="BotonBQ-Bold"/>
            </a:endParaRPr>
          </a:p>
        </p:txBody>
      </p:sp>
      <p:sp>
        <p:nvSpPr>
          <p:cNvPr id="5" name="Shape 86"/>
          <p:cNvSpPr/>
          <p:nvPr/>
        </p:nvSpPr>
        <p:spPr>
          <a:xfrm>
            <a:off x="632012" y="2247553"/>
            <a:ext cx="10784541" cy="4238212"/>
          </a:xfrm>
          <a:prstGeom prst="rect">
            <a:avLst/>
          </a:prstGeom>
          <a:ln w="12700">
            <a:miter lim="400000"/>
          </a:ln>
          <a:extLst>
            <a:ext uri="{C572A759-6A51-4108-AA02-DFA0A04FC94B}">
              <ma14:wrappingTextBoxFlag xmlns:mc="http://schemas.openxmlformats.org/markup-compatibility/2006" xmlns:mv="urn:schemas-microsoft-com:mac:vml" xmlns:ma14="http://schemas.microsoft.com/office/mac/drawingml/2011/main" xmlns="" xmlns:p="http://schemas.openxmlformats.org/presentationml/2006/main" xmlns:r="http://schemas.openxmlformats.org/officeDocument/2006/relationships" xmlns:a="http://schemas.openxmlformats.org/drawingml/2006/main" val="1"/>
            </a:ext>
          </a:extLst>
        </p:spPr>
        <p:txBody>
          <a:bodyPr wrap="square" lIns="0" tIns="0" rIns="0" bIns="0">
            <a:spAutoFit/>
          </a:bodyPr>
          <a:lstStyle/>
          <a:p>
            <a:pPr algn="l">
              <a:buSzPct val="75000"/>
              <a:defRPr sz="1800"/>
            </a:pPr>
            <a:r>
              <a:rPr lang="en-US" sz="3000" dirty="0" smtClean="0">
                <a:latin typeface="Cambria" charset="0"/>
                <a:ea typeface="Cambria" charset="0"/>
                <a:cs typeface="Cambria" charset="0"/>
              </a:rPr>
              <a:t>The impact for a Zone could be significant. For example this is approximately 10% of APF’s annual budget. Current APF expenditure is prioritized for hosting the annual APF meeting, funding any member community to attend if they are unable to do so themselves, and for fellowship development. As is the case with RD costs, any Zone that is able to would be free to contribute as much as they could towards these total costs or individual components thereof.</a:t>
            </a:r>
          </a:p>
          <a:p>
            <a:pPr marL="457200" indent="-457200" algn="l">
              <a:lnSpc>
                <a:spcPct val="120000"/>
              </a:lnSpc>
              <a:buSzPct val="75000"/>
              <a:buBlip>
                <a:blip r:embed="rId3"/>
              </a:buBlip>
              <a:defRPr sz="1800"/>
            </a:pPr>
            <a:endParaRPr sz="3250" dirty="0">
              <a:latin typeface="Cambria" charset="0"/>
              <a:ea typeface="Cambria" charset="0"/>
              <a:cs typeface="Cambria" charset="0"/>
              <a:sym typeface="PopplLaudatio-Regular"/>
            </a:endParaRP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319843381"/>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Shape 104"/>
          <p:cNvSpPr/>
          <p:nvPr/>
        </p:nvSpPr>
        <p:spPr>
          <a:xfrm>
            <a:off x="373082" y="2138655"/>
            <a:ext cx="11331238" cy="2648498"/>
          </a:xfrm>
          <a:prstGeom prst="rect">
            <a:avLst/>
          </a:prstGeom>
          <a:ln w="12700">
            <a:miter lim="400000"/>
          </a:ln>
          <a:extLst>
            <a:ext uri="{C572A759-6A51-4108-AA02-DFA0A04FC94B}">
              <ma14:wrappingTextBoxFlag xmlns:mc="http://schemas.openxmlformats.org/markup-compatibility/2006" xmlns:mv="urn:schemas-microsoft-com:mac:vml" xmlns:ma14="http://schemas.microsoft.com/office/mac/drawingml/2011/main" xmlns="" xmlns:p="http://schemas.openxmlformats.org/presentationml/2006/main" xmlns:r="http://schemas.openxmlformats.org/officeDocument/2006/relationships" xmlns:a="http://schemas.openxmlformats.org/drawingml/2006/main" val="1"/>
            </a:ext>
          </a:extLst>
        </p:spPr>
        <p:txBody>
          <a:bodyPr lIns="35719" tIns="35719" rIns="35719" bIns="35719" anchor="t" anchorCtr="0">
            <a:noAutofit/>
          </a:bodyPr>
          <a:lstStyle/>
          <a:p>
            <a:pPr>
              <a:lnSpc>
                <a:spcPct val="110000"/>
              </a:lnSpc>
              <a:spcBef>
                <a:spcPts val="600"/>
              </a:spcBef>
            </a:pPr>
            <a:r>
              <a:rPr sz="3200" b="1" dirty="0">
                <a:latin typeface="Cambria" charset="0"/>
                <a:ea typeface="Cambria" charset="0"/>
                <a:cs typeface="Cambria" charset="0"/>
                <a:sym typeface="BotonBQ-Bold"/>
              </a:rPr>
              <a:t>Motion </a:t>
            </a:r>
            <a:r>
              <a:rPr lang="en-US" sz="3200" b="1" dirty="0" smtClean="0">
                <a:latin typeface="Cambria" charset="0"/>
                <a:ea typeface="Cambria" charset="0"/>
                <a:cs typeface="Cambria" charset="0"/>
                <a:sym typeface="BotonBQ-Bold"/>
              </a:rPr>
              <a:t>20</a:t>
            </a:r>
            <a:r>
              <a:rPr sz="3200" b="1" dirty="0" smtClean="0">
                <a:latin typeface="Cambria" charset="0"/>
                <a:ea typeface="Cambria" charset="0"/>
                <a:cs typeface="Cambria" charset="0"/>
                <a:sym typeface="BotonBQ-Bold"/>
              </a:rPr>
              <a:t>: </a:t>
            </a:r>
            <a:r>
              <a:rPr lang="en-US" sz="3200" i="1" dirty="0">
                <a:latin typeface="Cambria" charset="0"/>
                <a:ea typeface="Cambria" charset="0"/>
                <a:cs typeface="Cambria" charset="0"/>
              </a:rPr>
              <a:t>If motion 18 is not adopted then the following will not be offered. </a:t>
            </a:r>
            <a:endParaRPr lang="en-US" sz="3200" i="1" dirty="0" smtClean="0">
              <a:latin typeface="Cambria" charset="0"/>
              <a:ea typeface="Cambria" charset="0"/>
              <a:cs typeface="Cambria" charset="0"/>
            </a:endParaRPr>
          </a:p>
          <a:p>
            <a:pPr>
              <a:lnSpc>
                <a:spcPct val="110000"/>
              </a:lnSpc>
              <a:spcBef>
                <a:spcPts val="600"/>
              </a:spcBef>
            </a:pPr>
            <a:r>
              <a:rPr lang="en-US" sz="3200" dirty="0" smtClean="0">
                <a:latin typeface="Cambria" charset="0"/>
                <a:ea typeface="Cambria" charset="0"/>
                <a:cs typeface="Cambria" charset="0"/>
              </a:rPr>
              <a:t>Zonal </a:t>
            </a:r>
            <a:r>
              <a:rPr lang="en-US" sz="3200" dirty="0">
                <a:latin typeface="Cambria" charset="0"/>
                <a:ea typeface="Cambria" charset="0"/>
                <a:cs typeface="Cambria" charset="0"/>
              </a:rPr>
              <a:t>Delegates are eligible to receive the same funding from NA World Services as regional delegates when attending the WSC. This funding includes travel, lodging, and meal expenses only.</a:t>
            </a:r>
          </a:p>
        </p:txBody>
      </p:sp>
      <p:sp>
        <p:nvSpPr>
          <p:cNvPr id="5" name="Shape 105"/>
          <p:cNvSpPr/>
          <p:nvPr/>
        </p:nvSpPr>
        <p:spPr>
          <a:xfrm>
            <a:off x="2986832" y="5284694"/>
            <a:ext cx="8254909" cy="1280840"/>
          </a:xfrm>
          <a:prstGeom prst="rect">
            <a:avLst/>
          </a:prstGeom>
          <a:ln w="12700">
            <a:miter lim="400000"/>
          </a:ln>
          <a:extLst>
            <a:ext uri="{C572A759-6A51-4108-AA02-DFA0A04FC94B}">
              <ma14:wrappingTextBoxFlag xmlns:mc="http://schemas.openxmlformats.org/markup-compatibility/2006" xmlns:mv="urn:schemas-microsoft-com:mac:vml" xmlns:ma14="http://schemas.microsoft.com/office/mac/drawingml/2011/main" xmlns="" xmlns:p="http://schemas.openxmlformats.org/presentationml/2006/main" xmlns:r="http://schemas.openxmlformats.org/officeDocument/2006/relationships" xmlns:a="http://schemas.openxmlformats.org/drawingml/2006/main" val="1"/>
            </a:ext>
          </a:extLst>
        </p:spPr>
        <p:txBody>
          <a:bodyPr lIns="35719" tIns="35719" rIns="35719" bIns="35719" anchor="ctr">
            <a:noAutofit/>
          </a:bodyPr>
          <a:lstStyle/>
          <a:p>
            <a:pPr>
              <a:lnSpc>
                <a:spcPct val="110000"/>
              </a:lnSpc>
            </a:pPr>
            <a:r>
              <a:rPr lang="en-US" sz="3000" b="1" dirty="0">
                <a:solidFill>
                  <a:prstClr val="black"/>
                </a:solidFill>
                <a:latin typeface="Cambria" charset="0"/>
                <a:ea typeface="Cambria" charset="0"/>
                <a:cs typeface="Cambria" charset="0"/>
              </a:rPr>
              <a:t>Intent: </a:t>
            </a:r>
            <a:r>
              <a:rPr lang="en-US" sz="3000" dirty="0">
                <a:latin typeface="Cambria" charset="0"/>
                <a:ea typeface="Cambria" charset="0"/>
                <a:cs typeface="Cambria" charset="0"/>
              </a:rPr>
              <a:t>Zonal delegates have the same eligibility for funding by NA World Services as other WSC participants.</a:t>
            </a:r>
            <a:r>
              <a:rPr lang="en-US" sz="3000" dirty="0">
                <a:solidFill>
                  <a:prstClr val="black"/>
                </a:solidFill>
                <a:latin typeface="Cambria" charset="0"/>
                <a:ea typeface="Cambria" charset="0"/>
                <a:cs typeface="Cambria" charset="0"/>
              </a:rPr>
              <a:t> </a:t>
            </a: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53924389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hape 104"/>
          <p:cNvSpPr/>
          <p:nvPr/>
        </p:nvSpPr>
        <p:spPr>
          <a:xfrm>
            <a:off x="373082" y="2138655"/>
            <a:ext cx="11176001" cy="1918794"/>
          </a:xfrm>
          <a:prstGeom prst="rect">
            <a:avLst/>
          </a:prstGeom>
          <a:ln w="12700">
            <a:miter lim="400000"/>
          </a:ln>
          <a:extLst>
            <a:ext uri="{C572A759-6A51-4108-AA02-DFA0A04FC94B}">
              <ma14:wrappingTextBoxFlag xmlns:mc="http://schemas.openxmlformats.org/markup-compatibility/2006" xmlns:mv="urn:schemas-microsoft-com:mac:vml" xmlns:ma14="http://schemas.microsoft.com/office/mac/drawingml/2011/main" xmlns="" xmlns:p="http://schemas.openxmlformats.org/presentationml/2006/main" xmlns:r="http://schemas.openxmlformats.org/officeDocument/2006/relationships" xmlns:a="http://schemas.openxmlformats.org/drawingml/2006/main" val="1"/>
            </a:ext>
          </a:extLst>
        </p:spPr>
        <p:txBody>
          <a:bodyPr lIns="35719" tIns="35719" rIns="35719" bIns="35719" anchor="ctr">
            <a:noAutofit/>
          </a:bodyPr>
          <a:lstStyle/>
          <a:p>
            <a:pPr marL="0" lvl="1" defTabSz="457200">
              <a:defRPr sz="1800"/>
            </a:pPr>
            <a:r>
              <a:rPr kumimoji="0" sz="3000" b="1" i="0" u="none" strike="noStrike" kern="1200" cap="none" spc="0" normalizeH="0" baseline="0" noProof="0" dirty="0">
                <a:ln>
                  <a:noFill/>
                </a:ln>
                <a:solidFill>
                  <a:prstClr val="black"/>
                </a:solidFill>
                <a:effectLst/>
                <a:uLnTx/>
                <a:uFillTx/>
                <a:latin typeface="Cambria" charset="0"/>
                <a:ea typeface="Cambria" charset="0"/>
                <a:cs typeface="Cambria" charset="0"/>
                <a:sym typeface="BotonBQ-Bold"/>
              </a:rPr>
              <a:t>Motion 1: </a:t>
            </a:r>
            <a:r>
              <a:rPr lang="en-US" sz="3000" dirty="0">
                <a:solidFill>
                  <a:prstClr val="black"/>
                </a:solidFill>
                <a:latin typeface="Cambria" charset="0"/>
                <a:ea typeface="Cambria" charset="0"/>
                <a:cs typeface="Cambria" charset="0"/>
                <a:sym typeface="BotonBQ-Regular"/>
              </a:rPr>
              <a:t>To direct the World Board to create a project plan for consideration at </a:t>
            </a:r>
            <a:r>
              <a:rPr lang="en-US" sz="3000" dirty="0" smtClean="0">
                <a:solidFill>
                  <a:prstClr val="black"/>
                </a:solidFill>
                <a:latin typeface="Cambria" charset="0"/>
                <a:ea typeface="Cambria" charset="0"/>
                <a:cs typeface="Cambria" charset="0"/>
                <a:sym typeface="BotonBQ-Regular"/>
              </a:rPr>
              <a:t>WSC 2020 </a:t>
            </a:r>
            <a:r>
              <a:rPr lang="en-US" sz="3000" dirty="0">
                <a:solidFill>
                  <a:prstClr val="black"/>
                </a:solidFill>
                <a:latin typeface="Cambria" charset="0"/>
                <a:ea typeface="Cambria" charset="0"/>
                <a:cs typeface="Cambria" charset="0"/>
                <a:sym typeface="BotonBQ-Regular"/>
              </a:rPr>
              <a:t>to convert the service pamphlet </a:t>
            </a:r>
            <a:r>
              <a:rPr lang="en-US" sz="3000" dirty="0" smtClean="0">
                <a:solidFill>
                  <a:prstClr val="black"/>
                </a:solidFill>
                <a:latin typeface="Cambria" charset="0"/>
                <a:ea typeface="Cambria" charset="0"/>
                <a:cs typeface="Cambria" charset="0"/>
                <a:sym typeface="BotonBQ-Regular"/>
              </a:rPr>
              <a:t>Social Media </a:t>
            </a:r>
            <a:r>
              <a:rPr lang="en-US" sz="3000" dirty="0">
                <a:solidFill>
                  <a:prstClr val="black"/>
                </a:solidFill>
                <a:latin typeface="Cambria" charset="0"/>
                <a:ea typeface="Cambria" charset="0"/>
                <a:cs typeface="Cambria" charset="0"/>
                <a:sym typeface="BotonBQ-Regular"/>
              </a:rPr>
              <a:t>and our Guiding Principles </a:t>
            </a:r>
            <a:r>
              <a:rPr lang="en-US" sz="3000" dirty="0" smtClean="0">
                <a:solidFill>
                  <a:prstClr val="black"/>
                </a:solidFill>
                <a:latin typeface="Cambria" charset="0"/>
                <a:ea typeface="Cambria" charset="0"/>
                <a:cs typeface="Cambria" charset="0"/>
                <a:sym typeface="BotonBQ-Regular"/>
              </a:rPr>
              <a:t>into a </a:t>
            </a:r>
            <a:r>
              <a:rPr lang="en-US" sz="3000" dirty="0">
                <a:solidFill>
                  <a:prstClr val="black"/>
                </a:solidFill>
                <a:latin typeface="Cambria" charset="0"/>
                <a:ea typeface="Cambria" charset="0"/>
                <a:cs typeface="Cambria" charset="0"/>
                <a:sym typeface="BotonBQ-Regular"/>
              </a:rPr>
              <a:t>recovery IP that includes fellowship input and review.</a:t>
            </a:r>
            <a:endParaRPr kumimoji="0" sz="3000" b="0" i="0" u="none" strike="noStrike" kern="1200" cap="none" spc="0" normalizeH="0" baseline="0" noProof="0" dirty="0">
              <a:ln>
                <a:noFill/>
              </a:ln>
              <a:solidFill>
                <a:prstClr val="black"/>
              </a:solidFill>
              <a:effectLst/>
              <a:uLnTx/>
              <a:uFillTx/>
              <a:latin typeface="Cambria" charset="0"/>
              <a:ea typeface="Cambria" charset="0"/>
              <a:cs typeface="Cambria" charset="0"/>
              <a:sym typeface="BotonBQ-Regular"/>
            </a:endParaRPr>
          </a:p>
        </p:txBody>
      </p:sp>
      <p:sp>
        <p:nvSpPr>
          <p:cNvPr id="3" name="Shape 105"/>
          <p:cNvSpPr/>
          <p:nvPr/>
        </p:nvSpPr>
        <p:spPr>
          <a:xfrm>
            <a:off x="2986832" y="4646740"/>
            <a:ext cx="8680153" cy="1918794"/>
          </a:xfrm>
          <a:prstGeom prst="rect">
            <a:avLst/>
          </a:prstGeom>
          <a:ln w="12700">
            <a:miter lim="400000"/>
          </a:ln>
          <a:extLst>
            <a:ext uri="{C572A759-6A51-4108-AA02-DFA0A04FC94B}">
              <ma14:wrappingTextBoxFlag xmlns:mc="http://schemas.openxmlformats.org/markup-compatibility/2006" xmlns:mv="urn:schemas-microsoft-com:mac:vml" xmlns:ma14="http://schemas.microsoft.com/office/mac/drawingml/2011/main" xmlns="" xmlns:p="http://schemas.openxmlformats.org/presentationml/2006/main" xmlns:r="http://schemas.openxmlformats.org/officeDocument/2006/relationships" xmlns:a="http://schemas.openxmlformats.org/drawingml/2006/main" val="1"/>
            </a:ext>
          </a:extLst>
        </p:spPr>
        <p:txBody>
          <a:bodyPr lIns="35719" tIns="35719" rIns="35719" bIns="35719" anchor="ctr">
            <a:noAutofit/>
          </a:bodyPr>
          <a:lstStyle/>
          <a:p>
            <a:pPr marL="0" lvl="1" defTabSz="457200">
              <a:defRPr sz="1800"/>
            </a:pPr>
            <a:r>
              <a:rPr kumimoji="0" sz="3000" b="1" i="0" u="none" strike="noStrike" kern="1200" cap="none" spc="0" normalizeH="0" baseline="0" noProof="0" dirty="0">
                <a:ln>
                  <a:noFill/>
                </a:ln>
                <a:solidFill>
                  <a:prstClr val="black"/>
                </a:solidFill>
                <a:effectLst/>
                <a:uLnTx/>
                <a:uFillTx/>
                <a:latin typeface="Cambria" charset="0"/>
                <a:ea typeface="Cambria" charset="0"/>
                <a:cs typeface="Cambria" charset="0"/>
                <a:sym typeface="BotonBQ-Bold"/>
              </a:rPr>
              <a:t>Intent: </a:t>
            </a:r>
            <a:r>
              <a:rPr lang="en-US" sz="3000" dirty="0">
                <a:solidFill>
                  <a:prstClr val="black"/>
                </a:solidFill>
                <a:latin typeface="Cambria" charset="0"/>
                <a:ea typeface="Cambria" charset="0"/>
                <a:cs typeface="Cambria" charset="0"/>
                <a:sym typeface="BotonBQ-Regular"/>
              </a:rPr>
              <a:t>To have a fellowship approved IP that is available for use in NA groups on this topic.</a:t>
            </a:r>
            <a:r>
              <a:rPr kumimoji="0" sz="3000" b="0" i="0" u="none" strike="noStrike" kern="1200" cap="none" spc="0" normalizeH="0" baseline="0" noProof="0" dirty="0" smtClean="0">
                <a:ln>
                  <a:noFill/>
                </a:ln>
                <a:solidFill>
                  <a:prstClr val="black"/>
                </a:solidFill>
                <a:effectLst/>
                <a:uLnTx/>
                <a:uFillTx/>
                <a:latin typeface="Cambria" charset="0"/>
                <a:ea typeface="Cambria" charset="0"/>
                <a:cs typeface="Cambria" charset="0"/>
                <a:sym typeface="BotonBQ-Regular"/>
              </a:rPr>
              <a:t> </a:t>
            </a:r>
            <a:endParaRPr kumimoji="0" sz="3000" b="0" i="0" u="none" strike="noStrike" kern="1200" cap="none" spc="0" normalizeH="0" baseline="0" noProof="0" dirty="0">
              <a:ln>
                <a:noFill/>
              </a:ln>
              <a:solidFill>
                <a:prstClr val="black"/>
              </a:solidFill>
              <a:effectLst/>
              <a:uLnTx/>
              <a:uFillTx/>
              <a:latin typeface="Cambria" charset="0"/>
              <a:ea typeface="Cambria" charset="0"/>
              <a:cs typeface="Cambria" charset="0"/>
              <a:sym typeface="BotonBQ-Regular"/>
            </a:endParaRP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323239051"/>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Shape 74"/>
          <p:cNvSpPr/>
          <p:nvPr/>
        </p:nvSpPr>
        <p:spPr>
          <a:xfrm>
            <a:off x="343823" y="653130"/>
            <a:ext cx="11335862" cy="2547269"/>
          </a:xfrm>
          <a:prstGeom prst="rect">
            <a:avLst/>
          </a:prstGeom>
          <a:ln w="12700">
            <a:miter lim="400000"/>
          </a:ln>
          <a:extLst>
            <a:ext uri="{C572A759-6A51-4108-AA02-DFA0A04FC94B}">
              <ma14:wrappingTextBoxFlag xmlns:mc="http://schemas.openxmlformats.org/markup-compatibility/2006" xmlns:mv="urn:schemas-microsoft-com:mac:vml" xmlns:ma14="http://schemas.microsoft.com/office/mac/drawingml/2011/main" xmlns="" xmlns:p="http://schemas.openxmlformats.org/presentationml/2006/main" xmlns:r="http://schemas.openxmlformats.org/officeDocument/2006/relationships" xmlns:a="http://schemas.openxmlformats.org/drawingml/2006/main" val="1"/>
            </a:ext>
          </a:extLst>
        </p:spPr>
        <p:txBody>
          <a:bodyPr wrap="square" lIns="35719" tIns="35719" rIns="35719" bIns="35719" anchor="t" anchorCtr="0">
            <a:noAutofit/>
          </a:bodyPr>
          <a:lstStyle/>
          <a:p>
            <a:pPr marL="0" lvl="1" defTabSz="457200">
              <a:spcBef>
                <a:spcPts val="600"/>
              </a:spcBef>
              <a:defRPr sz="1800"/>
            </a:pPr>
            <a:r>
              <a:rPr sz="3500" b="1" dirty="0">
                <a:latin typeface="Cambria" charset="0"/>
                <a:ea typeface="Cambria" charset="0"/>
                <a:cs typeface="Cambria" charset="0"/>
                <a:sym typeface="BotonBQ-Bold"/>
              </a:rPr>
              <a:t>Motion </a:t>
            </a:r>
            <a:r>
              <a:rPr lang="en-US" sz="3500" b="1" dirty="0" smtClean="0">
                <a:latin typeface="Cambria" charset="0"/>
                <a:ea typeface="Cambria" charset="0"/>
                <a:cs typeface="Cambria" charset="0"/>
                <a:sym typeface="BotonBQ-Bold"/>
              </a:rPr>
              <a:t>2</a:t>
            </a:r>
            <a:r>
              <a:rPr sz="3500" b="1" dirty="0" smtClean="0">
                <a:latin typeface="Cambria" charset="0"/>
                <a:ea typeface="Cambria" charset="0"/>
                <a:cs typeface="Cambria" charset="0"/>
                <a:sym typeface="BotonBQ-Bold"/>
              </a:rPr>
              <a:t>1</a:t>
            </a:r>
            <a:r>
              <a:rPr sz="3500" b="1" dirty="0">
                <a:latin typeface="Cambria" charset="0"/>
                <a:ea typeface="Cambria" charset="0"/>
                <a:cs typeface="Cambria" charset="0"/>
                <a:sym typeface="BotonBQ-Bold"/>
              </a:rPr>
              <a:t>:</a:t>
            </a:r>
            <a:r>
              <a:rPr sz="3250" b="1" dirty="0">
                <a:latin typeface="Cambria" charset="0"/>
                <a:ea typeface="Cambria" charset="0"/>
                <a:cs typeface="Cambria" charset="0"/>
                <a:sym typeface="BotonBQ-Bold"/>
              </a:rPr>
              <a:t> </a:t>
            </a:r>
            <a:r>
              <a:rPr lang="en-US" sz="3200" i="1" dirty="0">
                <a:latin typeface="Cambria" charset="0"/>
                <a:ea typeface="Cambria" charset="0"/>
                <a:cs typeface="Cambria" charset="0"/>
              </a:rPr>
              <a:t>If motion 18 is not adopted then the following </a:t>
            </a:r>
            <a:br>
              <a:rPr lang="en-US" sz="3200" i="1" dirty="0">
                <a:latin typeface="Cambria" charset="0"/>
                <a:ea typeface="Cambria" charset="0"/>
                <a:cs typeface="Cambria" charset="0"/>
              </a:rPr>
            </a:br>
            <a:r>
              <a:rPr lang="en-US" sz="3200" i="1" dirty="0">
                <a:latin typeface="Cambria" charset="0"/>
                <a:ea typeface="Cambria" charset="0"/>
                <a:cs typeface="Cambria" charset="0"/>
              </a:rPr>
              <a:t>will not be offered. </a:t>
            </a:r>
          </a:p>
          <a:p>
            <a:pPr marL="0" lvl="1" defTabSz="457200">
              <a:spcBef>
                <a:spcPts val="600"/>
              </a:spcBef>
              <a:defRPr sz="1800"/>
            </a:pPr>
            <a:r>
              <a:rPr lang="en-US" sz="3000" dirty="0" smtClean="0">
                <a:solidFill>
                  <a:srgbClr val="272934"/>
                </a:solidFill>
                <a:latin typeface="Cambria" charset="0"/>
                <a:ea typeface="Cambria" charset="0"/>
                <a:cs typeface="Cambria" charset="0"/>
              </a:rPr>
              <a:t>Alternate </a:t>
            </a:r>
            <a:r>
              <a:rPr lang="en-US" sz="3000" dirty="0">
                <a:solidFill>
                  <a:srgbClr val="272934"/>
                </a:solidFill>
                <a:latin typeface="Cambria" charset="0"/>
                <a:ea typeface="Cambria" charset="0"/>
                <a:cs typeface="Cambria" charset="0"/>
              </a:rPr>
              <a:t>Zonal Delegates may attend the WSC with the same rights and limitations as is currently offered to Alternate Regional Delegates.</a:t>
            </a:r>
            <a:r>
              <a:rPr lang="en-US" sz="3000" dirty="0">
                <a:latin typeface="Cambria" charset="0"/>
                <a:ea typeface="Cambria" charset="0"/>
                <a:cs typeface="Cambria" charset="0"/>
              </a:rPr>
              <a:t> </a:t>
            </a:r>
            <a:endParaRPr sz="3000" dirty="0">
              <a:latin typeface="Cambria" charset="0"/>
              <a:ea typeface="Cambria" charset="0"/>
              <a:cs typeface="Cambria" charset="0"/>
              <a:sym typeface="BotonBQ-Regular"/>
            </a:endParaRPr>
          </a:p>
        </p:txBody>
      </p:sp>
      <p:sp>
        <p:nvSpPr>
          <p:cNvPr id="5" name="Shape 75"/>
          <p:cNvSpPr/>
          <p:nvPr/>
        </p:nvSpPr>
        <p:spPr>
          <a:xfrm>
            <a:off x="317499" y="3257016"/>
            <a:ext cx="11287165" cy="1"/>
          </a:xfrm>
          <a:prstGeom prst="line">
            <a:avLst/>
          </a:prstGeom>
          <a:ln w="63500">
            <a:solidFill>
              <a:srgbClr val="27AAE1"/>
            </a:solidFill>
            <a:miter lim="400000"/>
          </a:ln>
        </p:spPr>
        <p:txBody>
          <a:bodyPr lIns="0" tIns="0" rIns="0" bIns="0" anchor="ctr"/>
          <a:lstStyle/>
          <a:p>
            <a:pPr lvl="0">
              <a:defRPr sz="3200"/>
            </a:pPr>
            <a:endParaRPr sz="1600"/>
          </a:p>
        </p:txBody>
      </p:sp>
      <p:sp>
        <p:nvSpPr>
          <p:cNvPr id="6" name="Shape 76"/>
          <p:cNvSpPr/>
          <p:nvPr/>
        </p:nvSpPr>
        <p:spPr>
          <a:xfrm>
            <a:off x="2093260" y="3373663"/>
            <a:ext cx="10098740" cy="3766725"/>
          </a:xfrm>
          <a:prstGeom prst="rect">
            <a:avLst/>
          </a:prstGeom>
          <a:ln w="12700">
            <a:miter lim="400000"/>
          </a:ln>
          <a:extLst>
            <a:ext uri="{C572A759-6A51-4108-AA02-DFA0A04FC94B}">
              <ma14:wrappingTextBoxFlag xmlns:mc="http://schemas.openxmlformats.org/markup-compatibility/2006" xmlns:mv="urn:schemas-microsoft-com:mac:vml" xmlns:ma14="http://schemas.microsoft.com/office/mac/drawingml/2011/main" xmlns="" xmlns:p="http://schemas.openxmlformats.org/presentationml/2006/main" xmlns:r="http://schemas.openxmlformats.org/officeDocument/2006/relationships" xmlns:a="http://schemas.openxmlformats.org/drawingml/2006/main" val="1"/>
            </a:ext>
          </a:extLst>
        </p:spPr>
        <p:txBody>
          <a:bodyPr lIns="35719" tIns="35719" rIns="35719" bIns="35719" anchor="t" anchorCtr="0">
            <a:noAutofit/>
          </a:bodyPr>
          <a:lstStyle/>
          <a:p>
            <a:pPr>
              <a:spcBef>
                <a:spcPts val="600"/>
              </a:spcBef>
            </a:pPr>
            <a:r>
              <a:rPr sz="3000" b="1" dirty="0">
                <a:latin typeface="Cambria" charset="0"/>
                <a:ea typeface="Cambria" charset="0"/>
                <a:cs typeface="Cambria" charset="0"/>
                <a:sym typeface="BotonBQ-Bold"/>
              </a:rPr>
              <a:t>Intent: </a:t>
            </a:r>
            <a:r>
              <a:rPr lang="en-US" sz="3000" dirty="0">
                <a:latin typeface="Cambria" charset="0"/>
                <a:ea typeface="Cambria" charset="0"/>
                <a:cs typeface="Cambria" charset="0"/>
              </a:rPr>
              <a:t>To allow an Alternate Delegate to be present, serve alongside and support the Zonal Delegate so they may function as a team in the same way as RD and AD teams can. The cost of attending the WSC for the Alternate Zonal Delegate would be the responsibility of the zone and each zonal delegate is limited to one alternate. </a:t>
            </a:r>
          </a:p>
          <a:p>
            <a:pPr>
              <a:spcBef>
                <a:spcPts val="600"/>
              </a:spcBef>
            </a:pPr>
            <a:r>
              <a:rPr lang="en-US" sz="3000" b="1" dirty="0" smtClean="0">
                <a:latin typeface="Cambria" charset="0"/>
                <a:ea typeface="Cambria" charset="0"/>
                <a:cs typeface="Cambria" charset="0"/>
              </a:rPr>
              <a:t>Makers: </a:t>
            </a:r>
            <a:r>
              <a:rPr lang="en-US" sz="3000" dirty="0">
                <a:latin typeface="Cambria" charset="0"/>
                <a:ea typeface="Cambria" charset="0"/>
                <a:cs typeface="Cambria" charset="0"/>
              </a:rPr>
              <a:t>Australia Region and </a:t>
            </a:r>
            <a:r>
              <a:rPr lang="en-US" sz="3000" dirty="0" err="1">
                <a:latin typeface="Cambria" charset="0"/>
                <a:ea typeface="Cambria" charset="0"/>
                <a:cs typeface="Cambria" charset="0"/>
              </a:rPr>
              <a:t>Aotearoa</a:t>
            </a:r>
            <a:r>
              <a:rPr lang="en-US" sz="3000" dirty="0">
                <a:latin typeface="Cambria" charset="0"/>
                <a:ea typeface="Cambria" charset="0"/>
                <a:cs typeface="Cambria" charset="0"/>
              </a:rPr>
              <a:t> NZ Region</a:t>
            </a: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645793055"/>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Shape 83"/>
          <p:cNvSpPr/>
          <p:nvPr/>
        </p:nvSpPr>
        <p:spPr>
          <a:xfrm>
            <a:off x="2413000" y="836884"/>
            <a:ext cx="9410700" cy="764632"/>
          </a:xfrm>
          <a:prstGeom prst="rect">
            <a:avLst/>
          </a:prstGeom>
          <a:ln w="12700">
            <a:miter lim="400000"/>
          </a:ln>
          <a:extLst>
            <a:ext uri="{C572A759-6A51-4108-AA02-DFA0A04FC94B}">
              <ma14:wrappingTextBoxFlag xmlns:mc="http://schemas.openxmlformats.org/markup-compatibility/2006" xmlns:mv="urn:schemas-microsoft-com:mac:vml" xmlns:ma14="http://schemas.microsoft.com/office/mac/drawingml/2011/main" xmlns="" xmlns:p="http://schemas.openxmlformats.org/presentationml/2006/main" xmlns:r="http://schemas.openxmlformats.org/officeDocument/2006/relationships" xmlns:a="http://schemas.openxmlformats.org/drawingml/2006/main" val="1"/>
            </a:ext>
          </a:extLst>
        </p:spPr>
        <p:txBody>
          <a:bodyPr lIns="35719" tIns="35719" rIns="35719" bIns="35719" anchor="ctr">
            <a:noAutofit/>
          </a:bodyPr>
          <a:lstStyle/>
          <a:p>
            <a:pPr marL="0" lvl="1" indent="0" algn="ctr" defTabSz="457200">
              <a:defRPr sz="1800"/>
            </a:pPr>
            <a:r>
              <a:rPr sz="4500" b="1" dirty="0">
                <a:latin typeface="Cambria" charset="0"/>
                <a:ea typeface="Cambria" charset="0"/>
                <a:cs typeface="Cambria" charset="0"/>
                <a:sym typeface="BotonBQ-Bold"/>
              </a:rPr>
              <a:t>Motion </a:t>
            </a:r>
            <a:r>
              <a:rPr lang="en-US" sz="4500" b="1" dirty="0" smtClean="0">
                <a:latin typeface="Cambria" charset="0"/>
                <a:ea typeface="Cambria" charset="0"/>
                <a:cs typeface="Cambria" charset="0"/>
                <a:sym typeface="BotonBQ-Bold"/>
              </a:rPr>
              <a:t>2</a:t>
            </a:r>
            <a:r>
              <a:rPr sz="4500" b="1" dirty="0" smtClean="0">
                <a:latin typeface="Cambria" charset="0"/>
                <a:ea typeface="Cambria" charset="0"/>
                <a:cs typeface="Cambria" charset="0"/>
                <a:sym typeface="BotonBQ-Bold"/>
              </a:rPr>
              <a:t>1</a:t>
            </a:r>
            <a:r>
              <a:rPr sz="4500" b="1" dirty="0">
                <a:latin typeface="Cambria" charset="0"/>
                <a:ea typeface="Cambria" charset="0"/>
                <a:cs typeface="Cambria" charset="0"/>
                <a:sym typeface="BotonBQ-Bold"/>
              </a:rPr>
              <a:t>: Rationale by </a:t>
            </a:r>
            <a:r>
              <a:rPr sz="4500" b="1" dirty="0" smtClean="0">
                <a:latin typeface="Cambria" charset="0"/>
                <a:ea typeface="Cambria" charset="0"/>
                <a:cs typeface="Cambria" charset="0"/>
                <a:sym typeface="BotonBQ-Bold"/>
              </a:rPr>
              <a:t>Region</a:t>
            </a:r>
            <a:r>
              <a:rPr lang="en-US" sz="4500" b="1" dirty="0" smtClean="0">
                <a:latin typeface="Cambria" charset="0"/>
                <a:ea typeface="Cambria" charset="0"/>
                <a:cs typeface="Cambria" charset="0"/>
                <a:sym typeface="BotonBQ-Bold"/>
              </a:rPr>
              <a:t>s</a:t>
            </a:r>
            <a:endParaRPr sz="4500" b="1" dirty="0">
              <a:latin typeface="Cambria" charset="0"/>
              <a:ea typeface="Cambria" charset="0"/>
              <a:cs typeface="Cambria" charset="0"/>
              <a:sym typeface="BotonBQ-Bold"/>
            </a:endParaRPr>
          </a:p>
        </p:txBody>
      </p:sp>
      <p:sp>
        <p:nvSpPr>
          <p:cNvPr id="5" name="Shape 86"/>
          <p:cNvSpPr/>
          <p:nvPr/>
        </p:nvSpPr>
        <p:spPr>
          <a:xfrm>
            <a:off x="926882" y="2247553"/>
            <a:ext cx="10422435" cy="3939540"/>
          </a:xfrm>
          <a:prstGeom prst="rect">
            <a:avLst/>
          </a:prstGeom>
          <a:ln w="12700">
            <a:miter lim="400000"/>
          </a:ln>
          <a:extLst>
            <a:ext uri="{C572A759-6A51-4108-AA02-DFA0A04FC94B}">
              <ma14:wrappingTextBoxFlag xmlns:mc="http://schemas.openxmlformats.org/markup-compatibility/2006" xmlns:mv="urn:schemas-microsoft-com:mac:vml" xmlns:ma14="http://schemas.microsoft.com/office/mac/drawingml/2011/main" xmlns="" xmlns:p="http://schemas.openxmlformats.org/presentationml/2006/main" xmlns:r="http://schemas.openxmlformats.org/officeDocument/2006/relationships" xmlns:a="http://schemas.openxmlformats.org/drawingml/2006/main" val="1"/>
            </a:ext>
          </a:extLst>
        </p:spPr>
        <p:txBody>
          <a:bodyPr wrap="square" lIns="0" tIns="0" rIns="0" bIns="0">
            <a:spAutoFit/>
          </a:bodyPr>
          <a:lstStyle/>
          <a:p>
            <a:pPr algn="l">
              <a:buSzPct val="75000"/>
              <a:defRPr sz="1800"/>
            </a:pPr>
            <a:r>
              <a:rPr lang="en-US" sz="3200" dirty="0" smtClean="0">
                <a:latin typeface="Cambria" charset="0"/>
                <a:ea typeface="Cambria" charset="0"/>
                <a:cs typeface="Cambria" charset="0"/>
              </a:rPr>
              <a:t>It </a:t>
            </a:r>
            <a:r>
              <a:rPr lang="en-US" sz="3200" dirty="0">
                <a:latin typeface="Cambria" charset="0"/>
                <a:ea typeface="Cambria" charset="0"/>
                <a:cs typeface="Cambria" charset="0"/>
              </a:rPr>
              <a:t>is common practice amongst seated Regions to have both the RD and AD attend WSC, as a delegate team. An Alt Delegate is typically seen as a training role, and attendance at the World Service Conference in an integral part of this training. Most Regions who, because of their location and easy ability to travel to Woodland Hills, or who have sufficient financial resources, will make the choice to send their Alternate Delegate to WSC. </a:t>
            </a:r>
            <a:r>
              <a:rPr lang="en-US" sz="3200" dirty="0" smtClean="0">
                <a:latin typeface="Cambria" charset="0"/>
                <a:ea typeface="Cambria" charset="0"/>
                <a:cs typeface="Cambria" charset="0"/>
              </a:rPr>
              <a:t>. . .</a:t>
            </a: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584604989"/>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Shape 83"/>
          <p:cNvSpPr/>
          <p:nvPr/>
        </p:nvSpPr>
        <p:spPr>
          <a:xfrm>
            <a:off x="2413000" y="836884"/>
            <a:ext cx="9410700" cy="764632"/>
          </a:xfrm>
          <a:prstGeom prst="rect">
            <a:avLst/>
          </a:prstGeom>
          <a:ln w="12700">
            <a:miter lim="400000"/>
          </a:ln>
          <a:extLst>
            <a:ext uri="{C572A759-6A51-4108-AA02-DFA0A04FC94B}">
              <ma14:wrappingTextBoxFlag xmlns:mc="http://schemas.openxmlformats.org/markup-compatibility/2006" xmlns:mv="urn:schemas-microsoft-com:mac:vml" xmlns:ma14="http://schemas.microsoft.com/office/mac/drawingml/2011/main" xmlns="" xmlns:p="http://schemas.openxmlformats.org/presentationml/2006/main" xmlns:r="http://schemas.openxmlformats.org/officeDocument/2006/relationships" xmlns:a="http://schemas.openxmlformats.org/drawingml/2006/main" val="1"/>
            </a:ext>
          </a:extLst>
        </p:spPr>
        <p:txBody>
          <a:bodyPr lIns="35719" tIns="35719" rIns="35719" bIns="35719" anchor="ctr">
            <a:noAutofit/>
          </a:bodyPr>
          <a:lstStyle/>
          <a:p>
            <a:pPr marL="0" lvl="1" indent="0" algn="ctr" defTabSz="457200">
              <a:defRPr sz="1800"/>
            </a:pPr>
            <a:r>
              <a:rPr sz="4500" b="1" dirty="0">
                <a:latin typeface="Cambria" charset="0"/>
                <a:ea typeface="Cambria" charset="0"/>
                <a:cs typeface="Cambria" charset="0"/>
                <a:sym typeface="BotonBQ-Bold"/>
              </a:rPr>
              <a:t>Motion </a:t>
            </a:r>
            <a:r>
              <a:rPr lang="en-US" sz="4500" b="1" dirty="0" smtClean="0">
                <a:latin typeface="Cambria" charset="0"/>
                <a:ea typeface="Cambria" charset="0"/>
                <a:cs typeface="Cambria" charset="0"/>
                <a:sym typeface="BotonBQ-Bold"/>
              </a:rPr>
              <a:t>2</a:t>
            </a:r>
            <a:r>
              <a:rPr sz="4500" b="1" dirty="0" smtClean="0">
                <a:latin typeface="Cambria" charset="0"/>
                <a:ea typeface="Cambria" charset="0"/>
                <a:cs typeface="Cambria" charset="0"/>
                <a:sym typeface="BotonBQ-Bold"/>
              </a:rPr>
              <a:t>1</a:t>
            </a:r>
            <a:r>
              <a:rPr sz="4500" b="1" dirty="0">
                <a:latin typeface="Cambria" charset="0"/>
                <a:ea typeface="Cambria" charset="0"/>
                <a:cs typeface="Cambria" charset="0"/>
                <a:sym typeface="BotonBQ-Bold"/>
              </a:rPr>
              <a:t>: Rationale by </a:t>
            </a:r>
            <a:r>
              <a:rPr sz="4500" b="1" dirty="0" smtClean="0">
                <a:latin typeface="Cambria" charset="0"/>
                <a:ea typeface="Cambria" charset="0"/>
                <a:cs typeface="Cambria" charset="0"/>
                <a:sym typeface="BotonBQ-Bold"/>
              </a:rPr>
              <a:t>Region</a:t>
            </a:r>
            <a:r>
              <a:rPr lang="en-US" sz="4500" b="1" dirty="0" smtClean="0">
                <a:latin typeface="Cambria" charset="0"/>
                <a:ea typeface="Cambria" charset="0"/>
                <a:cs typeface="Cambria" charset="0"/>
                <a:sym typeface="BotonBQ-Bold"/>
              </a:rPr>
              <a:t>s</a:t>
            </a:r>
            <a:endParaRPr sz="4500" b="1" dirty="0">
              <a:latin typeface="Cambria" charset="0"/>
              <a:ea typeface="Cambria" charset="0"/>
              <a:cs typeface="Cambria" charset="0"/>
              <a:sym typeface="BotonBQ-Bold"/>
            </a:endParaRPr>
          </a:p>
        </p:txBody>
      </p:sp>
      <p:sp>
        <p:nvSpPr>
          <p:cNvPr id="5" name="Shape 86"/>
          <p:cNvSpPr/>
          <p:nvPr/>
        </p:nvSpPr>
        <p:spPr>
          <a:xfrm>
            <a:off x="926883" y="2247553"/>
            <a:ext cx="10204308" cy="3447098"/>
          </a:xfrm>
          <a:prstGeom prst="rect">
            <a:avLst/>
          </a:prstGeom>
          <a:ln w="12700">
            <a:miter lim="400000"/>
          </a:ln>
          <a:extLst>
            <a:ext uri="{C572A759-6A51-4108-AA02-DFA0A04FC94B}">
              <ma14:wrappingTextBoxFlag xmlns:mc="http://schemas.openxmlformats.org/markup-compatibility/2006" xmlns:mv="urn:schemas-microsoft-com:mac:vml" xmlns:ma14="http://schemas.microsoft.com/office/mac/drawingml/2011/main" xmlns="" xmlns:p="http://schemas.openxmlformats.org/presentationml/2006/main" xmlns:r="http://schemas.openxmlformats.org/officeDocument/2006/relationships" xmlns:a="http://schemas.openxmlformats.org/drawingml/2006/main" val="1"/>
            </a:ext>
          </a:extLst>
        </p:spPr>
        <p:txBody>
          <a:bodyPr wrap="square" lIns="0" tIns="0" rIns="0" bIns="0">
            <a:spAutoFit/>
          </a:bodyPr>
          <a:lstStyle/>
          <a:p>
            <a:pPr algn="l">
              <a:buSzPct val="75000"/>
              <a:defRPr sz="1800"/>
            </a:pPr>
            <a:r>
              <a:rPr lang="en-US" sz="3200" dirty="0" smtClean="0">
                <a:latin typeface="Cambria" charset="0"/>
                <a:ea typeface="Cambria" charset="0"/>
                <a:cs typeface="Cambria" charset="0"/>
              </a:rPr>
              <a:t>Attendance </a:t>
            </a:r>
            <a:r>
              <a:rPr lang="en-US" sz="3200" dirty="0">
                <a:latin typeface="Cambria" charset="0"/>
                <a:ea typeface="Cambria" charset="0"/>
                <a:cs typeface="Cambria" charset="0"/>
              </a:rPr>
              <a:t>at WSC for a week, with some of the days being very long, is undoubtedly one of the most demanding service roles in NA. This is even more challenging where a Delegate is from a different culture and/or must travel significant distances around the globe, as may often be the case for a Zonal Delegate. The attendance of an Alternate Delegate is the best way to provide this support</a:t>
            </a:r>
            <a:r>
              <a:rPr lang="en-US" sz="3200" dirty="0" smtClean="0">
                <a:latin typeface="Cambria" charset="0"/>
                <a:ea typeface="Cambria" charset="0"/>
                <a:cs typeface="Cambria" charset="0"/>
              </a:rPr>
              <a:t>.</a:t>
            </a:r>
            <a:endParaRPr lang="en-US" sz="3200" dirty="0">
              <a:latin typeface="Cambria" charset="0"/>
              <a:ea typeface="Cambria" charset="0"/>
              <a:cs typeface="Cambria" charset="0"/>
            </a:endParaRP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945964712"/>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Shape 104"/>
          <p:cNvSpPr/>
          <p:nvPr/>
        </p:nvSpPr>
        <p:spPr>
          <a:xfrm>
            <a:off x="490984" y="2205157"/>
            <a:ext cx="11176001" cy="1918794"/>
          </a:xfrm>
          <a:prstGeom prst="rect">
            <a:avLst/>
          </a:prstGeom>
          <a:ln w="12700">
            <a:miter lim="400000"/>
          </a:ln>
          <a:extLst>
            <a:ext uri="{C572A759-6A51-4108-AA02-DFA0A04FC94B}">
              <ma14:wrappingTextBoxFlag xmlns:mc="http://schemas.openxmlformats.org/markup-compatibility/2006" xmlns:mv="urn:schemas-microsoft-com:mac:vml" xmlns:ma14="http://schemas.microsoft.com/office/mac/drawingml/2011/main" xmlns="" xmlns:p="http://schemas.openxmlformats.org/presentationml/2006/main" xmlns:r="http://schemas.openxmlformats.org/officeDocument/2006/relationships" xmlns:a="http://schemas.openxmlformats.org/drawingml/2006/main" val="1"/>
            </a:ext>
          </a:extLst>
        </p:spPr>
        <p:txBody>
          <a:bodyPr lIns="35719" tIns="35719" rIns="35719" bIns="35719" anchor="ctr">
            <a:noAutofit/>
          </a:bodyPr>
          <a:lstStyle/>
          <a:p>
            <a:pPr>
              <a:lnSpc>
                <a:spcPct val="95000"/>
              </a:lnSpc>
              <a:spcBef>
                <a:spcPts val="600"/>
              </a:spcBef>
            </a:pPr>
            <a:r>
              <a:rPr lang="en-US" sz="3000" b="1" dirty="0">
                <a:latin typeface="Cambria" charset="0"/>
                <a:ea typeface="Cambria" charset="0"/>
                <a:cs typeface="Cambria" charset="0"/>
              </a:rPr>
              <a:t>Motion 21: </a:t>
            </a:r>
            <a:r>
              <a:rPr lang="en-US" sz="3000" i="1" dirty="0">
                <a:latin typeface="Cambria" charset="0"/>
                <a:ea typeface="Cambria" charset="0"/>
                <a:cs typeface="Cambria" charset="0"/>
              </a:rPr>
              <a:t>If motion 18 is not adopted then the following will not be offered. </a:t>
            </a:r>
          </a:p>
          <a:p>
            <a:pPr>
              <a:lnSpc>
                <a:spcPct val="95000"/>
              </a:lnSpc>
              <a:spcBef>
                <a:spcPts val="600"/>
              </a:spcBef>
            </a:pPr>
            <a:r>
              <a:rPr lang="en-US" sz="3000" dirty="0">
                <a:latin typeface="Cambria" charset="0"/>
                <a:ea typeface="Cambria" charset="0"/>
                <a:cs typeface="Cambria" charset="0"/>
              </a:rPr>
              <a:t>Alternate Zonal Delegates may attend the WSC with the same rights and limitations as is currently offered to Alternate Regional Delegates.</a:t>
            </a:r>
          </a:p>
        </p:txBody>
      </p:sp>
      <p:sp>
        <p:nvSpPr>
          <p:cNvPr id="5" name="Shape 105"/>
          <p:cNvSpPr/>
          <p:nvPr/>
        </p:nvSpPr>
        <p:spPr>
          <a:xfrm>
            <a:off x="1062318" y="4541737"/>
            <a:ext cx="10604667" cy="2316263"/>
          </a:xfrm>
          <a:prstGeom prst="rect">
            <a:avLst/>
          </a:prstGeom>
          <a:ln w="12700">
            <a:miter lim="400000"/>
          </a:ln>
          <a:extLst>
            <a:ext uri="{C572A759-6A51-4108-AA02-DFA0A04FC94B}">
              <ma14:wrappingTextBoxFlag xmlns:mc="http://schemas.openxmlformats.org/markup-compatibility/2006" xmlns:mv="urn:schemas-microsoft-com:mac:vml" xmlns:ma14="http://schemas.microsoft.com/office/mac/drawingml/2011/main" xmlns="" xmlns:p="http://schemas.openxmlformats.org/presentationml/2006/main" xmlns:r="http://schemas.openxmlformats.org/officeDocument/2006/relationships" xmlns:a="http://schemas.openxmlformats.org/drawingml/2006/main" val="1"/>
            </a:ext>
          </a:extLst>
        </p:spPr>
        <p:txBody>
          <a:bodyPr lIns="35719" tIns="35719" rIns="35719" bIns="35719" anchor="t" anchorCtr="0">
            <a:noAutofit/>
          </a:bodyPr>
          <a:lstStyle/>
          <a:p>
            <a:pPr>
              <a:lnSpc>
                <a:spcPct val="95000"/>
              </a:lnSpc>
            </a:pPr>
            <a:r>
              <a:rPr lang="en-US" sz="2800" b="1" dirty="0">
                <a:solidFill>
                  <a:prstClr val="black"/>
                </a:solidFill>
                <a:latin typeface="Cambria" charset="0"/>
                <a:ea typeface="Cambria" charset="0"/>
                <a:cs typeface="Cambria" charset="0"/>
              </a:rPr>
              <a:t>Intent: </a:t>
            </a:r>
            <a:r>
              <a:rPr lang="en-US" sz="2800" dirty="0">
                <a:latin typeface="Cambria" charset="0"/>
                <a:ea typeface="Cambria" charset="0"/>
                <a:cs typeface="Cambria" charset="0"/>
              </a:rPr>
              <a:t>To allow an Alternate Delegate to be present, serve alongside and support the Zonal Delegate so they may function as a team in the same way as RD and AD teams can. The cost of attending the WSC for the Alternate Zonal Delegate would be the responsibility of the zone and each zonal delegate is limited to one alternate. </a:t>
            </a:r>
            <a:r>
              <a:rPr lang="en-US" sz="2800" dirty="0">
                <a:solidFill>
                  <a:prstClr val="black"/>
                </a:solidFill>
                <a:latin typeface="Cambria" charset="0"/>
                <a:ea typeface="Cambria" charset="0"/>
                <a:cs typeface="Cambria" charset="0"/>
              </a:rPr>
              <a:t> </a:t>
            </a: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40901193"/>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Rectangle 2"/>
          <p:cNvSpPr/>
          <p:nvPr/>
        </p:nvSpPr>
        <p:spPr>
          <a:xfrm>
            <a:off x="589008" y="2130850"/>
            <a:ext cx="10992181" cy="3970318"/>
          </a:xfrm>
          <a:prstGeom prst="rect">
            <a:avLst/>
          </a:prstGeom>
        </p:spPr>
        <p:txBody>
          <a:bodyPr wrap="square">
            <a:spAutoFit/>
          </a:bodyPr>
          <a:lstStyle/>
          <a:p>
            <a:r>
              <a:rPr lang="en-US" sz="2800" dirty="0" smtClean="0">
                <a:latin typeface="Cambria (Headings)"/>
                <a:cs typeface="Cambria (Headings)"/>
              </a:rPr>
              <a:t>The following points summarize the Board’s response to motions 17 through 21:</a:t>
            </a:r>
          </a:p>
          <a:p>
            <a:pPr lvl="1">
              <a:buFont typeface="Arial"/>
              <a:buChar char="•"/>
            </a:pPr>
            <a:r>
              <a:rPr lang="en-US" sz="2800" dirty="0" smtClean="0">
                <a:latin typeface="Cambria (Headings)"/>
                <a:cs typeface="Cambria (Headings)"/>
              </a:rPr>
              <a:t>  Not the Board’s role to lead the WSC toward a specific model for   seating, but we do believe that change is necessary if the WSC is to be sustainable and effective</a:t>
            </a:r>
          </a:p>
          <a:p>
            <a:pPr lvl="1">
              <a:buFont typeface="Arial"/>
              <a:buChar char="•"/>
            </a:pPr>
            <a:r>
              <a:rPr lang="en-US" sz="2800" dirty="0" smtClean="0">
                <a:latin typeface="Cambria (Headings)"/>
                <a:cs typeface="Cambria (Headings)"/>
              </a:rPr>
              <a:t>  Commitment made by Board at WSC 2016 to not make a specific recommendation for changes in seating this cycle </a:t>
            </a:r>
          </a:p>
          <a:p>
            <a:pPr lvl="1">
              <a:buFont typeface="Arial"/>
              <a:buChar char="•"/>
            </a:pPr>
            <a:r>
              <a:rPr lang="en-US" sz="2800" dirty="0" smtClean="0">
                <a:latin typeface="Cambria (Headings)"/>
                <a:cs typeface="Cambria (Headings)"/>
              </a:rPr>
              <a:t>  Change in seating is a decision for the Fellowship, and the Board will support any consensus the Conference is able to reach</a:t>
            </a:r>
            <a:endParaRPr lang="en-US" sz="2800" dirty="0">
              <a:latin typeface="Cambria (Headings)"/>
              <a:cs typeface="Cambria (Headings)"/>
            </a:endParaRPr>
          </a:p>
        </p:txBody>
      </p:sp>
      <p:sp>
        <p:nvSpPr>
          <p:cNvPr id="4" name="Rectangle 3"/>
          <p:cNvSpPr/>
          <p:nvPr/>
        </p:nvSpPr>
        <p:spPr>
          <a:xfrm>
            <a:off x="2776903" y="451999"/>
            <a:ext cx="8309180" cy="1323439"/>
          </a:xfrm>
          <a:prstGeom prst="rect">
            <a:avLst/>
          </a:prstGeom>
        </p:spPr>
        <p:txBody>
          <a:bodyPr wrap="square">
            <a:spAutoFit/>
          </a:bodyPr>
          <a:lstStyle/>
          <a:p>
            <a:pPr lvl="0" algn="ctr" latinLnBrk="1" hangingPunct="0"/>
            <a:r>
              <a:rPr lang="en-US" sz="4000" b="1" dirty="0" smtClean="0"/>
              <a:t>Regional motions related to </a:t>
            </a:r>
            <a:br>
              <a:rPr lang="en-US" sz="4000" b="1" dirty="0" smtClean="0"/>
            </a:br>
            <a:r>
              <a:rPr lang="en-US" sz="4000" b="1" dirty="0" smtClean="0"/>
              <a:t>zonal seating at the WSC</a:t>
            </a:r>
            <a:endParaRPr lang="en-US" sz="4000" b="1" dirty="0">
              <a:ea typeface="Cambria" charset="0"/>
              <a:cs typeface="Cambria" charset="0"/>
            </a:endParaRP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377380202"/>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Rectangle 2"/>
          <p:cNvSpPr/>
          <p:nvPr/>
        </p:nvSpPr>
        <p:spPr>
          <a:xfrm>
            <a:off x="589008" y="2130850"/>
            <a:ext cx="10992181" cy="3970318"/>
          </a:xfrm>
          <a:prstGeom prst="rect">
            <a:avLst/>
          </a:prstGeom>
        </p:spPr>
        <p:txBody>
          <a:bodyPr wrap="square">
            <a:spAutoFit/>
          </a:bodyPr>
          <a:lstStyle/>
          <a:p>
            <a:r>
              <a:rPr lang="en-US" sz="2800" dirty="0" smtClean="0">
                <a:latin typeface="Cambria (Headings)"/>
                <a:cs typeface="Cambria (Headings)"/>
              </a:rPr>
              <a:t>The following points summarize the Board’s response to motions 17 through 21:</a:t>
            </a:r>
          </a:p>
          <a:p>
            <a:pPr lvl="1">
              <a:buFont typeface="Arial"/>
              <a:buChar char="•"/>
            </a:pPr>
            <a:r>
              <a:rPr lang="en-US" sz="2800" dirty="0" smtClean="0">
                <a:latin typeface="Cambria (Headings)"/>
                <a:cs typeface="Cambria (Headings)"/>
              </a:rPr>
              <a:t>  Not the Board’s role to lead the WSC toward a specific model for   seating, but we do believe that change is necessary if the WSC is to be sustainable and effective</a:t>
            </a:r>
          </a:p>
          <a:p>
            <a:pPr lvl="1">
              <a:buFont typeface="Arial"/>
              <a:buChar char="•"/>
            </a:pPr>
            <a:r>
              <a:rPr lang="en-US" sz="2800" dirty="0" smtClean="0">
                <a:latin typeface="Cambria (Headings)"/>
                <a:cs typeface="Cambria (Headings)"/>
              </a:rPr>
              <a:t>  Commitment made by Board at WSC 2016 to not make a specific recommendation for changes in seating this cycle </a:t>
            </a:r>
          </a:p>
          <a:p>
            <a:pPr lvl="1">
              <a:buFont typeface="Arial"/>
              <a:buChar char="•"/>
            </a:pPr>
            <a:r>
              <a:rPr lang="en-US" sz="2800" dirty="0" smtClean="0">
                <a:latin typeface="Cambria (Headings)"/>
                <a:cs typeface="Cambria (Headings)"/>
              </a:rPr>
              <a:t>  Change in seating is a decision for the Fellowship, and the Board will support any consensus the Conference is able to reach</a:t>
            </a:r>
            <a:endParaRPr lang="en-US" sz="2800" dirty="0">
              <a:latin typeface="Cambria (Headings)"/>
              <a:cs typeface="Cambria (Headings)"/>
            </a:endParaRPr>
          </a:p>
        </p:txBody>
      </p:sp>
      <p:sp>
        <p:nvSpPr>
          <p:cNvPr id="4" name="Rectangle 3"/>
          <p:cNvSpPr/>
          <p:nvPr/>
        </p:nvSpPr>
        <p:spPr>
          <a:xfrm>
            <a:off x="2776903" y="451999"/>
            <a:ext cx="8309180" cy="1323439"/>
          </a:xfrm>
          <a:prstGeom prst="rect">
            <a:avLst/>
          </a:prstGeom>
        </p:spPr>
        <p:txBody>
          <a:bodyPr wrap="square">
            <a:spAutoFit/>
          </a:bodyPr>
          <a:lstStyle/>
          <a:p>
            <a:pPr lvl="0" algn="ctr" latinLnBrk="1" hangingPunct="0"/>
            <a:r>
              <a:rPr lang="en-US" sz="4000" b="1" dirty="0" smtClean="0"/>
              <a:t>Regional motions related to </a:t>
            </a:r>
            <a:br>
              <a:rPr lang="en-US" sz="4000" b="1" dirty="0" smtClean="0"/>
            </a:br>
            <a:r>
              <a:rPr lang="en-US" sz="4000" b="1" dirty="0" smtClean="0"/>
              <a:t>zonal seating at the WSC</a:t>
            </a:r>
            <a:endParaRPr lang="en-US" sz="4000" b="1" dirty="0">
              <a:ea typeface="Cambria" charset="0"/>
              <a:cs typeface="Cambria" charset="0"/>
            </a:endParaRP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377380202"/>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extBox 1"/>
          <p:cNvSpPr txBox="1"/>
          <p:nvPr/>
        </p:nvSpPr>
        <p:spPr>
          <a:xfrm>
            <a:off x="286562" y="2368958"/>
            <a:ext cx="12112702" cy="2286000"/>
          </a:xfrm>
          <a:prstGeom prst="rect">
            <a:avLst/>
          </a:prstGeom>
          <a:solidFill>
            <a:srgbClr val="FFFFFF"/>
          </a:solidFill>
          <a:ln w="63500" cap="flat">
            <a:solidFill>
              <a:srgbClr val="27AAE1"/>
            </a:solid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35719" tIns="35719" rIns="35719" bIns="35719" numCol="1" spcCol="38100" rtlCol="0" anchor="ctr">
            <a:noAutofit/>
          </a:bodyPr>
          <a:lstStyle/>
          <a:p>
            <a:pPr lvl="0" algn="ctr" latinLnBrk="1" hangingPunct="0"/>
            <a:r>
              <a:rPr lang="en-US" sz="5400" b="1" dirty="0" smtClean="0">
                <a:latin typeface="Cambria" charset="0"/>
                <a:ea typeface="Cambria" charset="0"/>
                <a:cs typeface="Cambria" charset="0"/>
              </a:rPr>
              <a:t>Motions 22-25  Other </a:t>
            </a:r>
            <a:r>
              <a:rPr lang="en-US" sz="5400" b="1" dirty="0">
                <a:latin typeface="Cambria" charset="0"/>
                <a:ea typeface="Cambria" charset="0"/>
                <a:cs typeface="Cambria" charset="0"/>
              </a:rPr>
              <a:t>regional</a:t>
            </a:r>
            <a:r>
              <a:rPr lang="en-US" sz="5400" b="1" dirty="0" smtClean="0">
                <a:latin typeface="Cambria" charset="0"/>
                <a:ea typeface="Cambria" charset="0"/>
                <a:cs typeface="Cambria" charset="0"/>
              </a:rPr>
              <a:t> </a:t>
            </a:r>
          </a:p>
          <a:p>
            <a:pPr lvl="0" algn="ctr" latinLnBrk="1" hangingPunct="0"/>
            <a:r>
              <a:rPr lang="en-US" sz="5400" b="1" dirty="0" smtClean="0">
                <a:latin typeface="Cambria" charset="0"/>
                <a:ea typeface="Cambria" charset="0"/>
                <a:cs typeface="Cambria" charset="0"/>
              </a:rPr>
              <a:t>motions related </a:t>
            </a:r>
            <a:r>
              <a:rPr lang="en-US" sz="5400" b="1" dirty="0">
                <a:latin typeface="Cambria" charset="0"/>
                <a:ea typeface="Cambria" charset="0"/>
                <a:cs typeface="Cambria" charset="0"/>
              </a:rPr>
              <a:t>to the WSC</a:t>
            </a: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377380202"/>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Shape 74"/>
          <p:cNvSpPr/>
          <p:nvPr/>
        </p:nvSpPr>
        <p:spPr>
          <a:xfrm>
            <a:off x="343823" y="653131"/>
            <a:ext cx="11335862" cy="1995738"/>
          </a:xfrm>
          <a:prstGeom prst="rect">
            <a:avLst/>
          </a:prstGeom>
          <a:ln w="12700">
            <a:miter lim="400000"/>
          </a:ln>
          <a:extLst>
            <a:ext uri="{C572A759-6A51-4108-AA02-DFA0A04FC94B}">
              <ma14:wrappingTextBoxFlag xmlns:mc="http://schemas.openxmlformats.org/markup-compatibility/2006" xmlns:mv="urn:schemas-microsoft-com:mac:vml" xmlns:ma14="http://schemas.microsoft.com/office/mac/drawingml/2011/main" xmlns="" xmlns:p="http://schemas.openxmlformats.org/presentationml/2006/main" xmlns:r="http://schemas.openxmlformats.org/officeDocument/2006/relationships" xmlns:a="http://schemas.openxmlformats.org/drawingml/2006/main" val="1"/>
            </a:ext>
          </a:extLst>
        </p:spPr>
        <p:txBody>
          <a:bodyPr wrap="square" lIns="35719" tIns="35719" rIns="35719" bIns="35719" anchor="t" anchorCtr="0">
            <a:noAutofit/>
          </a:bodyPr>
          <a:lstStyle/>
          <a:p>
            <a:pPr marL="0" lvl="1" defTabSz="457200">
              <a:defRPr sz="1800"/>
            </a:pPr>
            <a:r>
              <a:rPr sz="3500" b="1" dirty="0">
                <a:latin typeface="Cambria" charset="0"/>
                <a:ea typeface="Cambria" charset="0"/>
                <a:cs typeface="Cambria" charset="0"/>
                <a:sym typeface="BotonBQ-Bold"/>
              </a:rPr>
              <a:t>Motion </a:t>
            </a:r>
            <a:r>
              <a:rPr lang="en-US" sz="3500" b="1" dirty="0" smtClean="0">
                <a:latin typeface="Cambria" charset="0"/>
                <a:ea typeface="Cambria" charset="0"/>
                <a:cs typeface="Cambria" charset="0"/>
                <a:sym typeface="BotonBQ-Bold"/>
              </a:rPr>
              <a:t>22</a:t>
            </a:r>
            <a:r>
              <a:rPr sz="3500" b="1" dirty="0" smtClean="0">
                <a:latin typeface="Cambria" charset="0"/>
                <a:ea typeface="Cambria" charset="0"/>
                <a:cs typeface="Cambria" charset="0"/>
                <a:sym typeface="BotonBQ-Bold"/>
              </a:rPr>
              <a:t>:</a:t>
            </a:r>
            <a:r>
              <a:rPr sz="3250" b="1" dirty="0" smtClean="0">
                <a:latin typeface="Cambria" charset="0"/>
                <a:ea typeface="Cambria" charset="0"/>
                <a:cs typeface="Cambria" charset="0"/>
                <a:sym typeface="BotonBQ-Bold"/>
              </a:rPr>
              <a:t> </a:t>
            </a:r>
            <a:r>
              <a:rPr lang="en-US" sz="3500" dirty="0">
                <a:latin typeface="Cambria" charset="0"/>
                <a:ea typeface="Cambria" charset="0"/>
                <a:cs typeface="Cambria" charset="0"/>
              </a:rPr>
              <a:t>To discontinue the WSC Conference Participants Discussion Board hosted and maintained </a:t>
            </a:r>
            <a:r>
              <a:rPr lang="en-US" sz="3500" dirty="0" smtClean="0">
                <a:latin typeface="Cambria" charset="0"/>
                <a:ea typeface="Cambria" charset="0"/>
                <a:cs typeface="Cambria" charset="0"/>
              </a:rPr>
              <a:t/>
            </a:r>
            <a:br>
              <a:rPr lang="en-US" sz="3500" dirty="0" smtClean="0">
                <a:latin typeface="Cambria" charset="0"/>
                <a:ea typeface="Cambria" charset="0"/>
                <a:cs typeface="Cambria" charset="0"/>
              </a:rPr>
            </a:br>
            <a:r>
              <a:rPr lang="en-US" sz="3500" dirty="0" smtClean="0">
                <a:latin typeface="Cambria" charset="0"/>
                <a:ea typeface="Cambria" charset="0"/>
                <a:cs typeface="Cambria" charset="0"/>
              </a:rPr>
              <a:t>by </a:t>
            </a:r>
            <a:r>
              <a:rPr lang="en-US" sz="3500" dirty="0">
                <a:latin typeface="Cambria" charset="0"/>
                <a:ea typeface="Cambria" charset="0"/>
                <a:cs typeface="Cambria" charset="0"/>
              </a:rPr>
              <a:t>NA World Services</a:t>
            </a:r>
            <a:endParaRPr sz="3500" dirty="0">
              <a:latin typeface="Cambria" charset="0"/>
              <a:ea typeface="Cambria" charset="0"/>
              <a:cs typeface="Cambria" charset="0"/>
              <a:sym typeface="BotonBQ-Regular"/>
            </a:endParaRPr>
          </a:p>
        </p:txBody>
      </p:sp>
      <p:sp>
        <p:nvSpPr>
          <p:cNvPr id="5" name="Shape 75"/>
          <p:cNvSpPr/>
          <p:nvPr/>
        </p:nvSpPr>
        <p:spPr>
          <a:xfrm>
            <a:off x="317499" y="2648869"/>
            <a:ext cx="11287165" cy="1"/>
          </a:xfrm>
          <a:prstGeom prst="line">
            <a:avLst/>
          </a:prstGeom>
          <a:ln w="63500">
            <a:solidFill>
              <a:srgbClr val="27AAE1"/>
            </a:solidFill>
            <a:miter lim="400000"/>
          </a:ln>
        </p:spPr>
        <p:txBody>
          <a:bodyPr lIns="0" tIns="0" rIns="0" bIns="0" anchor="ctr"/>
          <a:lstStyle/>
          <a:p>
            <a:pPr lvl="0">
              <a:defRPr sz="3200"/>
            </a:pPr>
            <a:endParaRPr sz="1600"/>
          </a:p>
        </p:txBody>
      </p:sp>
      <p:sp>
        <p:nvSpPr>
          <p:cNvPr id="6" name="Shape 76"/>
          <p:cNvSpPr/>
          <p:nvPr/>
        </p:nvSpPr>
        <p:spPr>
          <a:xfrm>
            <a:off x="2631232" y="3602263"/>
            <a:ext cx="8680153" cy="2380459"/>
          </a:xfrm>
          <a:prstGeom prst="rect">
            <a:avLst/>
          </a:prstGeom>
          <a:ln w="12700">
            <a:miter lim="400000"/>
          </a:ln>
          <a:extLst>
            <a:ext uri="{C572A759-6A51-4108-AA02-DFA0A04FC94B}">
              <ma14:wrappingTextBoxFlag xmlns:mc="http://schemas.openxmlformats.org/markup-compatibility/2006" xmlns:mv="urn:schemas-microsoft-com:mac:vml" xmlns:ma14="http://schemas.microsoft.com/office/mac/drawingml/2011/main" xmlns="" xmlns:p="http://schemas.openxmlformats.org/presentationml/2006/main" xmlns:r="http://schemas.openxmlformats.org/officeDocument/2006/relationships" xmlns:a="http://schemas.openxmlformats.org/drawingml/2006/main" val="1"/>
            </a:ext>
          </a:extLst>
        </p:spPr>
        <p:txBody>
          <a:bodyPr lIns="35719" tIns="35719" rIns="35719" bIns="35719" anchor="ctr">
            <a:noAutofit/>
          </a:bodyPr>
          <a:lstStyle/>
          <a:p>
            <a:pPr>
              <a:spcBef>
                <a:spcPts val="600"/>
              </a:spcBef>
            </a:pPr>
            <a:r>
              <a:rPr lang="en-US" sz="3500" b="1" dirty="0">
                <a:latin typeface="Cambria" charset="0"/>
                <a:ea typeface="Cambria" charset="0"/>
                <a:cs typeface="Cambria" charset="0"/>
              </a:rPr>
              <a:t>Intent: </a:t>
            </a:r>
            <a:r>
              <a:rPr lang="en-US" sz="3500" dirty="0">
                <a:latin typeface="Cambria" charset="0"/>
                <a:ea typeface="Cambria" charset="0"/>
                <a:cs typeface="Cambria" charset="0"/>
              </a:rPr>
              <a:t>To no longer have NAWS host and maintain a conference participant discussion board. </a:t>
            </a:r>
          </a:p>
          <a:p>
            <a:pPr>
              <a:spcBef>
                <a:spcPts val="600"/>
              </a:spcBef>
            </a:pPr>
            <a:r>
              <a:rPr lang="en-US" sz="3500" b="1" dirty="0">
                <a:latin typeface="Cambria" charset="0"/>
                <a:ea typeface="Cambria" charset="0"/>
                <a:cs typeface="Cambria" charset="0"/>
              </a:rPr>
              <a:t>Maker: </a:t>
            </a:r>
            <a:r>
              <a:rPr lang="en-US" sz="3500" dirty="0">
                <a:latin typeface="Cambria" charset="0"/>
                <a:ea typeface="Cambria" charset="0"/>
                <a:cs typeface="Cambria" charset="0"/>
              </a:rPr>
              <a:t>Washington North Idaho Region</a:t>
            </a: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189042842"/>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Shape 83"/>
          <p:cNvSpPr/>
          <p:nvPr/>
        </p:nvSpPr>
        <p:spPr>
          <a:xfrm>
            <a:off x="2413000" y="836884"/>
            <a:ext cx="9410700" cy="764632"/>
          </a:xfrm>
          <a:prstGeom prst="rect">
            <a:avLst/>
          </a:prstGeom>
          <a:ln w="12700">
            <a:miter lim="400000"/>
          </a:ln>
          <a:extLst>
            <a:ext uri="{C572A759-6A51-4108-AA02-DFA0A04FC94B}">
              <ma14:wrappingTextBoxFlag xmlns:mc="http://schemas.openxmlformats.org/markup-compatibility/2006" xmlns:mv="urn:schemas-microsoft-com:mac:vml" xmlns:ma14="http://schemas.microsoft.com/office/mac/drawingml/2011/main" xmlns="" xmlns:p="http://schemas.openxmlformats.org/presentationml/2006/main" xmlns:r="http://schemas.openxmlformats.org/officeDocument/2006/relationships" xmlns:a="http://schemas.openxmlformats.org/drawingml/2006/main" val="1"/>
            </a:ext>
          </a:extLst>
        </p:spPr>
        <p:txBody>
          <a:bodyPr lIns="35719" tIns="35719" rIns="35719" bIns="35719" anchor="ctr">
            <a:noAutofit/>
          </a:bodyPr>
          <a:lstStyle/>
          <a:p>
            <a:pPr marL="0" lvl="1" indent="0" algn="ctr" defTabSz="457200">
              <a:defRPr sz="1800"/>
            </a:pPr>
            <a:r>
              <a:rPr sz="4500" b="1" dirty="0">
                <a:latin typeface="Cambria" charset="0"/>
                <a:ea typeface="Cambria" charset="0"/>
                <a:cs typeface="Cambria" charset="0"/>
                <a:sym typeface="BotonBQ-Bold"/>
              </a:rPr>
              <a:t>Motion </a:t>
            </a:r>
            <a:r>
              <a:rPr lang="en-US" sz="4500" b="1" dirty="0" smtClean="0">
                <a:latin typeface="Cambria" charset="0"/>
                <a:ea typeface="Cambria" charset="0"/>
                <a:cs typeface="Cambria" charset="0"/>
                <a:sym typeface="BotonBQ-Bold"/>
              </a:rPr>
              <a:t>22</a:t>
            </a:r>
            <a:r>
              <a:rPr sz="4500" b="1" dirty="0" smtClean="0">
                <a:latin typeface="Cambria" charset="0"/>
                <a:ea typeface="Cambria" charset="0"/>
                <a:cs typeface="Cambria" charset="0"/>
                <a:sym typeface="BotonBQ-Bold"/>
              </a:rPr>
              <a:t>: </a:t>
            </a:r>
            <a:r>
              <a:rPr sz="4500" b="1" dirty="0">
                <a:latin typeface="Cambria" charset="0"/>
                <a:ea typeface="Cambria" charset="0"/>
                <a:cs typeface="Cambria" charset="0"/>
                <a:sym typeface="BotonBQ-Bold"/>
              </a:rPr>
              <a:t>Rationale by Region</a:t>
            </a:r>
          </a:p>
        </p:txBody>
      </p:sp>
      <p:sp>
        <p:nvSpPr>
          <p:cNvPr id="5" name="Shape 86"/>
          <p:cNvSpPr/>
          <p:nvPr/>
        </p:nvSpPr>
        <p:spPr>
          <a:xfrm>
            <a:off x="926882" y="2247553"/>
            <a:ext cx="10624141" cy="4385816"/>
          </a:xfrm>
          <a:prstGeom prst="rect">
            <a:avLst/>
          </a:prstGeom>
          <a:ln w="12700">
            <a:miter lim="400000"/>
          </a:ln>
          <a:extLst>
            <a:ext uri="{C572A759-6A51-4108-AA02-DFA0A04FC94B}">
              <ma14:wrappingTextBoxFlag xmlns:mc="http://schemas.openxmlformats.org/markup-compatibility/2006" xmlns:mv="urn:schemas-microsoft-com:mac:vml" xmlns:ma14="http://schemas.microsoft.com/office/mac/drawingml/2011/main" xmlns="" xmlns:p="http://schemas.openxmlformats.org/presentationml/2006/main" xmlns:r="http://schemas.openxmlformats.org/officeDocument/2006/relationships" xmlns:a="http://schemas.openxmlformats.org/drawingml/2006/main" val="1"/>
            </a:ext>
          </a:extLst>
        </p:spPr>
        <p:txBody>
          <a:bodyPr wrap="square" lIns="0" tIns="0" rIns="0" bIns="0">
            <a:spAutoFit/>
          </a:bodyPr>
          <a:lstStyle/>
          <a:p>
            <a:pPr algn="l">
              <a:spcBef>
                <a:spcPts val="600"/>
              </a:spcBef>
              <a:buSzPct val="75000"/>
              <a:defRPr sz="1800"/>
            </a:pPr>
            <a:r>
              <a:rPr lang="en-US" sz="2800" dirty="0" smtClean="0">
                <a:latin typeface="Cambria" charset="0"/>
                <a:ea typeface="Cambria" charset="0"/>
                <a:cs typeface="Cambria" charset="0"/>
              </a:rPr>
              <a:t>In </a:t>
            </a:r>
            <a:r>
              <a:rPr lang="en-US" sz="2800" dirty="0">
                <a:latin typeface="Cambria" charset="0"/>
                <a:ea typeface="Cambria" charset="0"/>
                <a:cs typeface="Cambria" charset="0"/>
              </a:rPr>
              <a:t>the early 2000s a suggestion was made at the World Service Conference to create a conference participants online discussion board. Conference participants suggested that having such a board hosted and maintained by NA World Services might lead to useful service discussions </a:t>
            </a:r>
            <a:r>
              <a:rPr lang="en-US" sz="2800" dirty="0" smtClean="0">
                <a:latin typeface="Cambria" charset="0"/>
                <a:ea typeface="Cambria" charset="0"/>
                <a:cs typeface="Cambria" charset="0"/>
              </a:rPr>
              <a:t>online.</a:t>
            </a:r>
          </a:p>
          <a:p>
            <a:pPr algn="l">
              <a:spcBef>
                <a:spcPts val="600"/>
              </a:spcBef>
              <a:buSzPct val="75000"/>
              <a:defRPr sz="1800"/>
            </a:pPr>
            <a:r>
              <a:rPr lang="en-US" sz="2800" dirty="0" smtClean="0">
                <a:latin typeface="Cambria" charset="0"/>
                <a:ea typeface="Cambria" charset="0"/>
                <a:cs typeface="Cambria" charset="0"/>
              </a:rPr>
              <a:t>Since </a:t>
            </a:r>
            <a:r>
              <a:rPr lang="en-US" sz="2800" dirty="0">
                <a:latin typeface="Cambria" charset="0"/>
                <a:ea typeface="Cambria" charset="0"/>
                <a:cs typeface="Cambria" charset="0"/>
              </a:rPr>
              <a:t>the Conference Participants Discussion Board was created, social media sites like Facebook have dramatically increased in use. There are many groups on Facebook, including some limited to conference participants that have much more participation and discussion than the site hosted by NA World Services</a:t>
            </a:r>
            <a:r>
              <a:rPr lang="en-US" sz="2800" dirty="0" smtClean="0">
                <a:latin typeface="Cambria" charset="0"/>
                <a:ea typeface="Cambria" charset="0"/>
                <a:cs typeface="Cambria" charset="0"/>
              </a:rPr>
              <a:t>. . . .</a:t>
            </a:r>
            <a:endParaRPr lang="en-US" sz="2800" dirty="0">
              <a:latin typeface="Cambria" charset="0"/>
              <a:ea typeface="Cambria" charset="0"/>
              <a:cs typeface="Cambria" charset="0"/>
            </a:endParaRP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242069545"/>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Shape 83"/>
          <p:cNvSpPr/>
          <p:nvPr/>
        </p:nvSpPr>
        <p:spPr>
          <a:xfrm>
            <a:off x="2413000" y="836884"/>
            <a:ext cx="9410700" cy="764632"/>
          </a:xfrm>
          <a:prstGeom prst="rect">
            <a:avLst/>
          </a:prstGeom>
          <a:ln w="12700">
            <a:miter lim="400000"/>
          </a:ln>
          <a:extLst>
            <a:ext uri="{C572A759-6A51-4108-AA02-DFA0A04FC94B}">
              <ma14:wrappingTextBoxFlag xmlns:mc="http://schemas.openxmlformats.org/markup-compatibility/2006" xmlns:mv="urn:schemas-microsoft-com:mac:vml" xmlns:ma14="http://schemas.microsoft.com/office/mac/drawingml/2011/main" xmlns="" xmlns:p="http://schemas.openxmlformats.org/presentationml/2006/main" xmlns:r="http://schemas.openxmlformats.org/officeDocument/2006/relationships" xmlns:a="http://schemas.openxmlformats.org/drawingml/2006/main" val="1"/>
            </a:ext>
          </a:extLst>
        </p:spPr>
        <p:txBody>
          <a:bodyPr lIns="35719" tIns="35719" rIns="35719" bIns="35719" anchor="ctr">
            <a:noAutofit/>
          </a:bodyPr>
          <a:lstStyle/>
          <a:p>
            <a:pPr marL="0" lvl="1" indent="0" algn="ctr" defTabSz="457200">
              <a:defRPr sz="1800"/>
            </a:pPr>
            <a:r>
              <a:rPr sz="4500" b="1" dirty="0">
                <a:latin typeface="Cambria" charset="0"/>
                <a:ea typeface="Cambria" charset="0"/>
                <a:cs typeface="Cambria" charset="0"/>
                <a:sym typeface="BotonBQ-Bold"/>
              </a:rPr>
              <a:t>Motion </a:t>
            </a:r>
            <a:r>
              <a:rPr lang="en-US" sz="4500" b="1" dirty="0" smtClean="0">
                <a:latin typeface="Cambria" charset="0"/>
                <a:ea typeface="Cambria" charset="0"/>
                <a:cs typeface="Cambria" charset="0"/>
                <a:sym typeface="BotonBQ-Bold"/>
              </a:rPr>
              <a:t>22</a:t>
            </a:r>
            <a:r>
              <a:rPr sz="4500" b="1" dirty="0" smtClean="0">
                <a:latin typeface="Cambria" charset="0"/>
                <a:ea typeface="Cambria" charset="0"/>
                <a:cs typeface="Cambria" charset="0"/>
                <a:sym typeface="BotonBQ-Bold"/>
              </a:rPr>
              <a:t>: </a:t>
            </a:r>
            <a:r>
              <a:rPr sz="4500" b="1" dirty="0">
                <a:latin typeface="Cambria" charset="0"/>
                <a:ea typeface="Cambria" charset="0"/>
                <a:cs typeface="Cambria" charset="0"/>
                <a:sym typeface="BotonBQ-Bold"/>
              </a:rPr>
              <a:t>Rationale by Region</a:t>
            </a:r>
          </a:p>
        </p:txBody>
      </p:sp>
      <p:sp>
        <p:nvSpPr>
          <p:cNvPr id="5" name="Shape 86"/>
          <p:cNvSpPr/>
          <p:nvPr/>
        </p:nvSpPr>
        <p:spPr>
          <a:xfrm>
            <a:off x="926882" y="2247553"/>
            <a:ext cx="10624141" cy="2585323"/>
          </a:xfrm>
          <a:prstGeom prst="rect">
            <a:avLst/>
          </a:prstGeom>
          <a:ln w="12700">
            <a:miter lim="400000"/>
          </a:ln>
          <a:extLst>
            <a:ext uri="{C572A759-6A51-4108-AA02-DFA0A04FC94B}">
              <ma14:wrappingTextBoxFlag xmlns:mc="http://schemas.openxmlformats.org/markup-compatibility/2006" xmlns:mv="urn:schemas-microsoft-com:mac:vml" xmlns:ma14="http://schemas.microsoft.com/office/mac/drawingml/2011/main" xmlns="" xmlns:p="http://schemas.openxmlformats.org/presentationml/2006/main" xmlns:r="http://schemas.openxmlformats.org/officeDocument/2006/relationships" xmlns:a="http://schemas.openxmlformats.org/drawingml/2006/main" val="1"/>
            </a:ext>
          </a:extLst>
        </p:spPr>
        <p:txBody>
          <a:bodyPr wrap="square" lIns="0" tIns="0" rIns="0" bIns="0">
            <a:spAutoFit/>
          </a:bodyPr>
          <a:lstStyle/>
          <a:p>
            <a:pPr algn="l">
              <a:spcBef>
                <a:spcPts val="600"/>
              </a:spcBef>
              <a:buSzPct val="75000"/>
              <a:defRPr sz="1800"/>
            </a:pPr>
            <a:r>
              <a:rPr lang="en-US" sz="2800" dirty="0" smtClean="0">
                <a:latin typeface="Cambria" charset="0"/>
                <a:ea typeface="Cambria" charset="0"/>
                <a:cs typeface="Cambria" charset="0"/>
              </a:rPr>
              <a:t>While </a:t>
            </a:r>
            <a:r>
              <a:rPr lang="en-US" sz="2800" dirty="0">
                <a:latin typeface="Cambria" charset="0"/>
                <a:ea typeface="Cambria" charset="0"/>
                <a:cs typeface="Cambria" charset="0"/>
              </a:rPr>
              <a:t>Internet technology is an excellent way for members to interact, the lack of participation and need to moderate an “official NA” board only open to some service members suggests this board has outlived its usefulness. Facebook groups, and the recent conference participant webinars using video technology seem much better ways to communicate online the conference discussion board.</a:t>
            </a: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99777599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hape 74"/>
          <p:cNvSpPr/>
          <p:nvPr/>
        </p:nvSpPr>
        <p:spPr>
          <a:xfrm>
            <a:off x="343823" y="758952"/>
            <a:ext cx="11335862" cy="1559395"/>
          </a:xfrm>
          <a:prstGeom prst="rect">
            <a:avLst/>
          </a:prstGeom>
          <a:ln w="12700">
            <a:miter lim="400000"/>
          </a:ln>
          <a:extLst>
            <a:ext uri="{C572A759-6A51-4108-AA02-DFA0A04FC94B}">
              <ma14:wrappingTextBoxFlag xmlns:mc="http://schemas.openxmlformats.org/markup-compatibility/2006" xmlns:mv="urn:schemas-microsoft-com:mac:vml" xmlns:ma14="http://schemas.microsoft.com/office/mac/drawingml/2011/main" xmlns="" xmlns:p="http://schemas.openxmlformats.org/presentationml/2006/main" xmlns:r="http://schemas.openxmlformats.org/officeDocument/2006/relationships" xmlns:a="http://schemas.openxmlformats.org/drawingml/2006/main" val="1"/>
            </a:ext>
          </a:extLst>
        </p:spPr>
        <p:txBody>
          <a:bodyPr wrap="square" lIns="35719" tIns="35719" rIns="35719" bIns="35719" anchor="t" anchorCtr="0">
            <a:noAutofit/>
          </a:bodyPr>
          <a:lstStyle/>
          <a:p>
            <a:pPr lvl="0"/>
            <a:r>
              <a:rPr kumimoji="0" sz="3200" b="1" i="0" u="none" strike="noStrike" kern="1200" cap="none" spc="0" normalizeH="0" baseline="0" noProof="0" dirty="0">
                <a:ln>
                  <a:noFill/>
                </a:ln>
                <a:solidFill>
                  <a:prstClr val="black"/>
                </a:solidFill>
                <a:effectLst/>
                <a:uLnTx/>
                <a:uFillTx/>
                <a:latin typeface="Cambria" charset="0"/>
                <a:ea typeface="Cambria" charset="0"/>
                <a:cs typeface="Cambria" charset="0"/>
                <a:sym typeface="BotonBQ-Bold"/>
              </a:rPr>
              <a:t>Motion </a:t>
            </a:r>
            <a:r>
              <a:rPr kumimoji="0" lang="en-US" sz="3200" b="1" i="0" u="none" strike="noStrike" kern="1200" cap="none" spc="0" normalizeH="0" baseline="0" noProof="0" dirty="0" smtClean="0">
                <a:ln>
                  <a:noFill/>
                </a:ln>
                <a:solidFill>
                  <a:prstClr val="black"/>
                </a:solidFill>
                <a:effectLst/>
                <a:uLnTx/>
                <a:uFillTx/>
                <a:latin typeface="Cambria" charset="0"/>
                <a:ea typeface="Cambria" charset="0"/>
                <a:cs typeface="Cambria" charset="0"/>
                <a:sym typeface="BotonBQ-Bold"/>
              </a:rPr>
              <a:t>2</a:t>
            </a:r>
            <a:r>
              <a:rPr kumimoji="0" sz="3200" b="1" i="0" u="none" strike="noStrike" kern="1200" cap="none" spc="0" normalizeH="0" baseline="0" noProof="0" dirty="0" smtClean="0">
                <a:ln>
                  <a:noFill/>
                </a:ln>
                <a:solidFill>
                  <a:prstClr val="black"/>
                </a:solidFill>
                <a:effectLst/>
                <a:uLnTx/>
                <a:uFillTx/>
                <a:latin typeface="Cambria" charset="0"/>
                <a:ea typeface="Cambria" charset="0"/>
                <a:cs typeface="Cambria" charset="0"/>
                <a:sym typeface="BotonBQ-Bold"/>
              </a:rPr>
              <a:t>: </a:t>
            </a:r>
            <a:r>
              <a:rPr lang="en-US" sz="3400" dirty="0">
                <a:solidFill>
                  <a:prstClr val="black"/>
                </a:solidFill>
                <a:latin typeface="Cambria" charset="0"/>
                <a:ea typeface="Cambria" charset="0"/>
                <a:cs typeface="Cambria" charset="0"/>
              </a:rPr>
              <a:t>Remove from the NAWS catalog and </a:t>
            </a:r>
            <a:r>
              <a:rPr lang="en-US" sz="3400" dirty="0" smtClean="0">
                <a:solidFill>
                  <a:prstClr val="black"/>
                </a:solidFill>
                <a:latin typeface="Cambria" charset="0"/>
                <a:ea typeface="Cambria" charset="0"/>
                <a:cs typeface="Cambria" charset="0"/>
              </a:rPr>
              <a:t/>
            </a:r>
            <a:br>
              <a:rPr lang="en-US" sz="3400" dirty="0" smtClean="0">
                <a:solidFill>
                  <a:prstClr val="black"/>
                </a:solidFill>
                <a:latin typeface="Cambria" charset="0"/>
                <a:ea typeface="Cambria" charset="0"/>
                <a:cs typeface="Cambria" charset="0"/>
              </a:rPr>
            </a:br>
            <a:r>
              <a:rPr lang="en-US" sz="3400" dirty="0" smtClean="0">
                <a:solidFill>
                  <a:prstClr val="black"/>
                </a:solidFill>
                <a:latin typeface="Cambria" charset="0"/>
                <a:ea typeface="Cambria" charset="0"/>
                <a:cs typeface="Cambria" charset="0"/>
              </a:rPr>
              <a:t>inventory IP </a:t>
            </a:r>
            <a:r>
              <a:rPr lang="en-US" sz="3400" dirty="0">
                <a:solidFill>
                  <a:prstClr val="black"/>
                </a:solidFill>
                <a:latin typeface="Cambria" charset="0"/>
                <a:ea typeface="Cambria" charset="0"/>
                <a:cs typeface="Cambria" charset="0"/>
              </a:rPr>
              <a:t>27 </a:t>
            </a:r>
            <a:r>
              <a:rPr lang="en-US" sz="3400" i="1" dirty="0">
                <a:solidFill>
                  <a:prstClr val="black"/>
                </a:solidFill>
                <a:latin typeface="Cambria" charset="0"/>
                <a:ea typeface="Cambria" charset="0"/>
                <a:cs typeface="Cambria" charset="0"/>
              </a:rPr>
              <a:t>For The parents </a:t>
            </a:r>
            <a:r>
              <a:rPr lang="en-US" sz="3400" i="1" dirty="0" smtClean="0">
                <a:solidFill>
                  <a:prstClr val="black"/>
                </a:solidFill>
                <a:latin typeface="Cambria" charset="0"/>
                <a:ea typeface="Cambria" charset="0"/>
                <a:cs typeface="Cambria" charset="0"/>
              </a:rPr>
              <a:t>or Guardians </a:t>
            </a:r>
            <a:r>
              <a:rPr lang="en-US" sz="3400" i="1" dirty="0">
                <a:solidFill>
                  <a:prstClr val="black"/>
                </a:solidFill>
                <a:latin typeface="Cambria" charset="0"/>
                <a:ea typeface="Cambria" charset="0"/>
                <a:cs typeface="Cambria" charset="0"/>
              </a:rPr>
              <a:t>of </a:t>
            </a:r>
            <a:r>
              <a:rPr lang="en-US" sz="3400" i="1" dirty="0" smtClean="0">
                <a:solidFill>
                  <a:prstClr val="black"/>
                </a:solidFill>
                <a:latin typeface="Cambria" charset="0"/>
                <a:ea typeface="Cambria" charset="0"/>
                <a:cs typeface="Cambria" charset="0"/>
              </a:rPr>
              <a:t/>
            </a:r>
            <a:br>
              <a:rPr lang="en-US" sz="3400" i="1" dirty="0" smtClean="0">
                <a:solidFill>
                  <a:prstClr val="black"/>
                </a:solidFill>
                <a:latin typeface="Cambria" charset="0"/>
                <a:ea typeface="Cambria" charset="0"/>
                <a:cs typeface="Cambria" charset="0"/>
              </a:rPr>
            </a:br>
            <a:r>
              <a:rPr lang="en-US" sz="3400" i="1" dirty="0" smtClean="0">
                <a:solidFill>
                  <a:prstClr val="black"/>
                </a:solidFill>
                <a:latin typeface="Cambria" charset="0"/>
                <a:ea typeface="Cambria" charset="0"/>
                <a:cs typeface="Cambria" charset="0"/>
              </a:rPr>
              <a:t>Young </a:t>
            </a:r>
            <a:r>
              <a:rPr lang="en-US" sz="3400" i="1" dirty="0">
                <a:solidFill>
                  <a:prstClr val="black"/>
                </a:solidFill>
                <a:latin typeface="Cambria" charset="0"/>
                <a:ea typeface="Cambria" charset="0"/>
                <a:cs typeface="Cambria" charset="0"/>
              </a:rPr>
              <a:t>People in NA</a:t>
            </a:r>
            <a:endParaRPr kumimoji="0" sz="3400" i="1" u="none" strike="noStrike" kern="1200" cap="none" spc="0" normalizeH="0" baseline="0" noProof="0" dirty="0">
              <a:ln>
                <a:noFill/>
              </a:ln>
              <a:solidFill>
                <a:prstClr val="black"/>
              </a:solidFill>
              <a:effectLst/>
              <a:uLnTx/>
              <a:uFillTx/>
              <a:latin typeface="Cambria" charset="0"/>
              <a:ea typeface="Cambria" charset="0"/>
              <a:cs typeface="Cambria" charset="0"/>
              <a:sym typeface="BotonBQ-Regular"/>
            </a:endParaRPr>
          </a:p>
        </p:txBody>
      </p:sp>
      <p:sp>
        <p:nvSpPr>
          <p:cNvPr id="3" name="Shape 75"/>
          <p:cNvSpPr/>
          <p:nvPr/>
        </p:nvSpPr>
        <p:spPr>
          <a:xfrm>
            <a:off x="343823" y="2582795"/>
            <a:ext cx="11287165" cy="1"/>
          </a:xfrm>
          <a:prstGeom prst="line">
            <a:avLst/>
          </a:prstGeom>
          <a:ln w="63500">
            <a:solidFill>
              <a:srgbClr val="92278F"/>
            </a:solidFill>
            <a:miter lim="400000"/>
          </a:ln>
        </p:spPr>
        <p:txBody>
          <a:bodyPr lIns="0" tIns="0" rIns="0" bIns="0" anchor="ctr"/>
          <a:lstStyle/>
          <a:p>
            <a:pPr marL="0" marR="0" lvl="0" indent="0" algn="l" defTabSz="914400" rtl="0" eaLnBrk="1" fontAlgn="auto" latinLnBrk="0" hangingPunct="1">
              <a:lnSpc>
                <a:spcPct val="100000"/>
              </a:lnSpc>
              <a:spcBef>
                <a:spcPts val="0"/>
              </a:spcBef>
              <a:spcAft>
                <a:spcPts val="0"/>
              </a:spcAft>
              <a:buClrTx/>
              <a:buSzTx/>
              <a:buFontTx/>
              <a:buNone/>
              <a:tabLst/>
              <a:defRPr sz="3200"/>
            </a:pPr>
            <a:endParaRPr kumimoji="0" sz="16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Shape 76"/>
          <p:cNvSpPr/>
          <p:nvPr/>
        </p:nvSpPr>
        <p:spPr>
          <a:xfrm>
            <a:off x="2631232" y="3602263"/>
            <a:ext cx="8680153" cy="2380459"/>
          </a:xfrm>
          <a:prstGeom prst="rect">
            <a:avLst/>
          </a:prstGeom>
          <a:ln w="12700">
            <a:miter lim="400000"/>
          </a:ln>
          <a:extLst>
            <a:ext uri="{C572A759-6A51-4108-AA02-DFA0A04FC94B}">
              <ma14:wrappingTextBoxFlag xmlns:mc="http://schemas.openxmlformats.org/markup-compatibility/2006" xmlns:mv="urn:schemas-microsoft-com:mac:vml" xmlns:ma14="http://schemas.microsoft.com/office/mac/drawingml/2011/main" xmlns="" xmlns:p="http://schemas.openxmlformats.org/presentationml/2006/main" xmlns:r="http://schemas.openxmlformats.org/officeDocument/2006/relationships" xmlns:a="http://schemas.openxmlformats.org/drawingml/2006/main" val="1"/>
            </a:ext>
          </a:extLst>
        </p:spPr>
        <p:txBody>
          <a:bodyPr lIns="35719" tIns="35719" rIns="35719" bIns="35719" anchor="ctr">
            <a:noAutofit/>
          </a:bodyPr>
          <a:lstStyle/>
          <a:p>
            <a:pPr marL="0" lvl="1" defTabSz="457200">
              <a:defRPr sz="1800"/>
            </a:pPr>
            <a:r>
              <a:rPr kumimoji="0" sz="3400" b="1" i="0" u="none" strike="noStrike" kern="1200" cap="none" spc="0" normalizeH="0" baseline="0" noProof="0" dirty="0">
                <a:ln>
                  <a:noFill/>
                </a:ln>
                <a:solidFill>
                  <a:prstClr val="black"/>
                </a:solidFill>
                <a:effectLst/>
                <a:uLnTx/>
                <a:uFillTx/>
                <a:latin typeface="Cambria" charset="0"/>
                <a:ea typeface="Cambria" charset="0"/>
                <a:cs typeface="Cambria" charset="0"/>
                <a:sym typeface="BotonBQ-Bold"/>
              </a:rPr>
              <a:t>Intent: </a:t>
            </a:r>
            <a:r>
              <a:rPr lang="en-US" sz="3400" dirty="0">
                <a:solidFill>
                  <a:prstClr val="black"/>
                </a:solidFill>
                <a:latin typeface="Cambria" charset="0"/>
                <a:ea typeface="Cambria" charset="0"/>
                <a:cs typeface="Cambria" charset="0"/>
                <a:sym typeface="BotonBQ-Regular"/>
              </a:rPr>
              <a:t>Take this pamphlet out of the NA product list and literature materials, approved by the </a:t>
            </a:r>
            <a:r>
              <a:rPr lang="en-US" sz="3400" dirty="0" smtClean="0">
                <a:solidFill>
                  <a:prstClr val="black"/>
                </a:solidFill>
                <a:latin typeface="Cambria" charset="0"/>
                <a:ea typeface="Cambria" charset="0"/>
                <a:cs typeface="Cambria" charset="0"/>
                <a:sym typeface="BotonBQ-Regular"/>
              </a:rPr>
              <a:t>NA fellowship</a:t>
            </a:r>
            <a:r>
              <a:rPr lang="en-US" sz="3400" dirty="0">
                <a:solidFill>
                  <a:prstClr val="black"/>
                </a:solidFill>
                <a:latin typeface="Cambria" charset="0"/>
                <a:ea typeface="Cambria" charset="0"/>
                <a:cs typeface="Cambria" charset="0"/>
                <a:sym typeface="BotonBQ-Regular"/>
              </a:rPr>
              <a:t>.</a:t>
            </a:r>
            <a:endParaRPr kumimoji="0" sz="3400" b="0" i="0" u="none" strike="noStrike" kern="1200" cap="none" spc="0" normalizeH="0" baseline="0" noProof="0" dirty="0">
              <a:ln>
                <a:noFill/>
              </a:ln>
              <a:solidFill>
                <a:prstClr val="black"/>
              </a:solidFill>
              <a:effectLst/>
              <a:uLnTx/>
              <a:uFillTx/>
              <a:latin typeface="Cambria" charset="0"/>
              <a:ea typeface="Cambria" charset="0"/>
              <a:cs typeface="Cambria" charset="0"/>
              <a:sym typeface="BotonBQ-Regular"/>
            </a:endParaRPr>
          </a:p>
          <a:p>
            <a:pPr marL="0" marR="0" lvl="1" indent="0" algn="l" defTabSz="457200" rtl="0" eaLnBrk="1" fontAlgn="auto" latinLnBrk="0" hangingPunct="1">
              <a:lnSpc>
                <a:spcPct val="100000"/>
              </a:lnSpc>
              <a:spcBef>
                <a:spcPts val="600"/>
              </a:spcBef>
              <a:spcAft>
                <a:spcPts val="0"/>
              </a:spcAft>
              <a:buClrTx/>
              <a:buSzTx/>
              <a:buFontTx/>
              <a:buNone/>
              <a:tabLst/>
              <a:defRPr sz="1800"/>
            </a:pPr>
            <a:r>
              <a:rPr kumimoji="0" sz="3400" b="1" i="0" u="none" strike="noStrike" kern="1200" cap="none" spc="0" normalizeH="0" baseline="0" noProof="0" dirty="0" smtClean="0">
                <a:ln>
                  <a:noFill/>
                </a:ln>
                <a:solidFill>
                  <a:prstClr val="black"/>
                </a:solidFill>
                <a:effectLst/>
                <a:uLnTx/>
                <a:uFillTx/>
                <a:latin typeface="Cambria" charset="0"/>
                <a:ea typeface="Cambria" charset="0"/>
                <a:cs typeface="Cambria" charset="0"/>
                <a:sym typeface="BotonBQ-Bold"/>
              </a:rPr>
              <a:t>Maker: </a:t>
            </a:r>
            <a:r>
              <a:rPr kumimoji="0" lang="en-US" sz="3400" b="0" i="0" u="none" strike="noStrike" kern="1200" cap="none" spc="0" normalizeH="0" baseline="0" noProof="0" dirty="0" smtClean="0">
                <a:ln>
                  <a:noFill/>
                </a:ln>
                <a:solidFill>
                  <a:prstClr val="black"/>
                </a:solidFill>
                <a:effectLst/>
                <a:uLnTx/>
                <a:uFillTx/>
                <a:latin typeface="Cambria" charset="0"/>
                <a:ea typeface="Cambria" charset="0"/>
                <a:cs typeface="Cambria" charset="0"/>
                <a:sym typeface="BotonBQ-Regular"/>
              </a:rPr>
              <a:t>Venezuela </a:t>
            </a:r>
            <a:r>
              <a:rPr kumimoji="0" lang="en-US" sz="3400" b="0" i="0" u="none" strike="noStrike" kern="1200" cap="none" spc="0" normalizeH="0" baseline="0" noProof="0" dirty="0">
                <a:ln>
                  <a:noFill/>
                </a:ln>
                <a:solidFill>
                  <a:prstClr val="black"/>
                </a:solidFill>
                <a:effectLst/>
                <a:uLnTx/>
                <a:uFillTx/>
                <a:latin typeface="Cambria" charset="0"/>
                <a:ea typeface="Cambria" charset="0"/>
                <a:cs typeface="Cambria" charset="0"/>
                <a:sym typeface="BotonBQ-Regular"/>
              </a:rPr>
              <a:t>Region</a:t>
            </a:r>
            <a:endParaRPr kumimoji="0" sz="3400" b="0" i="0" u="none" strike="noStrike" kern="1200" cap="none" spc="0" normalizeH="0" baseline="0" noProof="0" dirty="0">
              <a:ln>
                <a:noFill/>
              </a:ln>
              <a:solidFill>
                <a:prstClr val="black"/>
              </a:solidFill>
              <a:effectLst/>
              <a:uLnTx/>
              <a:uFillTx/>
              <a:latin typeface="Cambria" charset="0"/>
              <a:ea typeface="Cambria" charset="0"/>
              <a:cs typeface="Cambria" charset="0"/>
              <a:sym typeface="BotonBQ-Regular"/>
            </a:endParaRP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661456820"/>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Shape 83"/>
          <p:cNvSpPr/>
          <p:nvPr/>
        </p:nvSpPr>
        <p:spPr>
          <a:xfrm>
            <a:off x="2311400" y="836884"/>
            <a:ext cx="9512300" cy="764632"/>
          </a:xfrm>
          <a:prstGeom prst="rect">
            <a:avLst/>
          </a:prstGeom>
          <a:ln w="12700">
            <a:miter lim="400000"/>
          </a:ln>
          <a:extLst>
            <a:ext uri="{C572A759-6A51-4108-AA02-DFA0A04FC94B}">
              <ma14:wrappingTextBoxFlag xmlns:mc="http://schemas.openxmlformats.org/markup-compatibility/2006" xmlns:mv="urn:schemas-microsoft-com:mac:vml" xmlns:ma14="http://schemas.microsoft.com/office/mac/drawingml/2011/main" xmlns="" xmlns:p="http://schemas.openxmlformats.org/presentationml/2006/main" xmlns:r="http://schemas.openxmlformats.org/officeDocument/2006/relationships" xmlns:a="http://schemas.openxmlformats.org/drawingml/2006/main" val="1"/>
            </a:ext>
          </a:extLst>
        </p:spPr>
        <p:txBody>
          <a:bodyPr lIns="35719" tIns="35719" rIns="35719" bIns="35719" anchor="ctr">
            <a:noAutofit/>
          </a:bodyPr>
          <a:lstStyle/>
          <a:p>
            <a:pPr marL="0" lvl="1" indent="0" algn="ctr" defTabSz="457200">
              <a:defRPr sz="1800"/>
            </a:pPr>
            <a:r>
              <a:rPr sz="4500" b="1" dirty="0">
                <a:latin typeface="Cambria" charset="0"/>
                <a:ea typeface="Cambria" charset="0"/>
                <a:cs typeface="Cambria" charset="0"/>
                <a:sym typeface="BotonBQ-Bold"/>
              </a:rPr>
              <a:t>Motion </a:t>
            </a:r>
            <a:r>
              <a:rPr lang="en-US" sz="4500" b="1" dirty="0" smtClean="0">
                <a:latin typeface="Cambria" charset="0"/>
                <a:ea typeface="Cambria" charset="0"/>
                <a:cs typeface="Cambria" charset="0"/>
                <a:sym typeface="BotonBQ-Bold"/>
              </a:rPr>
              <a:t>22</a:t>
            </a:r>
            <a:r>
              <a:rPr sz="4500" b="1" dirty="0" smtClean="0">
                <a:latin typeface="Cambria" charset="0"/>
                <a:ea typeface="Cambria" charset="0"/>
                <a:cs typeface="Cambria" charset="0"/>
                <a:sym typeface="BotonBQ-Bold"/>
              </a:rPr>
              <a:t>: </a:t>
            </a:r>
            <a:r>
              <a:rPr lang="en-US" sz="4500" b="1" dirty="0" smtClean="0">
                <a:latin typeface="Cambria" charset="0"/>
                <a:ea typeface="Cambria" charset="0"/>
                <a:cs typeface="Cambria" charset="0"/>
                <a:sym typeface="BotonBQ-Bold"/>
              </a:rPr>
              <a:t>World Board Response</a:t>
            </a:r>
            <a:endParaRPr sz="4500" b="1" dirty="0">
              <a:latin typeface="Cambria" charset="0"/>
              <a:ea typeface="Cambria" charset="0"/>
              <a:cs typeface="Cambria" charset="0"/>
              <a:sym typeface="BotonBQ-Bold"/>
            </a:endParaRPr>
          </a:p>
        </p:txBody>
      </p:sp>
      <p:sp>
        <p:nvSpPr>
          <p:cNvPr id="5" name="Shape 86"/>
          <p:cNvSpPr/>
          <p:nvPr/>
        </p:nvSpPr>
        <p:spPr>
          <a:xfrm>
            <a:off x="926883" y="2193765"/>
            <a:ext cx="10204308" cy="4539704"/>
          </a:xfrm>
          <a:prstGeom prst="rect">
            <a:avLst/>
          </a:prstGeom>
          <a:ln w="12700">
            <a:miter lim="400000"/>
          </a:ln>
          <a:extLst>
            <a:ext uri="{C572A759-6A51-4108-AA02-DFA0A04FC94B}">
              <ma14:wrappingTextBoxFlag xmlns:mc="http://schemas.openxmlformats.org/markup-compatibility/2006" xmlns:mv="urn:schemas-microsoft-com:mac:vml" xmlns:ma14="http://schemas.microsoft.com/office/mac/drawingml/2011/main" xmlns="" xmlns:p="http://schemas.openxmlformats.org/presentationml/2006/main" xmlns:r="http://schemas.openxmlformats.org/officeDocument/2006/relationships" xmlns:a="http://schemas.openxmlformats.org/drawingml/2006/main" val="1"/>
            </a:ext>
          </a:extLst>
        </p:spPr>
        <p:txBody>
          <a:bodyPr wrap="square" lIns="0" tIns="0" rIns="0" bIns="0">
            <a:spAutoFit/>
          </a:bodyPr>
          <a:lstStyle/>
          <a:p>
            <a:pPr marL="457200" indent="-457200" algn="l">
              <a:spcBef>
                <a:spcPts val="600"/>
              </a:spcBef>
              <a:buSzPct val="75000"/>
              <a:buBlip>
                <a:blip r:embed="rId3"/>
              </a:buBlip>
              <a:defRPr sz="1800"/>
            </a:pPr>
            <a:r>
              <a:rPr lang="en-US" sz="2600" dirty="0" smtClean="0">
                <a:latin typeface="Cambria" charset="0"/>
                <a:ea typeface="Cambria" charset="0"/>
                <a:cs typeface="Cambria" charset="0"/>
              </a:rPr>
              <a:t>The </a:t>
            </a:r>
            <a:r>
              <a:rPr lang="en-US" sz="2600" dirty="0">
                <a:latin typeface="Cambria" charset="0"/>
                <a:ea typeface="Cambria" charset="0"/>
                <a:cs typeface="Cambria" charset="0"/>
              </a:rPr>
              <a:t>Boards sees this as an issue for the Conference to </a:t>
            </a:r>
            <a:r>
              <a:rPr lang="en-US" sz="2600" dirty="0" smtClean="0">
                <a:latin typeface="Cambria" charset="0"/>
                <a:ea typeface="Cambria" charset="0"/>
                <a:cs typeface="Cambria" charset="0"/>
              </a:rPr>
              <a:t>decide</a:t>
            </a:r>
          </a:p>
          <a:p>
            <a:pPr marL="457200" indent="-457200" algn="l">
              <a:spcBef>
                <a:spcPts val="600"/>
              </a:spcBef>
              <a:buSzPct val="75000"/>
              <a:buBlip>
                <a:blip r:embed="rId3"/>
              </a:buBlip>
              <a:defRPr sz="1800"/>
            </a:pPr>
            <a:r>
              <a:rPr lang="en-US" sz="2600" dirty="0" smtClean="0">
                <a:latin typeface="Cambria" charset="0"/>
                <a:ea typeface="Cambria" charset="0"/>
                <a:cs typeface="Cambria" charset="0"/>
              </a:rPr>
              <a:t>How </a:t>
            </a:r>
            <a:r>
              <a:rPr lang="en-US" sz="2600" dirty="0">
                <a:latin typeface="Cambria" charset="0"/>
                <a:ea typeface="Cambria" charset="0"/>
                <a:cs typeface="Cambria" charset="0"/>
              </a:rPr>
              <a:t>to effectively communicate and share </a:t>
            </a:r>
            <a:r>
              <a:rPr lang="en-US" sz="2600" dirty="0" smtClean="0">
                <a:latin typeface="Cambria" charset="0"/>
                <a:ea typeface="Cambria" charset="0"/>
                <a:cs typeface="Cambria" charset="0"/>
              </a:rPr>
              <a:t>ideas?</a:t>
            </a:r>
          </a:p>
          <a:p>
            <a:pPr marL="457200" indent="-457200" algn="l">
              <a:spcBef>
                <a:spcPts val="600"/>
              </a:spcBef>
              <a:buSzPct val="75000"/>
              <a:buBlip>
                <a:blip r:embed="rId3"/>
              </a:buBlip>
              <a:defRPr sz="1800"/>
            </a:pPr>
            <a:r>
              <a:rPr lang="en-US" sz="2600" dirty="0" smtClean="0">
                <a:latin typeface="Cambria" charset="0"/>
                <a:ea typeface="Cambria" charset="0"/>
                <a:cs typeface="Cambria" charset="0"/>
              </a:rPr>
              <a:t>Requires </a:t>
            </a:r>
            <a:r>
              <a:rPr lang="en-US" sz="2600" dirty="0">
                <a:latin typeface="Cambria" charset="0"/>
                <a:ea typeface="Cambria" charset="0"/>
                <a:cs typeface="Cambria" charset="0"/>
              </a:rPr>
              <a:t>human resources to </a:t>
            </a:r>
            <a:r>
              <a:rPr lang="en-US" sz="2600" dirty="0" smtClean="0">
                <a:latin typeface="Cambria" charset="0"/>
                <a:ea typeface="Cambria" charset="0"/>
                <a:cs typeface="Cambria" charset="0"/>
              </a:rPr>
              <a:t>maintain</a:t>
            </a:r>
          </a:p>
          <a:p>
            <a:pPr marL="457200" indent="-457200" algn="l">
              <a:spcBef>
                <a:spcPts val="600"/>
              </a:spcBef>
              <a:buSzPct val="75000"/>
              <a:buBlip>
                <a:blip r:embed="rId3"/>
              </a:buBlip>
              <a:defRPr sz="1800"/>
            </a:pPr>
            <a:r>
              <a:rPr lang="en-US" sz="2600" dirty="0" smtClean="0">
                <a:latin typeface="Cambria" charset="0"/>
                <a:ea typeface="Cambria" charset="0"/>
                <a:cs typeface="Cambria" charset="0"/>
              </a:rPr>
              <a:t>Impossible </a:t>
            </a:r>
            <a:r>
              <a:rPr lang="en-US" sz="2600" dirty="0">
                <a:latin typeface="Cambria" charset="0"/>
                <a:ea typeface="Cambria" charset="0"/>
                <a:cs typeface="Cambria" charset="0"/>
              </a:rPr>
              <a:t>to enforce common </a:t>
            </a:r>
            <a:r>
              <a:rPr lang="en-US" sz="2600" dirty="0" smtClean="0">
                <a:latin typeface="Cambria" charset="0"/>
                <a:ea typeface="Cambria" charset="0"/>
                <a:cs typeface="Cambria" charset="0"/>
              </a:rPr>
              <a:t>values</a:t>
            </a:r>
          </a:p>
          <a:p>
            <a:pPr marL="457200" indent="-457200" algn="l">
              <a:spcBef>
                <a:spcPts val="600"/>
              </a:spcBef>
              <a:buSzPct val="75000"/>
              <a:buBlip>
                <a:blip r:embed="rId3"/>
              </a:buBlip>
              <a:defRPr sz="1800"/>
            </a:pPr>
            <a:r>
              <a:rPr lang="en-US" sz="2600" dirty="0" smtClean="0">
                <a:latin typeface="Cambria" charset="0"/>
                <a:ea typeface="Cambria" charset="0"/>
                <a:cs typeface="Cambria" charset="0"/>
              </a:rPr>
              <a:t>Relatively </a:t>
            </a:r>
            <a:r>
              <a:rPr lang="en-US" sz="2600" dirty="0">
                <a:latin typeface="Cambria" charset="0"/>
                <a:ea typeface="Cambria" charset="0"/>
                <a:cs typeface="Cambria" charset="0"/>
              </a:rPr>
              <a:t>low </a:t>
            </a:r>
            <a:r>
              <a:rPr lang="en-US" sz="2600" dirty="0" smtClean="0">
                <a:latin typeface="Cambria" charset="0"/>
                <a:ea typeface="Cambria" charset="0"/>
                <a:cs typeface="Cambria" charset="0"/>
              </a:rPr>
              <a:t>participation. Three-quarters </a:t>
            </a:r>
            <a:r>
              <a:rPr lang="en-US" sz="2600" dirty="0">
                <a:latin typeface="Cambria" charset="0"/>
                <a:ea typeface="Cambria" charset="0"/>
                <a:cs typeface="Cambria" charset="0"/>
              </a:rPr>
              <a:t>of recent posts made by ten </a:t>
            </a:r>
            <a:r>
              <a:rPr lang="en-US" sz="2600" dirty="0" smtClean="0">
                <a:latin typeface="Cambria" charset="0"/>
                <a:ea typeface="Cambria" charset="0"/>
                <a:cs typeface="Cambria" charset="0"/>
              </a:rPr>
              <a:t>participants</a:t>
            </a:r>
          </a:p>
          <a:p>
            <a:pPr marL="457200" indent="-457200" algn="l">
              <a:spcBef>
                <a:spcPts val="600"/>
              </a:spcBef>
              <a:buSzPct val="75000"/>
              <a:buBlip>
                <a:blip r:embed="rId3"/>
              </a:buBlip>
              <a:defRPr sz="1800"/>
            </a:pPr>
            <a:r>
              <a:rPr lang="en-US" sz="2600" dirty="0" smtClean="0">
                <a:latin typeface="Cambria" charset="0"/>
                <a:ea typeface="Cambria" charset="0"/>
                <a:cs typeface="Cambria" charset="0"/>
              </a:rPr>
              <a:t>No </a:t>
            </a:r>
            <a:r>
              <a:rPr lang="en-US" sz="2600" dirty="0">
                <a:latin typeface="Cambria" charset="0"/>
                <a:ea typeface="Cambria" charset="0"/>
                <a:cs typeface="Cambria" charset="0"/>
              </a:rPr>
              <a:t>other collective forum, although web meetings and sharing ideas via the </a:t>
            </a:r>
            <a:r>
              <a:rPr lang="en-US" sz="2600" dirty="0" smtClean="0">
                <a:latin typeface="Cambria" charset="0"/>
                <a:ea typeface="Cambria" charset="0"/>
                <a:cs typeface="Cambria" charset="0"/>
              </a:rPr>
              <a:t>FTP </a:t>
            </a:r>
            <a:r>
              <a:rPr lang="en-US" sz="2600" dirty="0">
                <a:latin typeface="Cambria" charset="0"/>
                <a:ea typeface="Cambria" charset="0"/>
                <a:cs typeface="Cambria" charset="0"/>
              </a:rPr>
              <a:t>site are </a:t>
            </a:r>
            <a:r>
              <a:rPr lang="en-US" sz="2600" dirty="0" smtClean="0">
                <a:latin typeface="Cambria" charset="0"/>
                <a:ea typeface="Cambria" charset="0"/>
                <a:cs typeface="Cambria" charset="0"/>
              </a:rPr>
              <a:t>available</a:t>
            </a:r>
          </a:p>
          <a:p>
            <a:pPr marL="457200" indent="-457200" algn="l">
              <a:spcBef>
                <a:spcPts val="600"/>
              </a:spcBef>
              <a:buSzPct val="75000"/>
              <a:buBlip>
                <a:blip r:embed="rId3"/>
              </a:buBlip>
              <a:defRPr sz="1800"/>
            </a:pPr>
            <a:r>
              <a:rPr lang="en-US" sz="2600" dirty="0" smtClean="0">
                <a:latin typeface="Cambria" charset="0"/>
                <a:ea typeface="Cambria" charset="0"/>
                <a:cs typeface="Cambria" charset="0"/>
              </a:rPr>
              <a:t>Continuing </a:t>
            </a:r>
            <a:r>
              <a:rPr lang="en-US" sz="2600" dirty="0">
                <a:latin typeface="Cambria" charset="0"/>
                <a:ea typeface="Cambria" charset="0"/>
                <a:cs typeface="Cambria" charset="0"/>
              </a:rPr>
              <a:t>to explore productive and positive ways for participant discussions between Conferences</a:t>
            </a: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261361077"/>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Shape 104"/>
          <p:cNvSpPr/>
          <p:nvPr/>
        </p:nvSpPr>
        <p:spPr>
          <a:xfrm>
            <a:off x="306580" y="2072153"/>
            <a:ext cx="11360405" cy="1918794"/>
          </a:xfrm>
          <a:prstGeom prst="rect">
            <a:avLst/>
          </a:prstGeom>
          <a:ln w="12700">
            <a:miter lim="400000"/>
          </a:ln>
          <a:extLst>
            <a:ext uri="{C572A759-6A51-4108-AA02-DFA0A04FC94B}">
              <ma14:wrappingTextBoxFlag xmlns:mc="http://schemas.openxmlformats.org/markup-compatibility/2006" xmlns:mv="urn:schemas-microsoft-com:mac:vml" xmlns:ma14="http://schemas.microsoft.com/office/mac/drawingml/2011/main" xmlns="" xmlns:p="http://schemas.openxmlformats.org/presentationml/2006/main" xmlns:r="http://schemas.openxmlformats.org/officeDocument/2006/relationships" xmlns:a="http://schemas.openxmlformats.org/drawingml/2006/main" val="1"/>
            </a:ext>
          </a:extLst>
        </p:spPr>
        <p:txBody>
          <a:bodyPr lIns="35719" tIns="35719" rIns="35719" bIns="35719" anchor="ctr">
            <a:noAutofit/>
          </a:bodyPr>
          <a:lstStyle/>
          <a:p>
            <a:pPr>
              <a:lnSpc>
                <a:spcPct val="110000"/>
              </a:lnSpc>
            </a:pPr>
            <a:r>
              <a:rPr lang="en-US" sz="3300" b="1" dirty="0">
                <a:latin typeface="Cambria" charset="0"/>
                <a:ea typeface="Cambria" charset="0"/>
                <a:cs typeface="Cambria" charset="0"/>
              </a:rPr>
              <a:t>Motion 22: </a:t>
            </a:r>
            <a:r>
              <a:rPr lang="en-US" sz="3300" dirty="0">
                <a:latin typeface="Cambria" charset="0"/>
                <a:ea typeface="Cambria" charset="0"/>
                <a:cs typeface="Cambria" charset="0"/>
              </a:rPr>
              <a:t>To discontinue the WSC Conference Participants Discussion Board hosted and maintained by NA World Services</a:t>
            </a:r>
          </a:p>
        </p:txBody>
      </p:sp>
      <p:sp>
        <p:nvSpPr>
          <p:cNvPr id="5" name="Shape 105"/>
          <p:cNvSpPr/>
          <p:nvPr/>
        </p:nvSpPr>
        <p:spPr>
          <a:xfrm>
            <a:off x="2986832" y="4646740"/>
            <a:ext cx="8680153" cy="1918794"/>
          </a:xfrm>
          <a:prstGeom prst="rect">
            <a:avLst/>
          </a:prstGeom>
          <a:ln w="12700">
            <a:miter lim="400000"/>
          </a:ln>
          <a:extLst>
            <a:ext uri="{C572A759-6A51-4108-AA02-DFA0A04FC94B}">
              <ma14:wrappingTextBoxFlag xmlns:mc="http://schemas.openxmlformats.org/markup-compatibility/2006" xmlns:mv="urn:schemas-microsoft-com:mac:vml" xmlns:ma14="http://schemas.microsoft.com/office/mac/drawingml/2011/main" xmlns="" xmlns:p="http://schemas.openxmlformats.org/presentationml/2006/main" xmlns:r="http://schemas.openxmlformats.org/officeDocument/2006/relationships" xmlns:a="http://schemas.openxmlformats.org/drawingml/2006/main" val="1"/>
            </a:ext>
          </a:extLst>
        </p:spPr>
        <p:txBody>
          <a:bodyPr lIns="35719" tIns="35719" rIns="35719" bIns="35719" anchor="ctr">
            <a:noAutofit/>
          </a:bodyPr>
          <a:lstStyle/>
          <a:p>
            <a:pPr>
              <a:lnSpc>
                <a:spcPct val="110000"/>
              </a:lnSpc>
            </a:pPr>
            <a:r>
              <a:rPr lang="en-US" sz="3300" b="1" dirty="0">
                <a:solidFill>
                  <a:prstClr val="black"/>
                </a:solidFill>
                <a:latin typeface="Cambria" charset="0"/>
                <a:ea typeface="Cambria" charset="0"/>
                <a:cs typeface="Cambria" charset="0"/>
              </a:rPr>
              <a:t>Intent: </a:t>
            </a:r>
            <a:r>
              <a:rPr lang="en-US" sz="3300" dirty="0">
                <a:latin typeface="Cambria" charset="0"/>
                <a:ea typeface="Cambria" charset="0"/>
                <a:cs typeface="Cambria" charset="0"/>
              </a:rPr>
              <a:t>To no longer have NAWS host and maintain a conference participant discussion board.</a:t>
            </a:r>
            <a:endParaRPr lang="en-US" sz="3300" dirty="0">
              <a:solidFill>
                <a:prstClr val="black"/>
              </a:solidFill>
              <a:latin typeface="Cambria" charset="0"/>
              <a:ea typeface="Cambria" charset="0"/>
              <a:cs typeface="Cambria" charset="0"/>
            </a:endParaRP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295670707"/>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Shape 74"/>
          <p:cNvSpPr/>
          <p:nvPr/>
        </p:nvSpPr>
        <p:spPr>
          <a:xfrm>
            <a:off x="343823" y="653131"/>
            <a:ext cx="11335862" cy="1995738"/>
          </a:xfrm>
          <a:prstGeom prst="rect">
            <a:avLst/>
          </a:prstGeom>
          <a:ln w="12700">
            <a:miter lim="400000"/>
          </a:ln>
          <a:extLst>
            <a:ext uri="{C572A759-6A51-4108-AA02-DFA0A04FC94B}">
              <ma14:wrappingTextBoxFlag xmlns:mc="http://schemas.openxmlformats.org/markup-compatibility/2006" xmlns:mv="urn:schemas-microsoft-com:mac:vml" xmlns:ma14="http://schemas.microsoft.com/office/mac/drawingml/2011/main" xmlns="" xmlns:p="http://schemas.openxmlformats.org/presentationml/2006/main" xmlns:r="http://schemas.openxmlformats.org/officeDocument/2006/relationships" xmlns:a="http://schemas.openxmlformats.org/drawingml/2006/main" val="1"/>
            </a:ext>
          </a:extLst>
        </p:spPr>
        <p:txBody>
          <a:bodyPr wrap="square" lIns="35719" tIns="35719" rIns="35719" bIns="35719" anchor="t" anchorCtr="0">
            <a:noAutofit/>
          </a:bodyPr>
          <a:lstStyle/>
          <a:p>
            <a:pPr marL="0" lvl="1" defTabSz="457200">
              <a:defRPr sz="1800"/>
            </a:pPr>
            <a:r>
              <a:rPr sz="3500" b="1" dirty="0">
                <a:latin typeface="Cambria" charset="0"/>
                <a:ea typeface="Cambria" charset="0"/>
                <a:cs typeface="Cambria" charset="0"/>
                <a:sym typeface="BotonBQ-Bold"/>
              </a:rPr>
              <a:t>Motion </a:t>
            </a:r>
            <a:r>
              <a:rPr lang="en-US" sz="3500" b="1" dirty="0" smtClean="0">
                <a:latin typeface="Cambria" charset="0"/>
                <a:ea typeface="Cambria" charset="0"/>
                <a:cs typeface="Cambria" charset="0"/>
                <a:sym typeface="BotonBQ-Bold"/>
              </a:rPr>
              <a:t>23</a:t>
            </a:r>
            <a:r>
              <a:rPr sz="3500" b="1" dirty="0" smtClean="0">
                <a:latin typeface="Cambria" charset="0"/>
                <a:ea typeface="Cambria" charset="0"/>
                <a:cs typeface="Cambria" charset="0"/>
                <a:sym typeface="BotonBQ-Bold"/>
              </a:rPr>
              <a:t>:</a:t>
            </a:r>
            <a:r>
              <a:rPr sz="3250" b="1" dirty="0" smtClean="0">
                <a:latin typeface="Cambria" charset="0"/>
                <a:ea typeface="Cambria" charset="0"/>
                <a:cs typeface="Cambria" charset="0"/>
                <a:sym typeface="BotonBQ-Bold"/>
              </a:rPr>
              <a:t> </a:t>
            </a:r>
            <a:r>
              <a:rPr lang="en-US" sz="3200" dirty="0">
                <a:latin typeface="Cambria" charset="0"/>
                <a:ea typeface="Cambria" charset="0"/>
                <a:cs typeface="Cambria" charset="0"/>
              </a:rPr>
              <a:t>Direct the World Board to develop plans to </a:t>
            </a:r>
            <a:r>
              <a:rPr lang="en-US" sz="3200" dirty="0" smtClean="0">
                <a:latin typeface="Cambria" charset="0"/>
                <a:ea typeface="Cambria" charset="0"/>
                <a:cs typeface="Cambria" charset="0"/>
              </a:rPr>
              <a:t/>
            </a:r>
            <a:br>
              <a:rPr lang="en-US" sz="3200" dirty="0" smtClean="0">
                <a:latin typeface="Cambria" charset="0"/>
                <a:ea typeface="Cambria" charset="0"/>
                <a:cs typeface="Cambria" charset="0"/>
              </a:rPr>
            </a:br>
            <a:r>
              <a:rPr lang="en-US" sz="3200" dirty="0" smtClean="0">
                <a:latin typeface="Cambria" charset="0"/>
                <a:ea typeface="Cambria" charset="0"/>
                <a:cs typeface="Cambria" charset="0"/>
              </a:rPr>
              <a:t>move </a:t>
            </a:r>
            <a:r>
              <a:rPr lang="en-US" sz="3200" dirty="0">
                <a:latin typeface="Cambria" charset="0"/>
                <a:ea typeface="Cambria" charset="0"/>
                <a:cs typeface="Cambria" charset="0"/>
              </a:rPr>
              <a:t>to a three-year conference cycle. This plan would include quarterly web meetings, longer review time for the Conference Agenda Report, and would be developed in a way to provide an opportunity to include other ideas from conference participants. </a:t>
            </a:r>
            <a:endParaRPr sz="3000" dirty="0">
              <a:latin typeface="Cambria" charset="0"/>
              <a:ea typeface="Cambria" charset="0"/>
              <a:cs typeface="Cambria" charset="0"/>
              <a:sym typeface="BotonBQ-Regular"/>
            </a:endParaRPr>
          </a:p>
        </p:txBody>
      </p:sp>
      <p:sp>
        <p:nvSpPr>
          <p:cNvPr id="5" name="Shape 75"/>
          <p:cNvSpPr/>
          <p:nvPr/>
        </p:nvSpPr>
        <p:spPr>
          <a:xfrm>
            <a:off x="317499" y="3404391"/>
            <a:ext cx="11287165" cy="1"/>
          </a:xfrm>
          <a:prstGeom prst="line">
            <a:avLst/>
          </a:prstGeom>
          <a:ln w="63500">
            <a:solidFill>
              <a:srgbClr val="27AAE1"/>
            </a:solidFill>
            <a:miter lim="400000"/>
          </a:ln>
        </p:spPr>
        <p:txBody>
          <a:bodyPr lIns="0" tIns="0" rIns="0" bIns="0" anchor="ctr"/>
          <a:lstStyle/>
          <a:p>
            <a:pPr lvl="0">
              <a:defRPr sz="3200"/>
            </a:pPr>
            <a:endParaRPr sz="1600"/>
          </a:p>
        </p:txBody>
      </p:sp>
      <p:sp>
        <p:nvSpPr>
          <p:cNvPr id="6" name="Shape 76"/>
          <p:cNvSpPr/>
          <p:nvPr/>
        </p:nvSpPr>
        <p:spPr>
          <a:xfrm>
            <a:off x="2631232" y="3845860"/>
            <a:ext cx="8680153" cy="2487706"/>
          </a:xfrm>
          <a:prstGeom prst="rect">
            <a:avLst/>
          </a:prstGeom>
          <a:ln w="12700">
            <a:miter lim="400000"/>
          </a:ln>
          <a:extLst>
            <a:ext uri="{C572A759-6A51-4108-AA02-DFA0A04FC94B}">
              <ma14:wrappingTextBoxFlag xmlns:mc="http://schemas.openxmlformats.org/markup-compatibility/2006" xmlns:mv="urn:schemas-microsoft-com:mac:vml" xmlns:ma14="http://schemas.microsoft.com/office/mac/drawingml/2011/main" xmlns="" xmlns:p="http://schemas.openxmlformats.org/presentationml/2006/main" xmlns:r="http://schemas.openxmlformats.org/officeDocument/2006/relationships" xmlns:a="http://schemas.openxmlformats.org/drawingml/2006/main" val="1"/>
            </a:ext>
          </a:extLst>
        </p:spPr>
        <p:txBody>
          <a:bodyPr lIns="35719" tIns="35719" rIns="35719" bIns="35719" anchor="ctr">
            <a:noAutofit/>
          </a:bodyPr>
          <a:lstStyle/>
          <a:p>
            <a:pPr>
              <a:spcBef>
                <a:spcPts val="600"/>
              </a:spcBef>
            </a:pPr>
            <a:r>
              <a:rPr lang="en-US" sz="3200" b="1" dirty="0">
                <a:latin typeface="Cambria" charset="0"/>
                <a:ea typeface="Cambria" charset="0"/>
                <a:cs typeface="Cambria" charset="0"/>
              </a:rPr>
              <a:t>Intent: </a:t>
            </a:r>
            <a:r>
              <a:rPr lang="en-US" sz="3200" dirty="0">
                <a:latin typeface="Cambria" charset="0"/>
                <a:ea typeface="Cambria" charset="0"/>
                <a:cs typeface="Cambria" charset="0"/>
              </a:rPr>
              <a:t>To study a change in the conference cycle to every three years. </a:t>
            </a:r>
          </a:p>
          <a:p>
            <a:pPr>
              <a:spcBef>
                <a:spcPts val="600"/>
              </a:spcBef>
            </a:pPr>
            <a:r>
              <a:rPr lang="en-US" sz="3200" b="1" dirty="0">
                <a:latin typeface="Cambria" charset="0"/>
                <a:ea typeface="Cambria" charset="0"/>
                <a:cs typeface="Cambria" charset="0"/>
              </a:rPr>
              <a:t>Maker: </a:t>
            </a:r>
            <a:r>
              <a:rPr lang="en-US" sz="3200" dirty="0">
                <a:latin typeface="Cambria" charset="0"/>
                <a:ea typeface="Cambria" charset="0"/>
                <a:cs typeface="Cambria" charset="0"/>
              </a:rPr>
              <a:t>Argentina Region</a:t>
            </a: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631515865"/>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Shape 83"/>
          <p:cNvSpPr/>
          <p:nvPr/>
        </p:nvSpPr>
        <p:spPr>
          <a:xfrm>
            <a:off x="2413000" y="836884"/>
            <a:ext cx="9410700" cy="764632"/>
          </a:xfrm>
          <a:prstGeom prst="rect">
            <a:avLst/>
          </a:prstGeom>
          <a:ln w="12700">
            <a:miter lim="400000"/>
          </a:ln>
          <a:extLst>
            <a:ext uri="{C572A759-6A51-4108-AA02-DFA0A04FC94B}">
              <ma14:wrappingTextBoxFlag xmlns:mc="http://schemas.openxmlformats.org/markup-compatibility/2006" xmlns:mv="urn:schemas-microsoft-com:mac:vml" xmlns:ma14="http://schemas.microsoft.com/office/mac/drawingml/2011/main" xmlns="" xmlns:p="http://schemas.openxmlformats.org/presentationml/2006/main" xmlns:r="http://schemas.openxmlformats.org/officeDocument/2006/relationships" xmlns:a="http://schemas.openxmlformats.org/drawingml/2006/main" val="1"/>
            </a:ext>
          </a:extLst>
        </p:spPr>
        <p:txBody>
          <a:bodyPr lIns="35719" tIns="35719" rIns="35719" bIns="35719" anchor="ctr">
            <a:noAutofit/>
          </a:bodyPr>
          <a:lstStyle/>
          <a:p>
            <a:pPr marL="0" lvl="1" indent="0" algn="ctr" defTabSz="457200">
              <a:defRPr sz="1800"/>
            </a:pPr>
            <a:r>
              <a:rPr sz="4500" b="1" dirty="0">
                <a:latin typeface="Cambria" charset="0"/>
                <a:ea typeface="Cambria" charset="0"/>
                <a:cs typeface="Cambria" charset="0"/>
                <a:sym typeface="BotonBQ-Bold"/>
              </a:rPr>
              <a:t>Motion </a:t>
            </a:r>
            <a:r>
              <a:rPr lang="en-US" sz="4500" b="1" dirty="0" smtClean="0">
                <a:latin typeface="Cambria" charset="0"/>
                <a:ea typeface="Cambria" charset="0"/>
                <a:cs typeface="Cambria" charset="0"/>
                <a:sym typeface="BotonBQ-Bold"/>
              </a:rPr>
              <a:t>23</a:t>
            </a:r>
            <a:r>
              <a:rPr sz="4500" b="1" dirty="0" smtClean="0">
                <a:latin typeface="Cambria" charset="0"/>
                <a:ea typeface="Cambria" charset="0"/>
                <a:cs typeface="Cambria" charset="0"/>
                <a:sym typeface="BotonBQ-Bold"/>
              </a:rPr>
              <a:t>: </a:t>
            </a:r>
            <a:r>
              <a:rPr sz="4500" b="1" dirty="0">
                <a:latin typeface="Cambria" charset="0"/>
                <a:ea typeface="Cambria" charset="0"/>
                <a:cs typeface="Cambria" charset="0"/>
                <a:sym typeface="BotonBQ-Bold"/>
              </a:rPr>
              <a:t>Rationale by Region</a:t>
            </a:r>
          </a:p>
        </p:txBody>
      </p:sp>
      <p:sp>
        <p:nvSpPr>
          <p:cNvPr id="5" name="Shape 86"/>
          <p:cNvSpPr/>
          <p:nvPr/>
        </p:nvSpPr>
        <p:spPr>
          <a:xfrm>
            <a:off x="322729" y="2247553"/>
            <a:ext cx="11147612" cy="4539704"/>
          </a:xfrm>
          <a:prstGeom prst="rect">
            <a:avLst/>
          </a:prstGeom>
          <a:ln w="12700">
            <a:miter lim="400000"/>
          </a:ln>
          <a:extLst>
            <a:ext uri="{C572A759-6A51-4108-AA02-DFA0A04FC94B}">
              <ma14:wrappingTextBoxFlag xmlns:mc="http://schemas.openxmlformats.org/markup-compatibility/2006" xmlns:mv="urn:schemas-microsoft-com:mac:vml" xmlns:ma14="http://schemas.microsoft.com/office/mac/drawingml/2011/main" xmlns="" xmlns:p="http://schemas.openxmlformats.org/presentationml/2006/main" xmlns:r="http://schemas.openxmlformats.org/officeDocument/2006/relationships" xmlns:a="http://schemas.openxmlformats.org/drawingml/2006/main" val="1"/>
            </a:ext>
          </a:extLst>
        </p:spPr>
        <p:txBody>
          <a:bodyPr wrap="square" lIns="0" tIns="0" rIns="0" bIns="0">
            <a:spAutoFit/>
          </a:bodyPr>
          <a:lstStyle/>
          <a:p>
            <a:pPr algn="l">
              <a:spcBef>
                <a:spcPts val="300"/>
              </a:spcBef>
              <a:spcAft>
                <a:spcPts val="600"/>
              </a:spcAft>
              <a:buSzPct val="75000"/>
              <a:defRPr sz="1800"/>
            </a:pPr>
            <a:r>
              <a:rPr lang="en-US" sz="2800" dirty="0" smtClean="0">
                <a:latin typeface="Cambria" charset="0"/>
                <a:ea typeface="Cambria" charset="0"/>
                <a:cs typeface="Cambria" charset="0"/>
              </a:rPr>
              <a:t>To </a:t>
            </a:r>
            <a:r>
              <a:rPr lang="en-US" sz="2800" dirty="0">
                <a:latin typeface="Cambria" charset="0"/>
                <a:ea typeface="Cambria" charset="0"/>
                <a:cs typeface="Cambria" charset="0"/>
              </a:rPr>
              <a:t>have more time to work and discuss during the time in between the meetings of the WSC conference </a:t>
            </a:r>
            <a:r>
              <a:rPr lang="en-US" sz="2800" dirty="0" smtClean="0">
                <a:latin typeface="Cambria" charset="0"/>
                <a:ea typeface="Cambria" charset="0"/>
                <a:cs typeface="Cambria" charset="0"/>
              </a:rPr>
              <a:t>cycle.</a:t>
            </a:r>
          </a:p>
          <a:p>
            <a:pPr algn="l">
              <a:spcBef>
                <a:spcPts val="300"/>
              </a:spcBef>
              <a:spcAft>
                <a:spcPts val="600"/>
              </a:spcAft>
              <a:buSzPct val="75000"/>
              <a:defRPr sz="1800"/>
            </a:pPr>
            <a:r>
              <a:rPr lang="en-US" sz="2800" dirty="0" smtClean="0">
                <a:latin typeface="Cambria" charset="0"/>
                <a:ea typeface="Cambria" charset="0"/>
                <a:cs typeface="Cambria" charset="0"/>
              </a:rPr>
              <a:t>We </a:t>
            </a:r>
            <a:r>
              <a:rPr lang="en-US" sz="2800" dirty="0">
                <a:latin typeface="Cambria" charset="0"/>
                <a:ea typeface="Cambria" charset="0"/>
                <a:cs typeface="Cambria" charset="0"/>
              </a:rPr>
              <a:t>propose a solution which would provide us the possibility of maintaining a more fluid contact, dealing with the topics of the cycle and the different motions in a more practical manner and arrive to the conference with the topics and proposals after they have been worked by the regions, and to have the CAR available a few months in </a:t>
            </a:r>
            <a:r>
              <a:rPr lang="en-US" sz="2800" dirty="0" smtClean="0">
                <a:latin typeface="Cambria" charset="0"/>
                <a:ea typeface="Cambria" charset="0"/>
                <a:cs typeface="Cambria" charset="0"/>
              </a:rPr>
              <a:t>advance.</a:t>
            </a:r>
          </a:p>
          <a:p>
            <a:pPr algn="l">
              <a:spcBef>
                <a:spcPts val="300"/>
              </a:spcBef>
              <a:spcAft>
                <a:spcPts val="600"/>
              </a:spcAft>
              <a:buSzPct val="75000"/>
              <a:defRPr sz="1800"/>
            </a:pPr>
            <a:r>
              <a:rPr lang="en-US" sz="2800" dirty="0" smtClean="0">
                <a:latin typeface="Cambria" charset="0"/>
                <a:ea typeface="Cambria" charset="0"/>
                <a:cs typeface="Cambria" charset="0"/>
              </a:rPr>
              <a:t>In </a:t>
            </a:r>
            <a:r>
              <a:rPr lang="en-US" sz="2800" dirty="0">
                <a:latin typeface="Cambria" charset="0"/>
                <a:ea typeface="Cambria" charset="0"/>
                <a:cs typeface="Cambria" charset="0"/>
              </a:rPr>
              <a:t>regards to the economic impact and according to the financial reports, it directly reduces it in a very significant amount and at the same time it allows regions to generate funds to finance its delegates.</a:t>
            </a: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4084409666"/>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Shape 83"/>
          <p:cNvSpPr/>
          <p:nvPr/>
        </p:nvSpPr>
        <p:spPr>
          <a:xfrm>
            <a:off x="2413000" y="836884"/>
            <a:ext cx="9410700" cy="764632"/>
          </a:xfrm>
          <a:prstGeom prst="rect">
            <a:avLst/>
          </a:prstGeom>
          <a:ln w="12700">
            <a:miter lim="400000"/>
          </a:ln>
          <a:extLst>
            <a:ext uri="{C572A759-6A51-4108-AA02-DFA0A04FC94B}">
              <ma14:wrappingTextBoxFlag xmlns:mc="http://schemas.openxmlformats.org/markup-compatibility/2006" xmlns:mv="urn:schemas-microsoft-com:mac:vml" xmlns:ma14="http://schemas.microsoft.com/office/mac/drawingml/2011/main" xmlns="" xmlns:p="http://schemas.openxmlformats.org/presentationml/2006/main" xmlns:r="http://schemas.openxmlformats.org/officeDocument/2006/relationships" xmlns:a="http://schemas.openxmlformats.org/drawingml/2006/main" val="1"/>
            </a:ext>
          </a:extLst>
        </p:spPr>
        <p:txBody>
          <a:bodyPr lIns="35719" tIns="35719" rIns="35719" bIns="35719" anchor="ctr">
            <a:noAutofit/>
          </a:bodyPr>
          <a:lstStyle/>
          <a:p>
            <a:pPr marL="0" lvl="1" indent="0" algn="ctr" defTabSz="457200">
              <a:defRPr sz="1800"/>
            </a:pPr>
            <a:r>
              <a:rPr sz="4500" b="1" dirty="0">
                <a:latin typeface="Cambria" charset="0"/>
                <a:ea typeface="Cambria" charset="0"/>
                <a:cs typeface="Cambria" charset="0"/>
                <a:sym typeface="BotonBQ-Bold"/>
              </a:rPr>
              <a:t>Motion </a:t>
            </a:r>
            <a:r>
              <a:rPr lang="en-US" sz="4500" b="1" dirty="0" smtClean="0">
                <a:latin typeface="Cambria" charset="0"/>
                <a:ea typeface="Cambria" charset="0"/>
                <a:cs typeface="Cambria" charset="0"/>
                <a:sym typeface="BotonBQ-Bold"/>
              </a:rPr>
              <a:t>23</a:t>
            </a:r>
            <a:r>
              <a:rPr sz="4500" b="1" dirty="0" smtClean="0">
                <a:latin typeface="Cambria" charset="0"/>
                <a:ea typeface="Cambria" charset="0"/>
                <a:cs typeface="Cambria" charset="0"/>
                <a:sym typeface="BotonBQ-Bold"/>
              </a:rPr>
              <a:t>: </a:t>
            </a:r>
            <a:r>
              <a:rPr sz="4500" b="1" dirty="0">
                <a:latin typeface="Cambria" charset="0"/>
                <a:ea typeface="Cambria" charset="0"/>
                <a:cs typeface="Cambria" charset="0"/>
                <a:sym typeface="BotonBQ-Bold"/>
              </a:rPr>
              <a:t>Rationale by Region</a:t>
            </a:r>
          </a:p>
        </p:txBody>
      </p:sp>
      <p:sp>
        <p:nvSpPr>
          <p:cNvPr id="5" name="Shape 86"/>
          <p:cNvSpPr/>
          <p:nvPr/>
        </p:nvSpPr>
        <p:spPr>
          <a:xfrm>
            <a:off x="322729" y="2247553"/>
            <a:ext cx="11147612" cy="3877985"/>
          </a:xfrm>
          <a:prstGeom prst="rect">
            <a:avLst/>
          </a:prstGeom>
          <a:ln w="12700">
            <a:miter lim="400000"/>
          </a:ln>
          <a:extLst>
            <a:ext uri="{C572A759-6A51-4108-AA02-DFA0A04FC94B}">
              <ma14:wrappingTextBoxFlag xmlns:mc="http://schemas.openxmlformats.org/markup-compatibility/2006" xmlns:mv="urn:schemas-microsoft-com:mac:vml" xmlns:ma14="http://schemas.microsoft.com/office/mac/drawingml/2011/main" xmlns="" xmlns:p="http://schemas.openxmlformats.org/presentationml/2006/main" xmlns:r="http://schemas.openxmlformats.org/officeDocument/2006/relationships" xmlns:a="http://schemas.openxmlformats.org/drawingml/2006/main" val="1"/>
            </a:ext>
          </a:extLst>
        </p:spPr>
        <p:txBody>
          <a:bodyPr wrap="square" lIns="0" tIns="0" rIns="0" bIns="0">
            <a:spAutoFit/>
          </a:bodyPr>
          <a:lstStyle/>
          <a:p>
            <a:pPr algn="l">
              <a:spcBef>
                <a:spcPts val="300"/>
              </a:spcBef>
              <a:buSzPct val="75000"/>
              <a:defRPr sz="1800"/>
            </a:pPr>
            <a:r>
              <a:rPr lang="en-US" sz="2800" dirty="0" smtClean="0">
                <a:latin typeface="Cambria" charset="0"/>
                <a:ea typeface="Cambria" charset="0"/>
                <a:cs typeface="Cambria" charset="0"/>
              </a:rPr>
              <a:t>Due </a:t>
            </a:r>
            <a:r>
              <a:rPr lang="en-US" sz="2800" dirty="0">
                <a:latin typeface="Cambria" charset="0"/>
                <a:ea typeface="Cambria" charset="0"/>
                <a:cs typeface="Cambria" charset="0"/>
              </a:rPr>
              <a:t>to the different proposals to change the size of the WSC, which we believe are not the most appropriate ones, we are proposing a solution that would give us the possibility to maintain a more fluid contact, so we can deal with the topics of the cycle and the different motions and in a more practical manner so we can arrive to the conference after having worked these topics and proposals in the regions, and so we can receive the CAR several months in advance and financially we can reduce cost substantially which we would allow us not to reduce the representation and the conscience of the regions.</a:t>
            </a: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19242652"/>
      </p:ext>
    </p:ext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Shape 83"/>
          <p:cNvSpPr/>
          <p:nvPr/>
        </p:nvSpPr>
        <p:spPr>
          <a:xfrm>
            <a:off x="2311400" y="836884"/>
            <a:ext cx="9512300" cy="764632"/>
          </a:xfrm>
          <a:prstGeom prst="rect">
            <a:avLst/>
          </a:prstGeom>
          <a:ln w="12700">
            <a:miter lim="400000"/>
          </a:ln>
          <a:extLst>
            <a:ext uri="{C572A759-6A51-4108-AA02-DFA0A04FC94B}">
              <ma14:wrappingTextBoxFlag xmlns:mc="http://schemas.openxmlformats.org/markup-compatibility/2006" xmlns:mv="urn:schemas-microsoft-com:mac:vml" xmlns:ma14="http://schemas.microsoft.com/office/mac/drawingml/2011/main" xmlns="" xmlns:p="http://schemas.openxmlformats.org/presentationml/2006/main" xmlns:r="http://schemas.openxmlformats.org/officeDocument/2006/relationships" xmlns:a="http://schemas.openxmlformats.org/drawingml/2006/main" val="1"/>
            </a:ext>
          </a:extLst>
        </p:spPr>
        <p:txBody>
          <a:bodyPr lIns="35719" tIns="35719" rIns="35719" bIns="35719" anchor="ctr">
            <a:noAutofit/>
          </a:bodyPr>
          <a:lstStyle/>
          <a:p>
            <a:pPr marL="0" lvl="1" indent="0" algn="ctr" defTabSz="457200">
              <a:defRPr sz="1800"/>
            </a:pPr>
            <a:r>
              <a:rPr sz="4500" b="1" dirty="0">
                <a:latin typeface="Cambria" charset="0"/>
                <a:ea typeface="Cambria" charset="0"/>
                <a:cs typeface="Cambria" charset="0"/>
                <a:sym typeface="BotonBQ-Bold"/>
              </a:rPr>
              <a:t>Motion </a:t>
            </a:r>
            <a:r>
              <a:rPr lang="en-US" sz="4500" b="1" dirty="0" smtClean="0">
                <a:latin typeface="Cambria" charset="0"/>
                <a:ea typeface="Cambria" charset="0"/>
                <a:cs typeface="Cambria" charset="0"/>
                <a:sym typeface="BotonBQ-Bold"/>
              </a:rPr>
              <a:t>23</a:t>
            </a:r>
            <a:r>
              <a:rPr sz="4500" b="1" dirty="0" smtClean="0">
                <a:latin typeface="Cambria" charset="0"/>
                <a:ea typeface="Cambria" charset="0"/>
                <a:cs typeface="Cambria" charset="0"/>
                <a:sym typeface="BotonBQ-Bold"/>
              </a:rPr>
              <a:t>: </a:t>
            </a:r>
            <a:r>
              <a:rPr lang="en-US" sz="4500" b="1" dirty="0" smtClean="0">
                <a:latin typeface="Cambria" charset="0"/>
                <a:ea typeface="Cambria" charset="0"/>
                <a:cs typeface="Cambria" charset="0"/>
                <a:sym typeface="BotonBQ-Bold"/>
              </a:rPr>
              <a:t>World Board Response</a:t>
            </a:r>
            <a:endParaRPr sz="4500" b="1" dirty="0">
              <a:latin typeface="Cambria" charset="0"/>
              <a:ea typeface="Cambria" charset="0"/>
              <a:cs typeface="Cambria" charset="0"/>
              <a:sym typeface="BotonBQ-Bold"/>
            </a:endParaRPr>
          </a:p>
        </p:txBody>
      </p:sp>
      <p:sp>
        <p:nvSpPr>
          <p:cNvPr id="5" name="Shape 86"/>
          <p:cNvSpPr/>
          <p:nvPr/>
        </p:nvSpPr>
        <p:spPr>
          <a:xfrm>
            <a:off x="926883" y="2247553"/>
            <a:ext cx="10204308" cy="4247317"/>
          </a:xfrm>
          <a:prstGeom prst="rect">
            <a:avLst/>
          </a:prstGeom>
          <a:ln w="12700">
            <a:miter lim="400000"/>
          </a:ln>
          <a:extLst>
            <a:ext uri="{C572A759-6A51-4108-AA02-DFA0A04FC94B}">
              <ma14:wrappingTextBoxFlag xmlns:mc="http://schemas.openxmlformats.org/markup-compatibility/2006" xmlns:mv="urn:schemas-microsoft-com:mac:vml" xmlns:ma14="http://schemas.microsoft.com/office/mac/drawingml/2011/main" xmlns="" xmlns:p="http://schemas.openxmlformats.org/presentationml/2006/main" xmlns:r="http://schemas.openxmlformats.org/officeDocument/2006/relationships" xmlns:a="http://schemas.openxmlformats.org/drawingml/2006/main" val="1"/>
            </a:ext>
          </a:extLst>
        </p:spPr>
        <p:txBody>
          <a:bodyPr wrap="square" lIns="0" tIns="0" rIns="0" bIns="0">
            <a:spAutoFit/>
          </a:bodyPr>
          <a:lstStyle/>
          <a:p>
            <a:pPr marL="457200" indent="-457200" algn="l">
              <a:spcBef>
                <a:spcPts val="600"/>
              </a:spcBef>
              <a:buSzPct val="75000"/>
              <a:buBlip>
                <a:blip r:embed="rId3"/>
              </a:buBlip>
              <a:defRPr sz="1800"/>
            </a:pPr>
            <a:r>
              <a:rPr lang="en-US" sz="3200" dirty="0" smtClean="0">
                <a:latin typeface="Cambria" charset="0"/>
                <a:ea typeface="Cambria" charset="0"/>
                <a:cs typeface="Cambria" charset="0"/>
              </a:rPr>
              <a:t>The </a:t>
            </a:r>
            <a:r>
              <a:rPr lang="en-US" sz="3200" dirty="0">
                <a:latin typeface="Cambria" charset="0"/>
                <a:ea typeface="Cambria" charset="0"/>
                <a:cs typeface="Cambria" charset="0"/>
              </a:rPr>
              <a:t>motion asks for a project plan to be </a:t>
            </a:r>
            <a:r>
              <a:rPr lang="en-US" sz="3200" dirty="0" smtClean="0">
                <a:latin typeface="Cambria" charset="0"/>
                <a:ea typeface="Cambria" charset="0"/>
                <a:cs typeface="Cambria" charset="0"/>
              </a:rPr>
              <a:t>developed</a:t>
            </a:r>
          </a:p>
          <a:p>
            <a:pPr marL="457200" indent="-457200" algn="l">
              <a:spcBef>
                <a:spcPts val="600"/>
              </a:spcBef>
              <a:buSzPct val="75000"/>
              <a:buBlip>
                <a:blip r:embed="rId3"/>
              </a:buBlip>
              <a:defRPr sz="1800"/>
            </a:pPr>
            <a:r>
              <a:rPr lang="en-US" sz="3200" dirty="0" smtClean="0">
                <a:latin typeface="Cambria" charset="0"/>
                <a:ea typeface="Cambria" charset="0"/>
                <a:cs typeface="Cambria" charset="0"/>
              </a:rPr>
              <a:t>The </a:t>
            </a:r>
            <a:r>
              <a:rPr lang="en-US" sz="3200" dirty="0">
                <a:latin typeface="Cambria" charset="0"/>
                <a:ea typeface="Cambria" charset="0"/>
                <a:cs typeface="Cambria" charset="0"/>
              </a:rPr>
              <a:t>Board does not see a three-year Conference cycle as a solution to the issue of the size of the </a:t>
            </a:r>
            <a:r>
              <a:rPr lang="en-US" sz="3200" dirty="0" smtClean="0">
                <a:latin typeface="Cambria" charset="0"/>
                <a:ea typeface="Cambria" charset="0"/>
                <a:cs typeface="Cambria" charset="0"/>
              </a:rPr>
              <a:t>WSC</a:t>
            </a:r>
          </a:p>
          <a:p>
            <a:pPr marL="457200" indent="-457200" algn="l">
              <a:spcBef>
                <a:spcPts val="600"/>
              </a:spcBef>
              <a:buSzPct val="75000"/>
              <a:buBlip>
                <a:blip r:embed="rId3"/>
              </a:buBlip>
              <a:defRPr sz="1800"/>
            </a:pPr>
            <a:r>
              <a:rPr lang="en-US" sz="3200" dirty="0" smtClean="0">
                <a:latin typeface="Cambria" charset="0"/>
                <a:ea typeface="Cambria" charset="0"/>
                <a:cs typeface="Cambria" charset="0"/>
              </a:rPr>
              <a:t>Concerns </a:t>
            </a:r>
            <a:r>
              <a:rPr lang="en-US" sz="3200" dirty="0">
                <a:latin typeface="Cambria" charset="0"/>
                <a:ea typeface="Cambria" charset="0"/>
                <a:cs typeface="Cambria" charset="0"/>
              </a:rPr>
              <a:t>about the effect on the work cycle and the ability for participants to </a:t>
            </a:r>
            <a:r>
              <a:rPr lang="en-US" sz="3200" dirty="0" smtClean="0">
                <a:latin typeface="Cambria" charset="0"/>
                <a:ea typeface="Cambria" charset="0"/>
                <a:cs typeface="Cambria" charset="0"/>
              </a:rPr>
              <a:t>connect</a:t>
            </a:r>
          </a:p>
          <a:p>
            <a:pPr marL="457200" indent="-457200" algn="l">
              <a:spcBef>
                <a:spcPts val="600"/>
              </a:spcBef>
              <a:buSzPct val="75000"/>
              <a:buBlip>
                <a:blip r:embed="rId3"/>
              </a:buBlip>
              <a:defRPr sz="1800"/>
            </a:pPr>
            <a:r>
              <a:rPr lang="en-US" sz="3200" dirty="0" smtClean="0">
                <a:latin typeface="Cambria" charset="0"/>
                <a:ea typeface="Cambria" charset="0"/>
                <a:cs typeface="Cambria" charset="0"/>
              </a:rPr>
              <a:t>Issue </a:t>
            </a:r>
            <a:r>
              <a:rPr lang="en-US" sz="3200" dirty="0">
                <a:latin typeface="Cambria" charset="0"/>
                <a:ea typeface="Cambria" charset="0"/>
                <a:cs typeface="Cambria" charset="0"/>
              </a:rPr>
              <a:t>needs further study and is just one piece of the Future of the WSC </a:t>
            </a:r>
            <a:r>
              <a:rPr lang="en-US" sz="3200" dirty="0" smtClean="0">
                <a:latin typeface="Cambria" charset="0"/>
                <a:ea typeface="Cambria" charset="0"/>
                <a:cs typeface="Cambria" charset="0"/>
              </a:rPr>
              <a:t>project</a:t>
            </a:r>
          </a:p>
          <a:p>
            <a:pPr marL="457200" indent="-457200" algn="l">
              <a:spcBef>
                <a:spcPts val="600"/>
              </a:spcBef>
              <a:buSzPct val="75000"/>
              <a:buBlip>
                <a:blip r:embed="rId3"/>
              </a:buBlip>
              <a:defRPr sz="1800"/>
            </a:pPr>
            <a:r>
              <a:rPr lang="en-US" sz="3200" dirty="0" smtClean="0">
                <a:latin typeface="Cambria" charset="0"/>
                <a:ea typeface="Cambria" charset="0"/>
                <a:cs typeface="Cambria" charset="0"/>
              </a:rPr>
              <a:t>Could </a:t>
            </a:r>
            <a:r>
              <a:rPr lang="en-US" sz="3200" dirty="0">
                <a:latin typeface="Cambria" charset="0"/>
                <a:ea typeface="Cambria" charset="0"/>
                <a:cs typeface="Cambria" charset="0"/>
              </a:rPr>
              <a:t>be premature to move to a decision </a:t>
            </a: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907377220"/>
      </p:ext>
    </p:extLst>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Shape 104"/>
          <p:cNvSpPr/>
          <p:nvPr/>
        </p:nvSpPr>
        <p:spPr>
          <a:xfrm>
            <a:off x="313900" y="2138655"/>
            <a:ext cx="11235184" cy="3051910"/>
          </a:xfrm>
          <a:prstGeom prst="rect">
            <a:avLst/>
          </a:prstGeom>
          <a:ln w="12700">
            <a:miter lim="400000"/>
          </a:ln>
          <a:extLst>
            <a:ext uri="{C572A759-6A51-4108-AA02-DFA0A04FC94B}">
              <ma14:wrappingTextBoxFlag xmlns:mc="http://schemas.openxmlformats.org/markup-compatibility/2006" xmlns:mv="urn:schemas-microsoft-com:mac:vml" xmlns:ma14="http://schemas.microsoft.com/office/mac/drawingml/2011/main" xmlns="" xmlns:p="http://schemas.openxmlformats.org/presentationml/2006/main" xmlns:r="http://schemas.openxmlformats.org/officeDocument/2006/relationships" xmlns:a="http://schemas.openxmlformats.org/drawingml/2006/main" val="1"/>
            </a:ext>
          </a:extLst>
        </p:spPr>
        <p:txBody>
          <a:bodyPr lIns="35719" tIns="35719" rIns="35719" bIns="35719" anchor="t" anchorCtr="0">
            <a:noAutofit/>
          </a:bodyPr>
          <a:lstStyle/>
          <a:p>
            <a:r>
              <a:rPr lang="en-US" sz="3000" b="1" dirty="0">
                <a:latin typeface="Cambria" charset="0"/>
                <a:ea typeface="Cambria" charset="0"/>
                <a:cs typeface="Cambria" charset="0"/>
              </a:rPr>
              <a:t>Motion 23: </a:t>
            </a:r>
            <a:r>
              <a:rPr lang="en-US" sz="3000" dirty="0">
                <a:latin typeface="Cambria" charset="0"/>
                <a:ea typeface="Cambria" charset="0"/>
                <a:cs typeface="Cambria" charset="0"/>
              </a:rPr>
              <a:t>Direct the World Board to develop plans to move to a three-year conference cycle. This plan would include quarterly web meetings, longer review time for the Conference Agenda Report, and would be developed in a way to provide an opportunity to include other ideas from conference participants. </a:t>
            </a:r>
          </a:p>
        </p:txBody>
      </p:sp>
      <p:sp>
        <p:nvSpPr>
          <p:cNvPr id="5" name="Shape 105"/>
          <p:cNvSpPr/>
          <p:nvPr/>
        </p:nvSpPr>
        <p:spPr>
          <a:xfrm>
            <a:off x="2986832" y="4646740"/>
            <a:ext cx="8680153" cy="1918794"/>
          </a:xfrm>
          <a:prstGeom prst="rect">
            <a:avLst/>
          </a:prstGeom>
          <a:ln w="12700">
            <a:miter lim="400000"/>
          </a:ln>
          <a:extLst>
            <a:ext uri="{C572A759-6A51-4108-AA02-DFA0A04FC94B}">
              <ma14:wrappingTextBoxFlag xmlns:mc="http://schemas.openxmlformats.org/markup-compatibility/2006" xmlns:mv="urn:schemas-microsoft-com:mac:vml" xmlns:ma14="http://schemas.microsoft.com/office/mac/drawingml/2011/main" xmlns="" xmlns:p="http://schemas.openxmlformats.org/presentationml/2006/main" xmlns:r="http://schemas.openxmlformats.org/officeDocument/2006/relationships" xmlns:a="http://schemas.openxmlformats.org/drawingml/2006/main" val="1"/>
            </a:ext>
          </a:extLst>
        </p:spPr>
        <p:txBody>
          <a:bodyPr lIns="35719" tIns="35719" rIns="35719" bIns="35719" anchor="ctr">
            <a:noAutofit/>
          </a:bodyPr>
          <a:lstStyle/>
          <a:p>
            <a:pPr>
              <a:lnSpc>
                <a:spcPct val="110000"/>
              </a:lnSpc>
            </a:pPr>
            <a:r>
              <a:rPr lang="en-US" sz="3000" b="1" dirty="0">
                <a:solidFill>
                  <a:prstClr val="black"/>
                </a:solidFill>
                <a:latin typeface="Cambria" charset="0"/>
                <a:ea typeface="Cambria" charset="0"/>
                <a:cs typeface="Cambria" charset="0"/>
              </a:rPr>
              <a:t>Intent: </a:t>
            </a:r>
            <a:r>
              <a:rPr lang="en-US" sz="3000" dirty="0">
                <a:latin typeface="Cambria" charset="0"/>
                <a:ea typeface="Cambria" charset="0"/>
                <a:cs typeface="Cambria" charset="0"/>
              </a:rPr>
              <a:t>To study a change in the conference cycle to every three years. </a:t>
            </a:r>
            <a:endParaRPr lang="en-US" sz="3000" dirty="0">
              <a:solidFill>
                <a:prstClr val="black"/>
              </a:solidFill>
              <a:latin typeface="Cambria" charset="0"/>
              <a:ea typeface="Cambria" charset="0"/>
              <a:cs typeface="Cambria" charset="0"/>
            </a:endParaRP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254224694"/>
      </p:ext>
    </p:extLst>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Shape 74"/>
          <p:cNvSpPr/>
          <p:nvPr/>
        </p:nvSpPr>
        <p:spPr>
          <a:xfrm>
            <a:off x="343823" y="653131"/>
            <a:ext cx="11335862" cy="1995738"/>
          </a:xfrm>
          <a:prstGeom prst="rect">
            <a:avLst/>
          </a:prstGeom>
          <a:ln w="12700">
            <a:miter lim="400000"/>
          </a:ln>
          <a:extLst>
            <a:ext uri="{C572A759-6A51-4108-AA02-DFA0A04FC94B}">
              <ma14:wrappingTextBoxFlag xmlns:mc="http://schemas.openxmlformats.org/markup-compatibility/2006" xmlns:mv="urn:schemas-microsoft-com:mac:vml" xmlns:ma14="http://schemas.microsoft.com/office/mac/drawingml/2011/main" xmlns="" xmlns:p="http://schemas.openxmlformats.org/presentationml/2006/main" xmlns:r="http://schemas.openxmlformats.org/officeDocument/2006/relationships" xmlns:a="http://schemas.openxmlformats.org/drawingml/2006/main" val="1"/>
            </a:ext>
          </a:extLst>
        </p:spPr>
        <p:txBody>
          <a:bodyPr wrap="square" lIns="35719" tIns="35719" rIns="35719" bIns="35719" anchor="t" anchorCtr="0">
            <a:noAutofit/>
          </a:bodyPr>
          <a:lstStyle/>
          <a:p>
            <a:pPr marL="0" lvl="1" defTabSz="457200">
              <a:defRPr sz="1800"/>
            </a:pPr>
            <a:r>
              <a:rPr sz="3500" b="1" dirty="0">
                <a:latin typeface="Cambria" charset="0"/>
                <a:ea typeface="Cambria" charset="0"/>
                <a:cs typeface="Cambria" charset="0"/>
                <a:sym typeface="BotonBQ-Bold"/>
              </a:rPr>
              <a:t>Motion </a:t>
            </a:r>
            <a:r>
              <a:rPr lang="en-US" sz="3500" b="1" dirty="0" smtClean="0">
                <a:latin typeface="Cambria" charset="0"/>
                <a:ea typeface="Cambria" charset="0"/>
                <a:cs typeface="Cambria" charset="0"/>
                <a:sym typeface="BotonBQ-Bold"/>
              </a:rPr>
              <a:t>24</a:t>
            </a:r>
            <a:r>
              <a:rPr sz="3500" b="1" dirty="0" smtClean="0">
                <a:latin typeface="Cambria" charset="0"/>
                <a:ea typeface="Cambria" charset="0"/>
                <a:cs typeface="Cambria" charset="0"/>
                <a:sym typeface="BotonBQ-Bold"/>
              </a:rPr>
              <a:t>:</a:t>
            </a:r>
            <a:r>
              <a:rPr sz="3250" b="1" dirty="0" smtClean="0">
                <a:latin typeface="Cambria" charset="0"/>
                <a:ea typeface="Cambria" charset="0"/>
                <a:cs typeface="Cambria" charset="0"/>
                <a:sym typeface="BotonBQ-Bold"/>
              </a:rPr>
              <a:t> </a:t>
            </a:r>
            <a:r>
              <a:rPr lang="en-US" sz="3300" dirty="0">
                <a:latin typeface="Cambria" charset="0"/>
                <a:ea typeface="Cambria" charset="0"/>
                <a:cs typeface="Cambria" charset="0"/>
              </a:rPr>
              <a:t>In new business the World Board will </a:t>
            </a:r>
            <a:r>
              <a:rPr lang="en-US" sz="3300" dirty="0" smtClean="0">
                <a:latin typeface="Cambria" charset="0"/>
                <a:ea typeface="Cambria" charset="0"/>
                <a:cs typeface="Cambria" charset="0"/>
              </a:rPr>
              <a:t/>
            </a:r>
            <a:br>
              <a:rPr lang="en-US" sz="3300" dirty="0" smtClean="0">
                <a:latin typeface="Cambria" charset="0"/>
                <a:ea typeface="Cambria" charset="0"/>
                <a:cs typeface="Cambria" charset="0"/>
              </a:rPr>
            </a:br>
            <a:r>
              <a:rPr lang="en-US" sz="3300" dirty="0" smtClean="0">
                <a:latin typeface="Cambria" charset="0"/>
                <a:ea typeface="Cambria" charset="0"/>
                <a:cs typeface="Cambria" charset="0"/>
              </a:rPr>
              <a:t>have </a:t>
            </a:r>
            <a:r>
              <a:rPr lang="en-US" sz="3300" dirty="0">
                <a:latin typeface="Cambria" charset="0"/>
                <a:ea typeface="Cambria" charset="0"/>
                <a:cs typeface="Cambria" charset="0"/>
              </a:rPr>
              <a:t>one collective vote represented by the World board chair. Each World Board member votes only in Elections and may make motions in all sessions. </a:t>
            </a:r>
            <a:endParaRPr sz="3300" dirty="0">
              <a:latin typeface="Cambria" charset="0"/>
              <a:ea typeface="Cambria" charset="0"/>
              <a:cs typeface="Cambria" charset="0"/>
              <a:sym typeface="BotonBQ-Regular"/>
            </a:endParaRPr>
          </a:p>
        </p:txBody>
      </p:sp>
      <p:sp>
        <p:nvSpPr>
          <p:cNvPr id="5" name="Shape 75"/>
          <p:cNvSpPr/>
          <p:nvPr/>
        </p:nvSpPr>
        <p:spPr>
          <a:xfrm>
            <a:off x="317499" y="2907394"/>
            <a:ext cx="11287165" cy="1"/>
          </a:xfrm>
          <a:prstGeom prst="line">
            <a:avLst/>
          </a:prstGeom>
          <a:ln w="63500">
            <a:solidFill>
              <a:srgbClr val="27AAE1"/>
            </a:solidFill>
            <a:miter lim="400000"/>
          </a:ln>
        </p:spPr>
        <p:txBody>
          <a:bodyPr lIns="0" tIns="0" rIns="0" bIns="0" anchor="ctr"/>
          <a:lstStyle/>
          <a:p>
            <a:pPr lvl="0">
              <a:defRPr sz="3200"/>
            </a:pPr>
            <a:endParaRPr sz="1600"/>
          </a:p>
        </p:txBody>
      </p:sp>
      <p:sp>
        <p:nvSpPr>
          <p:cNvPr id="6" name="Shape 76"/>
          <p:cNvSpPr/>
          <p:nvPr/>
        </p:nvSpPr>
        <p:spPr>
          <a:xfrm>
            <a:off x="2658126" y="3736733"/>
            <a:ext cx="8680153" cy="2380459"/>
          </a:xfrm>
          <a:prstGeom prst="rect">
            <a:avLst/>
          </a:prstGeom>
          <a:ln w="12700">
            <a:miter lim="400000"/>
          </a:ln>
          <a:extLst>
            <a:ext uri="{C572A759-6A51-4108-AA02-DFA0A04FC94B}">
              <ma14:wrappingTextBoxFlag xmlns:mc="http://schemas.openxmlformats.org/markup-compatibility/2006" xmlns:mv="urn:schemas-microsoft-com:mac:vml" xmlns:ma14="http://schemas.microsoft.com/office/mac/drawingml/2011/main" xmlns="" xmlns:p="http://schemas.openxmlformats.org/presentationml/2006/main" xmlns:r="http://schemas.openxmlformats.org/officeDocument/2006/relationships" xmlns:a="http://schemas.openxmlformats.org/drawingml/2006/main" val="1"/>
            </a:ext>
          </a:extLst>
        </p:spPr>
        <p:txBody>
          <a:bodyPr lIns="35719" tIns="35719" rIns="35719" bIns="35719" anchor="ctr">
            <a:noAutofit/>
          </a:bodyPr>
          <a:lstStyle/>
          <a:p>
            <a:pPr>
              <a:spcBef>
                <a:spcPts val="600"/>
              </a:spcBef>
            </a:pPr>
            <a:r>
              <a:rPr lang="en-US" sz="3300" b="1" dirty="0">
                <a:latin typeface="Cambria" charset="0"/>
                <a:ea typeface="Cambria" charset="0"/>
                <a:cs typeface="Cambria" charset="0"/>
              </a:rPr>
              <a:t>Intent: </a:t>
            </a:r>
            <a:r>
              <a:rPr lang="en-US" sz="3300" dirty="0">
                <a:latin typeface="Cambria" charset="0"/>
                <a:ea typeface="Cambria" charset="0"/>
                <a:cs typeface="Cambria" charset="0"/>
              </a:rPr>
              <a:t>This motion would change World Board voting in new business from (up to) 15 individual votes to one collective </a:t>
            </a:r>
          </a:p>
          <a:p>
            <a:pPr>
              <a:spcBef>
                <a:spcPts val="600"/>
              </a:spcBef>
            </a:pPr>
            <a:r>
              <a:rPr lang="en-US" sz="3300" b="1" dirty="0">
                <a:latin typeface="Cambria" charset="0"/>
                <a:ea typeface="Cambria" charset="0"/>
                <a:cs typeface="Cambria" charset="0"/>
              </a:rPr>
              <a:t>Maker: </a:t>
            </a:r>
            <a:r>
              <a:rPr lang="en-US" sz="3300" dirty="0">
                <a:latin typeface="Cambria" charset="0"/>
                <a:ea typeface="Cambria" charset="0"/>
                <a:cs typeface="Cambria" charset="0"/>
              </a:rPr>
              <a:t>Israel Region</a:t>
            </a: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395133279"/>
      </p:ext>
    </p:extLst>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Shape 83"/>
          <p:cNvSpPr/>
          <p:nvPr/>
        </p:nvSpPr>
        <p:spPr>
          <a:xfrm>
            <a:off x="2413000" y="836884"/>
            <a:ext cx="9410700" cy="764632"/>
          </a:xfrm>
          <a:prstGeom prst="rect">
            <a:avLst/>
          </a:prstGeom>
          <a:ln w="12700">
            <a:miter lim="400000"/>
          </a:ln>
          <a:extLst>
            <a:ext uri="{C572A759-6A51-4108-AA02-DFA0A04FC94B}">
              <ma14:wrappingTextBoxFlag xmlns:mc="http://schemas.openxmlformats.org/markup-compatibility/2006" xmlns:mv="urn:schemas-microsoft-com:mac:vml" xmlns:ma14="http://schemas.microsoft.com/office/mac/drawingml/2011/main" xmlns="" xmlns:p="http://schemas.openxmlformats.org/presentationml/2006/main" xmlns:r="http://schemas.openxmlformats.org/officeDocument/2006/relationships" xmlns:a="http://schemas.openxmlformats.org/drawingml/2006/main" val="1"/>
            </a:ext>
          </a:extLst>
        </p:spPr>
        <p:txBody>
          <a:bodyPr lIns="35719" tIns="35719" rIns="35719" bIns="35719" anchor="ctr">
            <a:noAutofit/>
          </a:bodyPr>
          <a:lstStyle/>
          <a:p>
            <a:pPr marL="0" lvl="1" indent="0" algn="ctr" defTabSz="457200">
              <a:defRPr sz="1800"/>
            </a:pPr>
            <a:r>
              <a:rPr sz="4500" b="1" dirty="0">
                <a:latin typeface="Cambria" charset="0"/>
                <a:ea typeface="Cambria" charset="0"/>
                <a:cs typeface="Cambria" charset="0"/>
                <a:sym typeface="BotonBQ-Bold"/>
              </a:rPr>
              <a:t>Motion </a:t>
            </a:r>
            <a:r>
              <a:rPr lang="en-US" sz="4500" b="1" dirty="0" smtClean="0">
                <a:latin typeface="Cambria" charset="0"/>
                <a:ea typeface="Cambria" charset="0"/>
                <a:cs typeface="Cambria" charset="0"/>
                <a:sym typeface="BotonBQ-Bold"/>
              </a:rPr>
              <a:t>24</a:t>
            </a:r>
            <a:r>
              <a:rPr sz="4500" b="1" dirty="0" smtClean="0">
                <a:latin typeface="Cambria" charset="0"/>
                <a:ea typeface="Cambria" charset="0"/>
                <a:cs typeface="Cambria" charset="0"/>
                <a:sym typeface="BotonBQ-Bold"/>
              </a:rPr>
              <a:t>: </a:t>
            </a:r>
            <a:r>
              <a:rPr sz="4500" b="1" dirty="0">
                <a:latin typeface="Cambria" charset="0"/>
                <a:ea typeface="Cambria" charset="0"/>
                <a:cs typeface="Cambria" charset="0"/>
                <a:sym typeface="BotonBQ-Bold"/>
              </a:rPr>
              <a:t>Rationale by Region</a:t>
            </a:r>
          </a:p>
        </p:txBody>
      </p:sp>
      <p:sp>
        <p:nvSpPr>
          <p:cNvPr id="5" name="Shape 86"/>
          <p:cNvSpPr/>
          <p:nvPr/>
        </p:nvSpPr>
        <p:spPr>
          <a:xfrm>
            <a:off x="430306" y="2247553"/>
            <a:ext cx="10959353" cy="3347070"/>
          </a:xfrm>
          <a:prstGeom prst="rect">
            <a:avLst/>
          </a:prstGeom>
          <a:ln w="12700">
            <a:miter lim="400000"/>
          </a:ln>
          <a:extLst>
            <a:ext uri="{C572A759-6A51-4108-AA02-DFA0A04FC94B}">
              <ma14:wrappingTextBoxFlag xmlns:mc="http://schemas.openxmlformats.org/markup-compatibility/2006" xmlns:mv="urn:schemas-microsoft-com:mac:vml" xmlns:ma14="http://schemas.microsoft.com/office/mac/drawingml/2011/main" xmlns="" xmlns:p="http://schemas.openxmlformats.org/presentationml/2006/main" xmlns:r="http://schemas.openxmlformats.org/officeDocument/2006/relationships" xmlns:a="http://schemas.openxmlformats.org/drawingml/2006/main" val="1"/>
            </a:ext>
          </a:extLst>
        </p:spPr>
        <p:txBody>
          <a:bodyPr wrap="square" lIns="0" tIns="0" rIns="0" bIns="0">
            <a:spAutoFit/>
          </a:bodyPr>
          <a:lstStyle/>
          <a:p>
            <a:pPr algn="l">
              <a:spcBef>
                <a:spcPts val="300"/>
              </a:spcBef>
              <a:spcAft>
                <a:spcPts val="600"/>
              </a:spcAft>
              <a:buSzPct val="75000"/>
              <a:defRPr sz="1800"/>
            </a:pPr>
            <a:r>
              <a:rPr lang="en-US" sz="3000" dirty="0" smtClean="0">
                <a:latin typeface="Cambria" charset="0"/>
                <a:ea typeface="Cambria" charset="0"/>
                <a:cs typeface="Cambria" charset="0"/>
              </a:rPr>
              <a:t>In </a:t>
            </a:r>
            <a:r>
              <a:rPr lang="en-US" sz="3000" dirty="0">
                <a:latin typeface="Cambria" charset="0"/>
                <a:ea typeface="Cambria" charset="0"/>
                <a:cs typeface="Cambria" charset="0"/>
              </a:rPr>
              <a:t>new business session every region has 1 vote and so does every WB member. WB members don't represent any region and yet they consist of up to 15 votes. This means that in new business the WB consists of more than 10% of the </a:t>
            </a:r>
            <a:r>
              <a:rPr lang="en-US" sz="3000" dirty="0" smtClean="0">
                <a:latin typeface="Cambria" charset="0"/>
                <a:ea typeface="Cambria" charset="0"/>
                <a:cs typeface="Cambria" charset="0"/>
              </a:rPr>
              <a:t>votes.</a:t>
            </a:r>
          </a:p>
          <a:p>
            <a:pPr algn="l">
              <a:spcBef>
                <a:spcPts val="300"/>
              </a:spcBef>
              <a:spcAft>
                <a:spcPts val="600"/>
              </a:spcAft>
              <a:buSzPct val="75000"/>
              <a:defRPr sz="1800"/>
            </a:pPr>
            <a:r>
              <a:rPr lang="en-US" sz="3000" dirty="0" smtClean="0">
                <a:latin typeface="Cambria" charset="0"/>
                <a:ea typeface="Cambria" charset="0"/>
                <a:cs typeface="Cambria" charset="0"/>
              </a:rPr>
              <a:t>Giving </a:t>
            </a:r>
            <a:r>
              <a:rPr lang="en-US" sz="3000" dirty="0">
                <a:latin typeface="Cambria" charset="0"/>
                <a:ea typeface="Cambria" charset="0"/>
                <a:cs typeface="Cambria" charset="0"/>
              </a:rPr>
              <a:t>WB members who represent only themselves so much power in votes, does not go side by side with the spiritual principle of anonymity which is a cornerstone of the N.A </a:t>
            </a:r>
            <a:r>
              <a:rPr lang="en-US" sz="3000" dirty="0" smtClean="0">
                <a:latin typeface="Cambria" charset="0"/>
                <a:ea typeface="Cambria" charset="0"/>
                <a:cs typeface="Cambria" charset="0"/>
              </a:rPr>
              <a:t>way. . . .</a:t>
            </a: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694341238"/>
      </p:ext>
    </p:extLst>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Shape 83"/>
          <p:cNvSpPr/>
          <p:nvPr/>
        </p:nvSpPr>
        <p:spPr>
          <a:xfrm>
            <a:off x="2413000" y="836884"/>
            <a:ext cx="9410700" cy="764632"/>
          </a:xfrm>
          <a:prstGeom prst="rect">
            <a:avLst/>
          </a:prstGeom>
          <a:ln w="12700">
            <a:miter lim="400000"/>
          </a:ln>
          <a:extLst>
            <a:ext uri="{C572A759-6A51-4108-AA02-DFA0A04FC94B}">
              <ma14:wrappingTextBoxFlag xmlns:mc="http://schemas.openxmlformats.org/markup-compatibility/2006" xmlns:mv="urn:schemas-microsoft-com:mac:vml" xmlns:ma14="http://schemas.microsoft.com/office/mac/drawingml/2011/main" xmlns="" xmlns:p="http://schemas.openxmlformats.org/presentationml/2006/main" xmlns:r="http://schemas.openxmlformats.org/officeDocument/2006/relationships" xmlns:a="http://schemas.openxmlformats.org/drawingml/2006/main" val="1"/>
            </a:ext>
          </a:extLst>
        </p:spPr>
        <p:txBody>
          <a:bodyPr lIns="35719" tIns="35719" rIns="35719" bIns="35719" anchor="ctr">
            <a:noAutofit/>
          </a:bodyPr>
          <a:lstStyle/>
          <a:p>
            <a:pPr marL="0" lvl="1" indent="0" algn="ctr" defTabSz="457200">
              <a:defRPr sz="1800"/>
            </a:pPr>
            <a:r>
              <a:rPr sz="4500" b="1" dirty="0">
                <a:latin typeface="Cambria" charset="0"/>
                <a:ea typeface="Cambria" charset="0"/>
                <a:cs typeface="Cambria" charset="0"/>
                <a:sym typeface="BotonBQ-Bold"/>
              </a:rPr>
              <a:t>Motion </a:t>
            </a:r>
            <a:r>
              <a:rPr lang="en-US" sz="4500" b="1" dirty="0" smtClean="0">
                <a:latin typeface="Cambria" charset="0"/>
                <a:ea typeface="Cambria" charset="0"/>
                <a:cs typeface="Cambria" charset="0"/>
                <a:sym typeface="BotonBQ-Bold"/>
              </a:rPr>
              <a:t>24</a:t>
            </a:r>
            <a:r>
              <a:rPr sz="4500" b="1" dirty="0" smtClean="0">
                <a:latin typeface="Cambria" charset="0"/>
                <a:ea typeface="Cambria" charset="0"/>
                <a:cs typeface="Cambria" charset="0"/>
                <a:sym typeface="BotonBQ-Bold"/>
              </a:rPr>
              <a:t>: </a:t>
            </a:r>
            <a:r>
              <a:rPr sz="4500" b="1" dirty="0">
                <a:latin typeface="Cambria" charset="0"/>
                <a:ea typeface="Cambria" charset="0"/>
                <a:cs typeface="Cambria" charset="0"/>
                <a:sym typeface="BotonBQ-Bold"/>
              </a:rPr>
              <a:t>Rationale by Region</a:t>
            </a:r>
          </a:p>
        </p:txBody>
      </p:sp>
      <p:sp>
        <p:nvSpPr>
          <p:cNvPr id="5" name="Shape 86"/>
          <p:cNvSpPr/>
          <p:nvPr/>
        </p:nvSpPr>
        <p:spPr>
          <a:xfrm>
            <a:off x="430306" y="2247553"/>
            <a:ext cx="11604812" cy="4283224"/>
          </a:xfrm>
          <a:prstGeom prst="rect">
            <a:avLst/>
          </a:prstGeom>
          <a:ln w="12700">
            <a:miter lim="400000"/>
          </a:ln>
          <a:extLst>
            <a:ext uri="{C572A759-6A51-4108-AA02-DFA0A04FC94B}">
              <ma14:wrappingTextBoxFlag xmlns:mc="http://schemas.openxmlformats.org/markup-compatibility/2006" xmlns:mv="urn:schemas-microsoft-com:mac:vml" xmlns:ma14="http://schemas.microsoft.com/office/mac/drawingml/2011/main" xmlns="" xmlns:p="http://schemas.openxmlformats.org/presentationml/2006/main" xmlns:r="http://schemas.openxmlformats.org/officeDocument/2006/relationships" xmlns:a="http://schemas.openxmlformats.org/drawingml/2006/main" val="1"/>
            </a:ext>
          </a:extLst>
        </p:spPr>
        <p:txBody>
          <a:bodyPr wrap="square" lIns="0" tIns="0" rIns="0" bIns="0">
            <a:spAutoFit/>
          </a:bodyPr>
          <a:lstStyle/>
          <a:p>
            <a:pPr>
              <a:spcBef>
                <a:spcPts val="1000"/>
              </a:spcBef>
              <a:buSzPct val="75000"/>
              <a:defRPr sz="1800"/>
            </a:pPr>
            <a:r>
              <a:rPr lang="en-US" sz="3000" dirty="0">
                <a:latin typeface="Cambria" charset="0"/>
                <a:ea typeface="Cambria" charset="0"/>
                <a:cs typeface="Cambria" charset="0"/>
              </a:rPr>
              <a:t>“Though we may not all participate in every decision made in our fellowship, we all have the right to participate fully and equally in the decision making processes…” (12 concepts booklet, 7th concept). </a:t>
            </a:r>
            <a:endParaRPr lang="en-US" sz="3000" dirty="0" smtClean="0">
              <a:latin typeface="Cambria" charset="0"/>
              <a:ea typeface="Cambria" charset="0"/>
              <a:cs typeface="Cambria" charset="0"/>
            </a:endParaRPr>
          </a:p>
          <a:p>
            <a:pPr algn="l">
              <a:spcBef>
                <a:spcPts val="1000"/>
              </a:spcBef>
              <a:buSzPct val="75000"/>
              <a:defRPr sz="1800"/>
            </a:pPr>
            <a:r>
              <a:rPr lang="en-US" sz="3000" dirty="0" smtClean="0">
                <a:latin typeface="Cambria" charset="0"/>
                <a:ea typeface="Cambria" charset="0"/>
                <a:cs typeface="Cambria" charset="0"/>
              </a:rPr>
              <a:t>Following the 7thservice concept we are free to limit the vote of the WB, just as we limit the voting of other WSC participants such as alternate delegates, facilitators and NAWS members. By limiting the WB to one vote, we are enabling the fellowship a balanced and experienced opinion of all the WB members while still keeping a proportional weight of the WB in the voting process. . . .</a:t>
            </a: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8381899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hape 83"/>
          <p:cNvSpPr/>
          <p:nvPr/>
        </p:nvSpPr>
        <p:spPr>
          <a:xfrm>
            <a:off x="2413000" y="836884"/>
            <a:ext cx="9410700" cy="764632"/>
          </a:xfrm>
          <a:prstGeom prst="rect">
            <a:avLst/>
          </a:prstGeom>
          <a:ln w="12700">
            <a:miter lim="400000"/>
          </a:ln>
          <a:extLst>
            <a:ext uri="{C572A759-6A51-4108-AA02-DFA0A04FC94B}">
              <ma14:wrappingTextBoxFlag xmlns:mc="http://schemas.openxmlformats.org/markup-compatibility/2006" xmlns:mv="urn:schemas-microsoft-com:mac:vml" xmlns:ma14="http://schemas.microsoft.com/office/mac/drawingml/2011/main" xmlns="" xmlns:p="http://schemas.openxmlformats.org/presentationml/2006/main" xmlns:r="http://schemas.openxmlformats.org/officeDocument/2006/relationships" xmlns:a="http://schemas.openxmlformats.org/drawingml/2006/main" val="1"/>
            </a:ext>
          </a:extLst>
        </p:spPr>
        <p:txBody>
          <a:bodyPr lIns="35719" tIns="35719" rIns="35719" bIns="35719" anchor="ctr">
            <a:noAutofit/>
          </a:bodyPr>
          <a:lstStyle/>
          <a:p>
            <a:pPr marL="0" marR="0" lvl="1" indent="0" algn="ctr" defTabSz="457200" rtl="0" eaLnBrk="1" fontAlgn="auto" latinLnBrk="0" hangingPunct="1">
              <a:lnSpc>
                <a:spcPct val="100000"/>
              </a:lnSpc>
              <a:spcBef>
                <a:spcPts val="0"/>
              </a:spcBef>
              <a:spcAft>
                <a:spcPts val="0"/>
              </a:spcAft>
              <a:buClrTx/>
              <a:buSzTx/>
              <a:buFontTx/>
              <a:buNone/>
              <a:tabLst/>
              <a:defRPr sz="1800"/>
            </a:pPr>
            <a:r>
              <a:rPr kumimoji="0" sz="4500" b="1" i="0" u="none" strike="noStrike" kern="1200" cap="none" spc="0" normalizeH="0" baseline="0" noProof="0" dirty="0">
                <a:ln>
                  <a:noFill/>
                </a:ln>
                <a:solidFill>
                  <a:prstClr val="black"/>
                </a:solidFill>
                <a:effectLst/>
                <a:uLnTx/>
                <a:uFillTx/>
                <a:latin typeface="Cambria" charset="0"/>
                <a:ea typeface="Cambria" charset="0"/>
                <a:cs typeface="Cambria" charset="0"/>
                <a:sym typeface="BotonBQ-Bold"/>
              </a:rPr>
              <a:t>Motion </a:t>
            </a:r>
            <a:r>
              <a:rPr kumimoji="0" lang="en-US" sz="4500" b="1" i="0" u="none" strike="noStrike" kern="1200" cap="none" spc="0" normalizeH="0" baseline="0" noProof="0" dirty="0" smtClean="0">
                <a:ln>
                  <a:noFill/>
                </a:ln>
                <a:solidFill>
                  <a:prstClr val="black"/>
                </a:solidFill>
                <a:effectLst/>
                <a:uLnTx/>
                <a:uFillTx/>
                <a:latin typeface="Cambria" charset="0"/>
                <a:ea typeface="Cambria" charset="0"/>
                <a:cs typeface="Cambria" charset="0"/>
                <a:sym typeface="BotonBQ-Bold"/>
              </a:rPr>
              <a:t>2</a:t>
            </a:r>
            <a:r>
              <a:rPr kumimoji="0" sz="4500" b="1" i="0" u="none" strike="noStrike" kern="1200" cap="none" spc="0" normalizeH="0" baseline="0" noProof="0" dirty="0" smtClean="0">
                <a:ln>
                  <a:noFill/>
                </a:ln>
                <a:solidFill>
                  <a:prstClr val="black"/>
                </a:solidFill>
                <a:effectLst/>
                <a:uLnTx/>
                <a:uFillTx/>
                <a:latin typeface="Cambria" charset="0"/>
                <a:ea typeface="Cambria" charset="0"/>
                <a:cs typeface="Cambria" charset="0"/>
                <a:sym typeface="BotonBQ-Bold"/>
              </a:rPr>
              <a:t>: </a:t>
            </a:r>
            <a:r>
              <a:rPr kumimoji="0" sz="4500" b="1" i="0" u="none" strike="noStrike" kern="1200" cap="none" spc="0" normalizeH="0" baseline="0" noProof="0" dirty="0">
                <a:ln>
                  <a:noFill/>
                </a:ln>
                <a:solidFill>
                  <a:prstClr val="black"/>
                </a:solidFill>
                <a:effectLst/>
                <a:uLnTx/>
                <a:uFillTx/>
                <a:latin typeface="Cambria" charset="0"/>
                <a:ea typeface="Cambria" charset="0"/>
                <a:cs typeface="Cambria" charset="0"/>
                <a:sym typeface="BotonBQ-Bold"/>
              </a:rPr>
              <a:t>Rationale by Region</a:t>
            </a:r>
          </a:p>
        </p:txBody>
      </p:sp>
      <p:sp>
        <p:nvSpPr>
          <p:cNvPr id="3" name="Shape 86"/>
          <p:cNvSpPr/>
          <p:nvPr/>
        </p:nvSpPr>
        <p:spPr>
          <a:xfrm>
            <a:off x="519952" y="2068263"/>
            <a:ext cx="11303747" cy="4444037"/>
          </a:xfrm>
          <a:prstGeom prst="rect">
            <a:avLst/>
          </a:prstGeom>
          <a:ln w="12700">
            <a:miter lim="400000"/>
          </a:ln>
          <a:extLst>
            <a:ext uri="{C572A759-6A51-4108-AA02-DFA0A04FC94B}">
              <ma14:wrappingTextBoxFlag xmlns:mc="http://schemas.openxmlformats.org/markup-compatibility/2006" xmlns:mv="urn:schemas-microsoft-com:mac:vml" xmlns:ma14="http://schemas.microsoft.com/office/mac/drawingml/2011/main" xmlns="" xmlns:p="http://schemas.openxmlformats.org/presentationml/2006/main" xmlns:r="http://schemas.openxmlformats.org/officeDocument/2006/relationships" xmlns:a="http://schemas.openxmlformats.org/drawingml/2006/main" val="1"/>
            </a:ext>
          </a:extLst>
        </p:spPr>
        <p:txBody>
          <a:bodyPr wrap="square" lIns="0" tIns="0" rIns="0" bIns="0">
            <a:noAutofit/>
          </a:bodyPr>
          <a:lstStyle/>
          <a:p>
            <a:pPr lvl="0">
              <a:lnSpc>
                <a:spcPct val="114000"/>
              </a:lnSpc>
              <a:buSzPct val="75000"/>
              <a:defRPr sz="1800"/>
            </a:pPr>
            <a:r>
              <a:rPr lang="en-US" sz="3200" dirty="0">
                <a:solidFill>
                  <a:prstClr val="black"/>
                </a:solidFill>
                <a:latin typeface="Cambria" charset="0"/>
                <a:ea typeface="Cambria" charset="0"/>
                <a:cs typeface="Cambria" charset="0"/>
                <a:sym typeface="PopplLaudatio-Regular"/>
              </a:rPr>
              <a:t>It would make us focus more on our primary purpose of carrying the </a:t>
            </a:r>
            <a:r>
              <a:rPr lang="en-US" sz="3200" dirty="0" smtClean="0">
                <a:solidFill>
                  <a:prstClr val="black"/>
                </a:solidFill>
                <a:latin typeface="Cambria" charset="0"/>
                <a:ea typeface="Cambria" charset="0"/>
                <a:cs typeface="Cambria" charset="0"/>
                <a:sym typeface="PopplLaudatio-Regular"/>
              </a:rPr>
              <a:t>message to </a:t>
            </a:r>
            <a:r>
              <a:rPr lang="en-US" sz="3200" dirty="0">
                <a:solidFill>
                  <a:prstClr val="black"/>
                </a:solidFill>
                <a:latin typeface="Cambria" charset="0"/>
                <a:ea typeface="Cambria" charset="0"/>
                <a:cs typeface="Cambria" charset="0"/>
                <a:sym typeface="PopplLaudatio-Regular"/>
              </a:rPr>
              <a:t>addict who still suffers, and not doing so directly to their families, friends or acquaintances. </a:t>
            </a:r>
            <a:r>
              <a:rPr lang="en-US" sz="3200" dirty="0" smtClean="0">
                <a:solidFill>
                  <a:prstClr val="black"/>
                </a:solidFill>
                <a:latin typeface="Cambria" charset="0"/>
                <a:ea typeface="Cambria" charset="0"/>
                <a:cs typeface="Cambria" charset="0"/>
                <a:sym typeface="PopplLaudatio-Regular"/>
              </a:rPr>
              <a:t>We could </a:t>
            </a:r>
            <a:r>
              <a:rPr lang="en-US" sz="3200" dirty="0">
                <a:solidFill>
                  <a:prstClr val="black"/>
                </a:solidFill>
                <a:latin typeface="Cambria" charset="0"/>
                <a:ea typeface="Cambria" charset="0"/>
                <a:cs typeface="Cambria" charset="0"/>
                <a:sym typeface="PopplLaudatio-Regular"/>
              </a:rPr>
              <a:t>soon fall on the temptation of creating recovery literature materials for spouses of addicts </a:t>
            </a:r>
            <a:r>
              <a:rPr lang="en-US" sz="3200" dirty="0" smtClean="0">
                <a:solidFill>
                  <a:prstClr val="black"/>
                </a:solidFill>
                <a:latin typeface="Cambria" charset="0"/>
                <a:ea typeface="Cambria" charset="0"/>
                <a:cs typeface="Cambria" charset="0"/>
                <a:sym typeface="PopplLaudatio-Regular"/>
              </a:rPr>
              <a:t>and for </a:t>
            </a:r>
            <a:r>
              <a:rPr lang="en-US" sz="3200" dirty="0">
                <a:solidFill>
                  <a:prstClr val="black"/>
                </a:solidFill>
                <a:latin typeface="Cambria" charset="0"/>
                <a:ea typeface="Cambria" charset="0"/>
                <a:cs typeface="Cambria" charset="0"/>
                <a:sym typeface="PopplLaudatio-Regular"/>
              </a:rPr>
              <a:t>their employers, etc. Even though this pamphlet has been requested in previous new </a:t>
            </a:r>
            <a:r>
              <a:rPr lang="en-US" sz="3200" dirty="0" smtClean="0">
                <a:solidFill>
                  <a:prstClr val="black"/>
                </a:solidFill>
                <a:latin typeface="Cambria" charset="0"/>
                <a:ea typeface="Cambria" charset="0"/>
                <a:cs typeface="Cambria" charset="0"/>
                <a:sym typeface="PopplLaudatio-Regular"/>
              </a:rPr>
              <a:t>literature creation </a:t>
            </a:r>
            <a:r>
              <a:rPr lang="en-US" sz="3200" dirty="0">
                <a:solidFill>
                  <a:prstClr val="black"/>
                </a:solidFill>
                <a:latin typeface="Cambria" charset="0"/>
                <a:ea typeface="Cambria" charset="0"/>
                <a:cs typeface="Cambria" charset="0"/>
                <a:sym typeface="PopplLaudatio-Regular"/>
              </a:rPr>
              <a:t>surveys and it was approved, we believe that it does not deal with an NA </a:t>
            </a:r>
            <a:r>
              <a:rPr lang="en-US" sz="3200" dirty="0" smtClean="0">
                <a:solidFill>
                  <a:prstClr val="black"/>
                </a:solidFill>
                <a:latin typeface="Cambria" charset="0"/>
                <a:ea typeface="Cambria" charset="0"/>
                <a:cs typeface="Cambria" charset="0"/>
                <a:sym typeface="PopplLaudatio-Regular"/>
              </a:rPr>
              <a:t>matter... </a:t>
            </a:r>
            <a:endParaRPr kumimoji="0" sz="3200" b="0" i="0" u="none" strike="noStrike" kern="1200" cap="none" spc="0" normalizeH="0" baseline="0" noProof="0" dirty="0">
              <a:ln>
                <a:noFill/>
              </a:ln>
              <a:solidFill>
                <a:prstClr val="black"/>
              </a:solidFill>
              <a:effectLst/>
              <a:uLnTx/>
              <a:uFillTx/>
              <a:latin typeface="Cambria" charset="0"/>
              <a:ea typeface="Cambria" charset="0"/>
              <a:cs typeface="Cambria" charset="0"/>
              <a:sym typeface="PopplLaudatio-Regular"/>
            </a:endParaRP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861159780"/>
      </p:ext>
    </p:extLst>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Shape 83"/>
          <p:cNvSpPr/>
          <p:nvPr/>
        </p:nvSpPr>
        <p:spPr>
          <a:xfrm>
            <a:off x="2413000" y="836884"/>
            <a:ext cx="9410700" cy="764632"/>
          </a:xfrm>
          <a:prstGeom prst="rect">
            <a:avLst/>
          </a:prstGeom>
          <a:ln w="12700">
            <a:miter lim="400000"/>
          </a:ln>
          <a:extLst>
            <a:ext uri="{C572A759-6A51-4108-AA02-DFA0A04FC94B}">
              <ma14:wrappingTextBoxFlag xmlns:mc="http://schemas.openxmlformats.org/markup-compatibility/2006" xmlns:mv="urn:schemas-microsoft-com:mac:vml" xmlns:ma14="http://schemas.microsoft.com/office/mac/drawingml/2011/main" xmlns="" xmlns:p="http://schemas.openxmlformats.org/presentationml/2006/main" xmlns:r="http://schemas.openxmlformats.org/officeDocument/2006/relationships" xmlns:a="http://schemas.openxmlformats.org/drawingml/2006/main" val="1"/>
            </a:ext>
          </a:extLst>
        </p:spPr>
        <p:txBody>
          <a:bodyPr lIns="35719" tIns="35719" rIns="35719" bIns="35719" anchor="ctr">
            <a:noAutofit/>
          </a:bodyPr>
          <a:lstStyle/>
          <a:p>
            <a:pPr marL="0" lvl="1" indent="0" algn="ctr" defTabSz="457200">
              <a:defRPr sz="1800"/>
            </a:pPr>
            <a:r>
              <a:rPr sz="4500" b="1" dirty="0">
                <a:latin typeface="Cambria" charset="0"/>
                <a:ea typeface="Cambria" charset="0"/>
                <a:cs typeface="Cambria" charset="0"/>
                <a:sym typeface="BotonBQ-Bold"/>
              </a:rPr>
              <a:t>Motion </a:t>
            </a:r>
            <a:r>
              <a:rPr lang="en-US" sz="4500" b="1" dirty="0" smtClean="0">
                <a:latin typeface="Cambria" charset="0"/>
                <a:ea typeface="Cambria" charset="0"/>
                <a:cs typeface="Cambria" charset="0"/>
                <a:sym typeface="BotonBQ-Bold"/>
              </a:rPr>
              <a:t>24</a:t>
            </a:r>
            <a:r>
              <a:rPr sz="4500" b="1" dirty="0" smtClean="0">
                <a:latin typeface="Cambria" charset="0"/>
                <a:ea typeface="Cambria" charset="0"/>
                <a:cs typeface="Cambria" charset="0"/>
                <a:sym typeface="BotonBQ-Bold"/>
              </a:rPr>
              <a:t>: </a:t>
            </a:r>
            <a:r>
              <a:rPr sz="4500" b="1" dirty="0">
                <a:latin typeface="Cambria" charset="0"/>
                <a:ea typeface="Cambria" charset="0"/>
                <a:cs typeface="Cambria" charset="0"/>
                <a:sym typeface="BotonBQ-Bold"/>
              </a:rPr>
              <a:t>Rationale by Region</a:t>
            </a:r>
          </a:p>
        </p:txBody>
      </p:sp>
      <p:sp>
        <p:nvSpPr>
          <p:cNvPr id="5" name="Shape 86"/>
          <p:cNvSpPr/>
          <p:nvPr/>
        </p:nvSpPr>
        <p:spPr>
          <a:xfrm>
            <a:off x="430306" y="2247553"/>
            <a:ext cx="11393394" cy="3231654"/>
          </a:xfrm>
          <a:prstGeom prst="rect">
            <a:avLst/>
          </a:prstGeom>
          <a:ln w="12700">
            <a:miter lim="400000"/>
          </a:ln>
          <a:extLst>
            <a:ext uri="{C572A759-6A51-4108-AA02-DFA0A04FC94B}">
              <ma14:wrappingTextBoxFlag xmlns:mc="http://schemas.openxmlformats.org/markup-compatibility/2006" xmlns:mv="urn:schemas-microsoft-com:mac:vml" xmlns:ma14="http://schemas.microsoft.com/office/mac/drawingml/2011/main" xmlns="" xmlns:p="http://schemas.openxmlformats.org/presentationml/2006/main" xmlns:r="http://schemas.openxmlformats.org/officeDocument/2006/relationships" xmlns:a="http://schemas.openxmlformats.org/drawingml/2006/main" val="1"/>
            </a:ext>
          </a:extLst>
        </p:spPr>
        <p:txBody>
          <a:bodyPr wrap="square" lIns="0" tIns="0" rIns="0" bIns="0">
            <a:spAutoFit/>
          </a:bodyPr>
          <a:lstStyle/>
          <a:p>
            <a:pPr algn="l">
              <a:spcBef>
                <a:spcPts val="300"/>
              </a:spcBef>
              <a:buSzPct val="75000"/>
              <a:defRPr sz="1800"/>
            </a:pPr>
            <a:r>
              <a:rPr lang="en-US" sz="3000" dirty="0" smtClean="0">
                <a:latin typeface="Cambria" charset="0"/>
                <a:ea typeface="Cambria" charset="0"/>
                <a:cs typeface="Cambria" charset="0"/>
              </a:rPr>
              <a:t>Since </a:t>
            </a:r>
            <a:r>
              <a:rPr lang="en-US" sz="3000" dirty="0">
                <a:latin typeface="Cambria" charset="0"/>
                <a:ea typeface="Cambria" charset="0"/>
                <a:cs typeface="Cambria" charset="0"/>
              </a:rPr>
              <a:t>the establishment of the WB, in the vast majority of WSCs that were held, motions were submitted to limit the WB's voting rights in different ways. In the last WSC (2016) a similar motion was submitted (motion 13). The results of the votes were 42% for, 52% against, 6% other. These results show that this voice is not of a small minority anymore but more close to half of the fellowship. It is the conscience of the fellowship showing us an injustice that wishes to be amended. </a:t>
            </a: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546826204"/>
      </p:ext>
    </p:extLst>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Shape 83"/>
          <p:cNvSpPr/>
          <p:nvPr/>
        </p:nvSpPr>
        <p:spPr>
          <a:xfrm>
            <a:off x="2311400" y="836884"/>
            <a:ext cx="9512300" cy="764632"/>
          </a:xfrm>
          <a:prstGeom prst="rect">
            <a:avLst/>
          </a:prstGeom>
          <a:ln w="12700">
            <a:miter lim="400000"/>
          </a:ln>
          <a:extLst>
            <a:ext uri="{C572A759-6A51-4108-AA02-DFA0A04FC94B}">
              <ma14:wrappingTextBoxFlag xmlns:mc="http://schemas.openxmlformats.org/markup-compatibility/2006" xmlns:mv="urn:schemas-microsoft-com:mac:vml" xmlns:ma14="http://schemas.microsoft.com/office/mac/drawingml/2011/main" xmlns="" xmlns:p="http://schemas.openxmlformats.org/presentationml/2006/main" xmlns:r="http://schemas.openxmlformats.org/officeDocument/2006/relationships" xmlns:a="http://schemas.openxmlformats.org/drawingml/2006/main" val="1"/>
            </a:ext>
          </a:extLst>
        </p:spPr>
        <p:txBody>
          <a:bodyPr lIns="35719" tIns="35719" rIns="35719" bIns="35719" anchor="ctr">
            <a:noAutofit/>
          </a:bodyPr>
          <a:lstStyle/>
          <a:p>
            <a:pPr marL="0" lvl="1" indent="0" algn="ctr" defTabSz="457200">
              <a:defRPr sz="1800"/>
            </a:pPr>
            <a:r>
              <a:rPr sz="4500" b="1" dirty="0">
                <a:latin typeface="Cambria" charset="0"/>
                <a:ea typeface="Cambria" charset="0"/>
                <a:cs typeface="Cambria" charset="0"/>
                <a:sym typeface="BotonBQ-Bold"/>
              </a:rPr>
              <a:t>Motion </a:t>
            </a:r>
            <a:r>
              <a:rPr lang="en-US" sz="4500" b="1" dirty="0" smtClean="0">
                <a:latin typeface="Cambria" charset="0"/>
                <a:ea typeface="Cambria" charset="0"/>
                <a:cs typeface="Cambria" charset="0"/>
                <a:sym typeface="BotonBQ-Bold"/>
              </a:rPr>
              <a:t>24</a:t>
            </a:r>
            <a:r>
              <a:rPr sz="4500" b="1" dirty="0" smtClean="0">
                <a:latin typeface="Cambria" charset="0"/>
                <a:ea typeface="Cambria" charset="0"/>
                <a:cs typeface="Cambria" charset="0"/>
                <a:sym typeface="BotonBQ-Bold"/>
              </a:rPr>
              <a:t>: </a:t>
            </a:r>
            <a:r>
              <a:rPr lang="en-US" sz="4500" b="1" dirty="0" smtClean="0">
                <a:latin typeface="Cambria" charset="0"/>
                <a:ea typeface="Cambria" charset="0"/>
                <a:cs typeface="Cambria" charset="0"/>
                <a:sym typeface="BotonBQ-Bold"/>
              </a:rPr>
              <a:t>World Board Response</a:t>
            </a:r>
            <a:endParaRPr sz="4500" b="1" dirty="0">
              <a:latin typeface="Cambria" charset="0"/>
              <a:ea typeface="Cambria" charset="0"/>
              <a:cs typeface="Cambria" charset="0"/>
              <a:sym typeface="BotonBQ-Bold"/>
            </a:endParaRPr>
          </a:p>
        </p:txBody>
      </p:sp>
      <p:sp>
        <p:nvSpPr>
          <p:cNvPr id="5" name="Shape 86"/>
          <p:cNvSpPr/>
          <p:nvPr/>
        </p:nvSpPr>
        <p:spPr>
          <a:xfrm>
            <a:off x="309283" y="2247553"/>
            <a:ext cx="11672046" cy="4481227"/>
          </a:xfrm>
          <a:prstGeom prst="rect">
            <a:avLst/>
          </a:prstGeom>
          <a:ln w="12700">
            <a:miter lim="400000"/>
          </a:ln>
          <a:extLst>
            <a:ext uri="{C572A759-6A51-4108-AA02-DFA0A04FC94B}">
              <ma14:wrappingTextBoxFlag xmlns:mc="http://schemas.openxmlformats.org/markup-compatibility/2006" xmlns:mv="urn:schemas-microsoft-com:mac:vml" xmlns:ma14="http://schemas.microsoft.com/office/mac/drawingml/2011/main" xmlns="" xmlns:p="http://schemas.openxmlformats.org/presentationml/2006/main" xmlns:r="http://schemas.openxmlformats.org/officeDocument/2006/relationships" xmlns:a="http://schemas.openxmlformats.org/drawingml/2006/main" val="1"/>
            </a:ext>
          </a:extLst>
        </p:spPr>
        <p:txBody>
          <a:bodyPr wrap="square" lIns="0" tIns="0" rIns="0" bIns="0">
            <a:spAutoFit/>
          </a:bodyPr>
          <a:lstStyle/>
          <a:p>
            <a:pPr marL="457200" indent="-457200" algn="l">
              <a:lnSpc>
                <a:spcPct val="120000"/>
              </a:lnSpc>
              <a:buSzPct val="75000"/>
              <a:buBlip>
                <a:blip r:embed="rId3"/>
              </a:buBlip>
              <a:defRPr sz="1800"/>
            </a:pPr>
            <a:r>
              <a:rPr lang="en-US" sz="2800" dirty="0" smtClean="0">
                <a:latin typeface="Cambria" charset="0"/>
                <a:ea typeface="Cambria" charset="0"/>
                <a:cs typeface="Cambria" charset="0"/>
              </a:rPr>
              <a:t>Seventh Concept: full </a:t>
            </a:r>
            <a:r>
              <a:rPr lang="en-US" sz="2800" dirty="0">
                <a:latin typeface="Cambria" charset="0"/>
                <a:ea typeface="Cambria" charset="0"/>
                <a:cs typeface="Cambria" charset="0"/>
              </a:rPr>
              <a:t>participation includes </a:t>
            </a:r>
            <a:r>
              <a:rPr lang="en-US" sz="2800" dirty="0" smtClean="0">
                <a:latin typeface="Cambria" charset="0"/>
                <a:ea typeface="Cambria" charset="0"/>
                <a:cs typeface="Cambria" charset="0"/>
              </a:rPr>
              <a:t>voting</a:t>
            </a:r>
          </a:p>
          <a:p>
            <a:pPr marL="457200" indent="-457200" algn="l">
              <a:buSzPct val="75000"/>
              <a:buBlip>
                <a:blip r:embed="rId3"/>
              </a:buBlip>
              <a:defRPr sz="1800"/>
            </a:pPr>
            <a:r>
              <a:rPr lang="en-US" sz="2800" spc="-100" dirty="0" smtClean="0">
                <a:latin typeface="Cambria" charset="0"/>
                <a:ea typeface="Cambria" charset="0"/>
                <a:cs typeface="Cambria" charset="0"/>
              </a:rPr>
              <a:t>Board </a:t>
            </a:r>
            <a:r>
              <a:rPr lang="en-US" sz="2800" spc="-100" dirty="0">
                <a:latin typeface="Cambria" charset="0"/>
                <a:ea typeface="Cambria" charset="0"/>
                <a:cs typeface="Cambria" charset="0"/>
              </a:rPr>
              <a:t>members are elected by the Conference to serve the Fellowship as a </a:t>
            </a:r>
            <a:r>
              <a:rPr lang="en-US" sz="2800" spc="-100" dirty="0" smtClean="0">
                <a:latin typeface="Cambria" charset="0"/>
                <a:ea typeface="Cambria" charset="0"/>
                <a:cs typeface="Cambria" charset="0"/>
              </a:rPr>
              <a:t>whole</a:t>
            </a:r>
          </a:p>
          <a:p>
            <a:pPr marL="457200" indent="-457200" algn="l">
              <a:lnSpc>
                <a:spcPct val="120000"/>
              </a:lnSpc>
              <a:buSzPct val="75000"/>
              <a:buBlip>
                <a:blip r:embed="rId3"/>
              </a:buBlip>
              <a:defRPr sz="1800"/>
            </a:pPr>
            <a:r>
              <a:rPr lang="en-US" sz="2800" dirty="0" smtClean="0">
                <a:latin typeface="Cambria" charset="0"/>
                <a:ea typeface="Cambria" charset="0"/>
                <a:cs typeface="Cambria" charset="0"/>
              </a:rPr>
              <a:t>Leadership </a:t>
            </a:r>
            <a:r>
              <a:rPr lang="en-US" sz="2800" dirty="0">
                <a:latin typeface="Cambria" charset="0"/>
                <a:ea typeface="Cambria" charset="0"/>
                <a:cs typeface="Cambria" charset="0"/>
              </a:rPr>
              <a:t>tasks include: </a:t>
            </a:r>
          </a:p>
          <a:p>
            <a:pPr lvl="1">
              <a:lnSpc>
                <a:spcPct val="100000"/>
              </a:lnSpc>
              <a:buFont typeface="Courier New" panose="02070309020205020404" pitchFamily="49" charset="0"/>
              <a:buChar char="o"/>
            </a:pPr>
            <a:r>
              <a:rPr lang="en-US" sz="2800" dirty="0">
                <a:latin typeface="Cambria" charset="0"/>
                <a:ea typeface="Cambria" charset="0"/>
                <a:cs typeface="Cambria" charset="0"/>
              </a:rPr>
              <a:t> Suggesting direction</a:t>
            </a:r>
          </a:p>
          <a:p>
            <a:pPr lvl="1">
              <a:lnSpc>
                <a:spcPct val="100000"/>
              </a:lnSpc>
              <a:buFont typeface="Courier New" panose="02070309020205020404" pitchFamily="49" charset="0"/>
              <a:buChar char="o"/>
            </a:pPr>
            <a:r>
              <a:rPr lang="en-US" sz="2800" dirty="0">
                <a:latin typeface="Cambria" charset="0"/>
                <a:ea typeface="Cambria" charset="0"/>
                <a:cs typeface="Cambria" charset="0"/>
              </a:rPr>
              <a:t> Providing services</a:t>
            </a:r>
          </a:p>
          <a:p>
            <a:pPr lvl="1">
              <a:lnSpc>
                <a:spcPct val="100000"/>
              </a:lnSpc>
              <a:buFont typeface="Courier New" panose="02070309020205020404" pitchFamily="49" charset="0"/>
              <a:buChar char="o"/>
            </a:pPr>
            <a:r>
              <a:rPr lang="en-US" sz="2800" dirty="0">
                <a:latin typeface="Cambria" charset="0"/>
                <a:ea typeface="Cambria" charset="0"/>
                <a:cs typeface="Cambria" charset="0"/>
              </a:rPr>
              <a:t> Overseeing projects</a:t>
            </a:r>
          </a:p>
          <a:p>
            <a:pPr lvl="1">
              <a:lnSpc>
                <a:spcPct val="100000"/>
              </a:lnSpc>
              <a:buFont typeface="Courier New" panose="02070309020205020404" pitchFamily="49" charset="0"/>
              <a:buChar char="o"/>
            </a:pPr>
            <a:r>
              <a:rPr lang="en-US" sz="2800" dirty="0">
                <a:latin typeface="Cambria" charset="0"/>
                <a:ea typeface="Cambria" charset="0"/>
                <a:cs typeface="Cambria" charset="0"/>
              </a:rPr>
              <a:t> Travelling and communicating with service bodies around the </a:t>
            </a:r>
            <a:r>
              <a:rPr lang="en-US" sz="2800" dirty="0" smtClean="0">
                <a:latin typeface="Cambria" charset="0"/>
                <a:ea typeface="Cambria" charset="0"/>
                <a:cs typeface="Cambria" charset="0"/>
              </a:rPr>
              <a:t>world</a:t>
            </a:r>
          </a:p>
          <a:p>
            <a:pPr marL="457200" indent="-457200">
              <a:buSzPct val="75000"/>
              <a:buBlip>
                <a:blip r:embed="rId3"/>
              </a:buBlip>
              <a:defRPr sz="1800"/>
            </a:pPr>
            <a:r>
              <a:rPr lang="en-US" sz="2800" dirty="0">
                <a:solidFill>
                  <a:prstClr val="black"/>
                </a:solidFill>
                <a:latin typeface="Cambria" charset="0"/>
                <a:ea typeface="Cambria" charset="0"/>
                <a:cs typeface="Cambria" charset="0"/>
              </a:rPr>
              <a:t>Board thinking is global and strategic in nature</a:t>
            </a:r>
            <a:endParaRPr lang="en-US" sz="2800" dirty="0">
              <a:latin typeface="Cambria" charset="0"/>
              <a:ea typeface="Cambria" charset="0"/>
              <a:cs typeface="Cambria" charset="0"/>
            </a:endParaRPr>
          </a:p>
          <a:p>
            <a:pPr marL="457200" indent="-457200">
              <a:buSzPct val="75000"/>
              <a:buBlip>
                <a:blip r:embed="rId3"/>
              </a:buBlip>
              <a:defRPr sz="1800"/>
            </a:pPr>
            <a:r>
              <a:rPr lang="en-US" sz="2800" dirty="0">
                <a:latin typeface="Cambria" charset="0"/>
                <a:ea typeface="Cambria" charset="0"/>
                <a:cs typeface="Cambria" charset="0"/>
              </a:rPr>
              <a:t>The Board does not vote on old business items (including </a:t>
            </a:r>
            <a:r>
              <a:rPr lang="en-US" sz="2800" i="1" dirty="0">
                <a:latin typeface="Cambria" charset="0"/>
                <a:ea typeface="Cambria" charset="0"/>
                <a:cs typeface="Cambria" charset="0"/>
              </a:rPr>
              <a:t>CAR</a:t>
            </a:r>
            <a:r>
              <a:rPr lang="en-US" sz="2800" dirty="0">
                <a:latin typeface="Cambria" charset="0"/>
                <a:ea typeface="Cambria" charset="0"/>
                <a:cs typeface="Cambria" charset="0"/>
              </a:rPr>
              <a:t> motions)</a:t>
            </a:r>
          </a:p>
          <a:p>
            <a:pPr marL="457200" indent="-457200">
              <a:buSzPct val="75000"/>
              <a:buBlip>
                <a:blip r:embed="rId3"/>
              </a:buBlip>
              <a:defRPr sz="1800"/>
            </a:pPr>
            <a:r>
              <a:rPr lang="en-US" sz="2800" dirty="0">
                <a:latin typeface="Cambria" charset="0"/>
                <a:ea typeface="Cambria" charset="0"/>
                <a:cs typeface="Cambria" charset="0"/>
              </a:rPr>
              <a:t>Consensus-based decision making means hopefully less voting </a:t>
            </a: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4248607376"/>
      </p:ext>
    </p:extLst>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Shape 104"/>
          <p:cNvSpPr/>
          <p:nvPr/>
        </p:nvSpPr>
        <p:spPr>
          <a:xfrm>
            <a:off x="373082" y="2138655"/>
            <a:ext cx="11176001" cy="1918794"/>
          </a:xfrm>
          <a:prstGeom prst="rect">
            <a:avLst/>
          </a:prstGeom>
          <a:ln w="12700">
            <a:miter lim="400000"/>
          </a:ln>
          <a:extLst>
            <a:ext uri="{C572A759-6A51-4108-AA02-DFA0A04FC94B}">
              <ma14:wrappingTextBoxFlag xmlns:mc="http://schemas.openxmlformats.org/markup-compatibility/2006" xmlns:mv="urn:schemas-microsoft-com:mac:vml" xmlns:ma14="http://schemas.microsoft.com/office/mac/drawingml/2011/main" xmlns="" xmlns:p="http://schemas.openxmlformats.org/presentationml/2006/main" xmlns:r="http://schemas.openxmlformats.org/officeDocument/2006/relationships" xmlns:a="http://schemas.openxmlformats.org/drawingml/2006/main" val="1"/>
            </a:ext>
          </a:extLst>
        </p:spPr>
        <p:txBody>
          <a:bodyPr lIns="35719" tIns="35719" rIns="35719" bIns="35719" anchor="t" anchorCtr="0">
            <a:noAutofit/>
          </a:bodyPr>
          <a:lstStyle/>
          <a:p>
            <a:pPr>
              <a:lnSpc>
                <a:spcPct val="110000"/>
              </a:lnSpc>
            </a:pPr>
            <a:r>
              <a:rPr lang="en-US" sz="3000" b="1" dirty="0">
                <a:latin typeface="Cambria" charset="0"/>
                <a:ea typeface="Cambria" charset="0"/>
                <a:cs typeface="Cambria" charset="0"/>
              </a:rPr>
              <a:t>Motion 24: </a:t>
            </a:r>
            <a:r>
              <a:rPr lang="en-US" sz="3000" dirty="0">
                <a:latin typeface="Cambria" charset="0"/>
                <a:ea typeface="Cambria" charset="0"/>
                <a:cs typeface="Cambria" charset="0"/>
              </a:rPr>
              <a:t>Direct the World Board to develop plans to move to a three-year conference cycle. This plan would include quarterly web meetings, longer review time for the Conference Agenda Report, and would be developed in a way to provide an opportunity to include other ideas from conference participants. </a:t>
            </a:r>
          </a:p>
        </p:txBody>
      </p:sp>
      <p:sp>
        <p:nvSpPr>
          <p:cNvPr id="5" name="Shape 105"/>
          <p:cNvSpPr/>
          <p:nvPr/>
        </p:nvSpPr>
        <p:spPr>
          <a:xfrm>
            <a:off x="2986832" y="5163670"/>
            <a:ext cx="8680153" cy="1401863"/>
          </a:xfrm>
          <a:prstGeom prst="rect">
            <a:avLst/>
          </a:prstGeom>
          <a:ln w="12700">
            <a:miter lim="400000"/>
          </a:ln>
          <a:extLst>
            <a:ext uri="{C572A759-6A51-4108-AA02-DFA0A04FC94B}">
              <ma14:wrappingTextBoxFlag xmlns:mc="http://schemas.openxmlformats.org/markup-compatibility/2006" xmlns:mv="urn:schemas-microsoft-com:mac:vml" xmlns:ma14="http://schemas.microsoft.com/office/mac/drawingml/2011/main" xmlns="" xmlns:p="http://schemas.openxmlformats.org/presentationml/2006/main" xmlns:r="http://schemas.openxmlformats.org/officeDocument/2006/relationships" xmlns:a="http://schemas.openxmlformats.org/drawingml/2006/main" val="1"/>
            </a:ext>
          </a:extLst>
        </p:spPr>
        <p:txBody>
          <a:bodyPr lIns="35719" tIns="35719" rIns="35719" bIns="35719" anchor="ctr">
            <a:noAutofit/>
          </a:bodyPr>
          <a:lstStyle/>
          <a:p>
            <a:pPr>
              <a:lnSpc>
                <a:spcPct val="110000"/>
              </a:lnSpc>
            </a:pPr>
            <a:r>
              <a:rPr lang="en-US" sz="3000" b="1">
                <a:solidFill>
                  <a:prstClr val="black"/>
                </a:solidFill>
                <a:latin typeface="Cambria" charset="0"/>
                <a:ea typeface="Cambria" charset="0"/>
                <a:cs typeface="Cambria" charset="0"/>
              </a:rPr>
              <a:t>Intent: </a:t>
            </a:r>
            <a:r>
              <a:rPr lang="en-US" sz="3000">
                <a:latin typeface="Cambria" charset="0"/>
                <a:ea typeface="Cambria" charset="0"/>
                <a:cs typeface="Cambria" charset="0"/>
              </a:rPr>
              <a:t>To study a change in the conference cycle to very three years. </a:t>
            </a:r>
            <a:endParaRPr lang="en-US" sz="3000" dirty="0">
              <a:solidFill>
                <a:prstClr val="black"/>
              </a:solidFill>
              <a:latin typeface="Cambria" charset="0"/>
              <a:ea typeface="Cambria" charset="0"/>
              <a:cs typeface="Cambria" charset="0"/>
            </a:endParaRP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501543911"/>
      </p:ext>
    </p:extLst>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Shape 74"/>
          <p:cNvSpPr/>
          <p:nvPr/>
        </p:nvSpPr>
        <p:spPr>
          <a:xfrm>
            <a:off x="343823" y="653131"/>
            <a:ext cx="11335862" cy="1995738"/>
          </a:xfrm>
          <a:prstGeom prst="rect">
            <a:avLst/>
          </a:prstGeom>
          <a:ln w="12700">
            <a:miter lim="400000"/>
          </a:ln>
          <a:extLst>
            <a:ext uri="{C572A759-6A51-4108-AA02-DFA0A04FC94B}">
              <ma14:wrappingTextBoxFlag xmlns:mc="http://schemas.openxmlformats.org/markup-compatibility/2006" xmlns:mv="urn:schemas-microsoft-com:mac:vml" xmlns:ma14="http://schemas.microsoft.com/office/mac/drawingml/2011/main" xmlns="" xmlns:p="http://schemas.openxmlformats.org/presentationml/2006/main" xmlns:r="http://schemas.openxmlformats.org/officeDocument/2006/relationships" xmlns:a="http://schemas.openxmlformats.org/drawingml/2006/main" val="1"/>
            </a:ext>
          </a:extLst>
        </p:spPr>
        <p:txBody>
          <a:bodyPr wrap="square" lIns="35719" tIns="35719" rIns="35719" bIns="35719" anchor="t" anchorCtr="0">
            <a:noAutofit/>
          </a:bodyPr>
          <a:lstStyle/>
          <a:p>
            <a:pPr marL="0" lvl="1" defTabSz="457200">
              <a:defRPr sz="1800"/>
            </a:pPr>
            <a:r>
              <a:rPr sz="3500" b="1" dirty="0">
                <a:latin typeface="Cambria" charset="0"/>
                <a:ea typeface="Cambria" charset="0"/>
                <a:cs typeface="Cambria" charset="0"/>
                <a:sym typeface="BotonBQ-Bold"/>
              </a:rPr>
              <a:t>Motion </a:t>
            </a:r>
            <a:r>
              <a:rPr lang="en-US" sz="3500" b="1" dirty="0" smtClean="0">
                <a:latin typeface="Cambria" charset="0"/>
                <a:ea typeface="Cambria" charset="0"/>
                <a:cs typeface="Cambria" charset="0"/>
                <a:sym typeface="BotonBQ-Bold"/>
              </a:rPr>
              <a:t>25</a:t>
            </a:r>
            <a:r>
              <a:rPr sz="3500" b="1" dirty="0" smtClean="0">
                <a:latin typeface="Cambria" charset="0"/>
                <a:ea typeface="Cambria" charset="0"/>
                <a:cs typeface="Cambria" charset="0"/>
                <a:sym typeface="BotonBQ-Bold"/>
              </a:rPr>
              <a:t>:</a:t>
            </a:r>
            <a:r>
              <a:rPr sz="3250" b="1" dirty="0" smtClean="0">
                <a:latin typeface="Cambria" charset="0"/>
                <a:ea typeface="Cambria" charset="0"/>
                <a:cs typeface="Cambria" charset="0"/>
                <a:sym typeface="BotonBQ-Bold"/>
              </a:rPr>
              <a:t> </a:t>
            </a:r>
            <a:r>
              <a:rPr lang="en-US" sz="3200" dirty="0">
                <a:latin typeface="Cambria" charset="0"/>
                <a:ea typeface="Cambria" charset="0"/>
                <a:cs typeface="Cambria" charset="0"/>
              </a:rPr>
              <a:t>To authorize the World Board to </a:t>
            </a:r>
            <a:r>
              <a:rPr lang="en-US" sz="3200" dirty="0" smtClean="0">
                <a:latin typeface="Cambria" charset="0"/>
                <a:ea typeface="Cambria" charset="0"/>
                <a:cs typeface="Cambria" charset="0"/>
              </a:rPr>
              <a:t/>
            </a:r>
            <a:br>
              <a:rPr lang="en-US" sz="3200" dirty="0" smtClean="0">
                <a:latin typeface="Cambria" charset="0"/>
                <a:ea typeface="Cambria" charset="0"/>
                <a:cs typeface="Cambria" charset="0"/>
              </a:rPr>
            </a:br>
            <a:r>
              <a:rPr lang="en-US" sz="3200" dirty="0" smtClean="0">
                <a:latin typeface="Cambria" charset="0"/>
                <a:ea typeface="Cambria" charset="0"/>
                <a:cs typeface="Cambria" charset="0"/>
              </a:rPr>
              <a:t>investigate and pursue </a:t>
            </a:r>
            <a:r>
              <a:rPr lang="en-US" sz="3200" dirty="0">
                <a:latin typeface="Cambria" charset="0"/>
                <a:ea typeface="Cambria" charset="0"/>
                <a:cs typeface="Cambria" charset="0"/>
              </a:rPr>
              <a:t>ways for conference participants who are unable to attend the WSC due to visa and other issues beyond their control, to engage in sessions of the WSC. </a:t>
            </a:r>
            <a:endParaRPr sz="3200" dirty="0">
              <a:latin typeface="Cambria" charset="0"/>
              <a:ea typeface="Cambria" charset="0"/>
              <a:cs typeface="Cambria" charset="0"/>
              <a:sym typeface="BotonBQ-Regular"/>
            </a:endParaRPr>
          </a:p>
        </p:txBody>
      </p:sp>
      <p:sp>
        <p:nvSpPr>
          <p:cNvPr id="5" name="Shape 75"/>
          <p:cNvSpPr/>
          <p:nvPr/>
        </p:nvSpPr>
        <p:spPr>
          <a:xfrm>
            <a:off x="317499" y="2907394"/>
            <a:ext cx="11287165" cy="1"/>
          </a:xfrm>
          <a:prstGeom prst="line">
            <a:avLst/>
          </a:prstGeom>
          <a:ln w="63500">
            <a:solidFill>
              <a:srgbClr val="27AAE1"/>
            </a:solidFill>
            <a:miter lim="400000"/>
          </a:ln>
        </p:spPr>
        <p:txBody>
          <a:bodyPr lIns="0" tIns="0" rIns="0" bIns="0" anchor="ctr"/>
          <a:lstStyle/>
          <a:p>
            <a:pPr lvl="0">
              <a:defRPr sz="3200"/>
            </a:pPr>
            <a:endParaRPr sz="1600"/>
          </a:p>
        </p:txBody>
      </p:sp>
      <p:sp>
        <p:nvSpPr>
          <p:cNvPr id="6" name="Shape 76"/>
          <p:cNvSpPr/>
          <p:nvPr/>
        </p:nvSpPr>
        <p:spPr>
          <a:xfrm>
            <a:off x="2421740" y="3521581"/>
            <a:ext cx="9048453" cy="3107819"/>
          </a:xfrm>
          <a:prstGeom prst="rect">
            <a:avLst/>
          </a:prstGeom>
          <a:ln w="12700">
            <a:miter lim="400000"/>
          </a:ln>
          <a:extLst>
            <a:ext uri="{C572A759-6A51-4108-AA02-DFA0A04FC94B}">
              <ma14:wrappingTextBoxFlag xmlns:mc="http://schemas.openxmlformats.org/markup-compatibility/2006" xmlns:mv="urn:schemas-microsoft-com:mac:vml" xmlns:ma14="http://schemas.microsoft.com/office/mac/drawingml/2011/main" xmlns="" xmlns:p="http://schemas.openxmlformats.org/presentationml/2006/main" xmlns:r="http://schemas.openxmlformats.org/officeDocument/2006/relationships" xmlns:a="http://schemas.openxmlformats.org/drawingml/2006/main" val="1"/>
            </a:ext>
          </a:extLst>
        </p:spPr>
        <p:txBody>
          <a:bodyPr lIns="35719" tIns="35719" rIns="35719" bIns="35719" anchor="ctr">
            <a:noAutofit/>
          </a:bodyPr>
          <a:lstStyle/>
          <a:p>
            <a:pPr>
              <a:spcBef>
                <a:spcPts val="600"/>
              </a:spcBef>
            </a:pPr>
            <a:r>
              <a:rPr lang="en-US" sz="3200" b="1" dirty="0">
                <a:latin typeface="Cambria" charset="0"/>
                <a:ea typeface="Cambria" charset="0"/>
                <a:cs typeface="Cambria" charset="0"/>
              </a:rPr>
              <a:t>Intent: </a:t>
            </a:r>
            <a:r>
              <a:rPr lang="en-US" sz="3200" dirty="0">
                <a:latin typeface="Cambria" charset="0"/>
                <a:ea typeface="Cambria" charset="0"/>
                <a:cs typeface="Cambria" charset="0"/>
              </a:rPr>
              <a:t>To not miss and voice and conscience and provide an opportunity for these delegates to be involved with the WSC </a:t>
            </a:r>
          </a:p>
          <a:p>
            <a:pPr>
              <a:spcBef>
                <a:spcPts val="600"/>
              </a:spcBef>
            </a:pPr>
            <a:r>
              <a:rPr lang="en-US" sz="3200" b="1" dirty="0">
                <a:latin typeface="Cambria" charset="0"/>
                <a:ea typeface="Cambria" charset="0"/>
                <a:cs typeface="Cambria" charset="0"/>
              </a:rPr>
              <a:t>Maker: </a:t>
            </a:r>
            <a:r>
              <a:rPr lang="en-US" sz="3200" dirty="0">
                <a:latin typeface="Cambria" charset="0"/>
                <a:ea typeface="Cambria" charset="0"/>
                <a:cs typeface="Cambria" charset="0"/>
              </a:rPr>
              <a:t>Iran </a:t>
            </a:r>
            <a:r>
              <a:rPr lang="en-US" sz="3200" dirty="0" smtClean="0">
                <a:latin typeface="Cambria" charset="0"/>
                <a:ea typeface="Cambria" charset="0"/>
                <a:cs typeface="Cambria" charset="0"/>
              </a:rPr>
              <a:t>Region</a:t>
            </a:r>
          </a:p>
          <a:p>
            <a:pPr>
              <a:spcBef>
                <a:spcPts val="600"/>
              </a:spcBef>
            </a:pPr>
            <a:r>
              <a:rPr lang="en-US" sz="3200" b="1" dirty="0" smtClean="0">
                <a:latin typeface="Cambria" charset="0"/>
                <a:ea typeface="Cambria" charset="0"/>
                <a:cs typeface="Cambria" charset="0"/>
              </a:rPr>
              <a:t>Rationale: </a:t>
            </a:r>
            <a:r>
              <a:rPr lang="en-US" sz="3200" dirty="0">
                <a:latin typeface="Cambria" charset="0"/>
                <a:ea typeface="Cambria" charset="0"/>
                <a:cs typeface="Cambria" charset="0"/>
              </a:rPr>
              <a:t>No rationale was provided by the region </a:t>
            </a: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916022570"/>
      </p:ext>
    </p:extLst>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Shape 83"/>
          <p:cNvSpPr/>
          <p:nvPr/>
        </p:nvSpPr>
        <p:spPr>
          <a:xfrm>
            <a:off x="2311400" y="836884"/>
            <a:ext cx="9512300" cy="764632"/>
          </a:xfrm>
          <a:prstGeom prst="rect">
            <a:avLst/>
          </a:prstGeom>
          <a:ln w="12700">
            <a:miter lim="400000"/>
          </a:ln>
          <a:extLst>
            <a:ext uri="{C572A759-6A51-4108-AA02-DFA0A04FC94B}">
              <ma14:wrappingTextBoxFlag xmlns:mc="http://schemas.openxmlformats.org/markup-compatibility/2006" xmlns:mv="urn:schemas-microsoft-com:mac:vml" xmlns:ma14="http://schemas.microsoft.com/office/mac/drawingml/2011/main" xmlns="" xmlns:p="http://schemas.openxmlformats.org/presentationml/2006/main" xmlns:r="http://schemas.openxmlformats.org/officeDocument/2006/relationships" xmlns:a="http://schemas.openxmlformats.org/drawingml/2006/main" val="1"/>
            </a:ext>
          </a:extLst>
        </p:spPr>
        <p:txBody>
          <a:bodyPr lIns="35719" tIns="35719" rIns="35719" bIns="35719" anchor="ctr">
            <a:noAutofit/>
          </a:bodyPr>
          <a:lstStyle/>
          <a:p>
            <a:pPr marL="0" lvl="1" indent="0" algn="ctr" defTabSz="457200">
              <a:defRPr sz="1800"/>
            </a:pPr>
            <a:r>
              <a:rPr sz="4500" b="1" dirty="0">
                <a:latin typeface="Cambria" charset="0"/>
                <a:ea typeface="Cambria" charset="0"/>
                <a:cs typeface="Cambria" charset="0"/>
                <a:sym typeface="BotonBQ-Bold"/>
              </a:rPr>
              <a:t>Motion </a:t>
            </a:r>
            <a:r>
              <a:rPr lang="en-US" sz="4500" b="1" dirty="0" smtClean="0">
                <a:latin typeface="Cambria" charset="0"/>
                <a:ea typeface="Cambria" charset="0"/>
                <a:cs typeface="Cambria" charset="0"/>
                <a:sym typeface="BotonBQ-Bold"/>
              </a:rPr>
              <a:t>25</a:t>
            </a:r>
            <a:r>
              <a:rPr sz="4500" b="1" dirty="0" smtClean="0">
                <a:latin typeface="Cambria" charset="0"/>
                <a:ea typeface="Cambria" charset="0"/>
                <a:cs typeface="Cambria" charset="0"/>
                <a:sym typeface="BotonBQ-Bold"/>
              </a:rPr>
              <a:t>: </a:t>
            </a:r>
            <a:r>
              <a:rPr lang="en-US" sz="4500" b="1" dirty="0" smtClean="0">
                <a:latin typeface="Cambria" charset="0"/>
                <a:ea typeface="Cambria" charset="0"/>
                <a:cs typeface="Cambria" charset="0"/>
                <a:sym typeface="BotonBQ-Bold"/>
              </a:rPr>
              <a:t>World Board Response</a:t>
            </a:r>
            <a:endParaRPr sz="4500" b="1" dirty="0">
              <a:latin typeface="Cambria" charset="0"/>
              <a:ea typeface="Cambria" charset="0"/>
              <a:cs typeface="Cambria" charset="0"/>
              <a:sym typeface="BotonBQ-Bold"/>
            </a:endParaRPr>
          </a:p>
        </p:txBody>
      </p:sp>
      <p:sp>
        <p:nvSpPr>
          <p:cNvPr id="8" name="Shape 86"/>
          <p:cNvSpPr/>
          <p:nvPr/>
        </p:nvSpPr>
        <p:spPr>
          <a:xfrm>
            <a:off x="926883" y="2247553"/>
            <a:ext cx="10204308" cy="4136517"/>
          </a:xfrm>
          <a:prstGeom prst="rect">
            <a:avLst/>
          </a:prstGeom>
          <a:ln w="12700">
            <a:miter lim="400000"/>
          </a:ln>
          <a:extLst>
            <a:ext uri="{C572A759-6A51-4108-AA02-DFA0A04FC94B}">
              <ma14:wrappingTextBoxFlag xmlns:mc="http://schemas.openxmlformats.org/markup-compatibility/2006" xmlns:mv="urn:schemas-microsoft-com:mac:vml" xmlns:ma14="http://schemas.microsoft.com/office/mac/drawingml/2011/main" xmlns="" xmlns:p="http://schemas.openxmlformats.org/presentationml/2006/main" xmlns:r="http://schemas.openxmlformats.org/officeDocument/2006/relationships" xmlns:a="http://schemas.openxmlformats.org/drawingml/2006/main" val="1"/>
            </a:ext>
          </a:extLst>
        </p:spPr>
        <p:txBody>
          <a:bodyPr wrap="square" lIns="0" tIns="0" rIns="0" bIns="0">
            <a:spAutoFit/>
          </a:bodyPr>
          <a:lstStyle/>
          <a:p>
            <a:pPr marL="457200" indent="-457200" algn="l">
              <a:lnSpc>
                <a:spcPct val="120000"/>
              </a:lnSpc>
              <a:buSzPct val="75000"/>
              <a:buBlip>
                <a:blip r:embed="rId3"/>
              </a:buBlip>
              <a:defRPr sz="1800"/>
            </a:pPr>
            <a:r>
              <a:rPr lang="en-US" sz="3200" dirty="0" smtClean="0">
                <a:latin typeface="Cambria" charset="0"/>
                <a:ea typeface="Cambria" charset="0"/>
                <a:cs typeface="Cambria" charset="0"/>
              </a:rPr>
              <a:t>The </a:t>
            </a:r>
            <a:r>
              <a:rPr lang="en-US" sz="3200" dirty="0">
                <a:latin typeface="Cambria" charset="0"/>
                <a:ea typeface="Cambria" charset="0"/>
                <a:cs typeface="Cambria" charset="0"/>
              </a:rPr>
              <a:t>Board would like to try something for WSC 2018 so delegates with visa or political issues can </a:t>
            </a:r>
            <a:r>
              <a:rPr lang="en-US" sz="3200" dirty="0" smtClean="0">
                <a:latin typeface="Cambria" charset="0"/>
                <a:ea typeface="Cambria" charset="0"/>
                <a:cs typeface="Cambria" charset="0"/>
              </a:rPr>
              <a:t>connect</a:t>
            </a:r>
          </a:p>
          <a:p>
            <a:pPr marL="457200" indent="-457200" algn="l">
              <a:lnSpc>
                <a:spcPct val="120000"/>
              </a:lnSpc>
              <a:buSzPct val="75000"/>
              <a:buBlip>
                <a:blip r:embed="rId3"/>
              </a:buBlip>
              <a:defRPr sz="1800"/>
            </a:pPr>
            <a:r>
              <a:rPr lang="en-US" sz="3200" dirty="0" smtClean="0">
                <a:latin typeface="Cambria" charset="0"/>
                <a:ea typeface="Cambria" charset="0"/>
                <a:cs typeface="Cambria" charset="0"/>
              </a:rPr>
              <a:t>Updates </a:t>
            </a:r>
            <a:r>
              <a:rPr lang="en-US" sz="3200" dirty="0">
                <a:latin typeface="Cambria" charset="0"/>
                <a:ea typeface="Cambria" charset="0"/>
                <a:cs typeface="Cambria" charset="0"/>
              </a:rPr>
              <a:t>will be provided in </a:t>
            </a:r>
            <a:r>
              <a:rPr lang="en-US" sz="3200" i="1" dirty="0">
                <a:latin typeface="Cambria" charset="0"/>
                <a:ea typeface="Cambria" charset="0"/>
                <a:cs typeface="Cambria" charset="0"/>
              </a:rPr>
              <a:t>NAWS News </a:t>
            </a:r>
            <a:r>
              <a:rPr lang="en-US" sz="3200" dirty="0">
                <a:latin typeface="Cambria" charset="0"/>
                <a:ea typeface="Cambria" charset="0"/>
                <a:cs typeface="Cambria" charset="0"/>
              </a:rPr>
              <a:t>and/or the </a:t>
            </a:r>
            <a:r>
              <a:rPr lang="en-US" sz="3200" i="1" dirty="0">
                <a:latin typeface="Cambria" charset="0"/>
                <a:ea typeface="Cambria" charset="0"/>
                <a:cs typeface="Cambria" charset="0"/>
              </a:rPr>
              <a:t>Conference </a:t>
            </a:r>
            <a:r>
              <a:rPr lang="en-US" sz="3200" i="1" dirty="0" smtClean="0">
                <a:latin typeface="Cambria" charset="0"/>
                <a:ea typeface="Cambria" charset="0"/>
                <a:cs typeface="Cambria" charset="0"/>
              </a:rPr>
              <a:t>Report</a:t>
            </a:r>
          </a:p>
          <a:p>
            <a:pPr marL="457200" indent="-457200" algn="l">
              <a:lnSpc>
                <a:spcPct val="120000"/>
              </a:lnSpc>
              <a:buSzPct val="75000"/>
              <a:buBlip>
                <a:blip r:embed="rId3"/>
              </a:buBlip>
              <a:defRPr sz="1800"/>
            </a:pPr>
            <a:r>
              <a:rPr lang="en-US" sz="3200" dirty="0" smtClean="0">
                <a:latin typeface="Cambria" charset="0"/>
                <a:ea typeface="Cambria" charset="0"/>
                <a:cs typeface="Cambria" charset="0"/>
              </a:rPr>
              <a:t>Only </a:t>
            </a:r>
            <a:r>
              <a:rPr lang="en-US" sz="3200" dirty="0">
                <a:latin typeface="Cambria" charset="0"/>
                <a:ea typeface="Cambria" charset="0"/>
                <a:cs typeface="Cambria" charset="0"/>
              </a:rPr>
              <a:t>Conference agreement would be needed to allow virtual </a:t>
            </a:r>
            <a:r>
              <a:rPr lang="en-US" sz="3200" dirty="0" smtClean="0">
                <a:latin typeface="Cambria" charset="0"/>
                <a:ea typeface="Cambria" charset="0"/>
                <a:cs typeface="Cambria" charset="0"/>
              </a:rPr>
              <a:t>participation. Conference can decide if that would include voting.</a:t>
            </a:r>
            <a:endParaRPr lang="en-US" sz="3200" dirty="0">
              <a:latin typeface="Cambria" charset="0"/>
              <a:ea typeface="Cambria" charset="0"/>
              <a:cs typeface="Cambria" charset="0"/>
            </a:endParaRP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998212855"/>
      </p:ext>
    </p:extLst>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Shape 104"/>
          <p:cNvSpPr/>
          <p:nvPr/>
        </p:nvSpPr>
        <p:spPr>
          <a:xfrm>
            <a:off x="373082" y="2138655"/>
            <a:ext cx="11176001" cy="1918794"/>
          </a:xfrm>
          <a:prstGeom prst="rect">
            <a:avLst/>
          </a:prstGeom>
          <a:ln w="12700">
            <a:miter lim="400000"/>
          </a:ln>
          <a:extLst>
            <a:ext uri="{C572A759-6A51-4108-AA02-DFA0A04FC94B}">
              <ma14:wrappingTextBoxFlag xmlns:mc="http://schemas.openxmlformats.org/markup-compatibility/2006" xmlns:mv="urn:schemas-microsoft-com:mac:vml" xmlns:ma14="http://schemas.microsoft.com/office/mac/drawingml/2011/main" xmlns="" xmlns:p="http://schemas.openxmlformats.org/presentationml/2006/main" xmlns:r="http://schemas.openxmlformats.org/officeDocument/2006/relationships" xmlns:a="http://schemas.openxmlformats.org/drawingml/2006/main" val="1"/>
            </a:ext>
          </a:extLst>
        </p:spPr>
        <p:txBody>
          <a:bodyPr lIns="35719" tIns="35719" rIns="35719" bIns="35719" anchor="ctr">
            <a:noAutofit/>
          </a:bodyPr>
          <a:lstStyle/>
          <a:p>
            <a:pPr>
              <a:lnSpc>
                <a:spcPct val="110000"/>
              </a:lnSpc>
            </a:pPr>
            <a:r>
              <a:rPr lang="en-US" sz="3000" b="1" dirty="0">
                <a:latin typeface="Cambria" charset="0"/>
                <a:ea typeface="Cambria" charset="0"/>
                <a:cs typeface="Cambria" charset="0"/>
              </a:rPr>
              <a:t>Motion 25: </a:t>
            </a:r>
            <a:r>
              <a:rPr lang="en-US" sz="3000" dirty="0">
                <a:latin typeface="Cambria" charset="0"/>
                <a:ea typeface="Cambria" charset="0"/>
                <a:cs typeface="Cambria" charset="0"/>
              </a:rPr>
              <a:t>To authorize the World Board to investigate and pursue ways for conference participants who are unable to attend the WSC due to visa and other issues beyond their control, to engage in sessions of the WSC. </a:t>
            </a:r>
          </a:p>
        </p:txBody>
      </p:sp>
      <p:sp>
        <p:nvSpPr>
          <p:cNvPr id="5" name="Shape 105"/>
          <p:cNvSpPr/>
          <p:nvPr/>
        </p:nvSpPr>
        <p:spPr>
          <a:xfrm>
            <a:off x="2986832" y="4646740"/>
            <a:ext cx="8680153" cy="1918794"/>
          </a:xfrm>
          <a:prstGeom prst="rect">
            <a:avLst/>
          </a:prstGeom>
          <a:ln w="12700">
            <a:miter lim="400000"/>
          </a:ln>
          <a:extLst>
            <a:ext uri="{C572A759-6A51-4108-AA02-DFA0A04FC94B}">
              <ma14:wrappingTextBoxFlag xmlns:mc="http://schemas.openxmlformats.org/markup-compatibility/2006" xmlns:mv="urn:schemas-microsoft-com:mac:vml" xmlns:ma14="http://schemas.microsoft.com/office/mac/drawingml/2011/main" xmlns="" xmlns:p="http://schemas.openxmlformats.org/presentationml/2006/main" xmlns:r="http://schemas.openxmlformats.org/officeDocument/2006/relationships" xmlns:a="http://schemas.openxmlformats.org/drawingml/2006/main" val="1"/>
            </a:ext>
          </a:extLst>
        </p:spPr>
        <p:txBody>
          <a:bodyPr lIns="35719" tIns="35719" rIns="35719" bIns="35719" anchor="ctr">
            <a:noAutofit/>
          </a:bodyPr>
          <a:lstStyle/>
          <a:p>
            <a:pPr>
              <a:lnSpc>
                <a:spcPct val="110000"/>
              </a:lnSpc>
            </a:pPr>
            <a:r>
              <a:rPr lang="en-US" sz="3000" b="1" dirty="0">
                <a:solidFill>
                  <a:prstClr val="black"/>
                </a:solidFill>
                <a:latin typeface="Cambria" charset="0"/>
                <a:ea typeface="Cambria" charset="0"/>
                <a:cs typeface="Cambria" charset="0"/>
              </a:rPr>
              <a:t>Intent: </a:t>
            </a:r>
            <a:r>
              <a:rPr lang="en-US" sz="3000" dirty="0">
                <a:latin typeface="Cambria" charset="0"/>
                <a:ea typeface="Cambria" charset="0"/>
                <a:cs typeface="Cambria" charset="0"/>
              </a:rPr>
              <a:t>To not miss and voice and conscience and provide an opportunity for these delegates to be involved with the WSC </a:t>
            </a:r>
            <a:endParaRPr lang="en-US" sz="3000" dirty="0">
              <a:solidFill>
                <a:prstClr val="black"/>
              </a:solidFill>
              <a:latin typeface="Cambria" charset="0"/>
              <a:ea typeface="Cambria" charset="0"/>
              <a:cs typeface="Cambria" charset="0"/>
            </a:endParaRP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812391279"/>
      </p:ext>
    </p:extLst>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Shape 115"/>
          <p:cNvSpPr/>
          <p:nvPr/>
        </p:nvSpPr>
        <p:spPr>
          <a:xfrm>
            <a:off x="6719003" y="967564"/>
            <a:ext cx="5223969" cy="3976576"/>
          </a:xfrm>
          <a:prstGeom prst="rect">
            <a:avLst/>
          </a:prstGeom>
          <a:ln w="12700">
            <a:miter lim="400000"/>
          </a:ln>
          <a:extLst>
            <a:ext uri="{C572A759-6A51-4108-AA02-DFA0A04FC94B}">
              <ma14:wrappingTextBoxFlag xmlns:mc="http://schemas.openxmlformats.org/markup-compatibility/2006" xmlns:mv="urn:schemas-microsoft-com:mac:vml" xmlns:ma14="http://schemas.microsoft.com/office/mac/drawingml/2011/main" xmlns="" xmlns:p="http://schemas.openxmlformats.org/presentationml/2006/main" xmlns:r="http://schemas.openxmlformats.org/officeDocument/2006/relationships" xmlns:a="http://schemas.openxmlformats.org/drawingml/2006/main" val="1"/>
            </a:ext>
          </a:extLst>
        </p:spPr>
        <p:txBody>
          <a:bodyPr lIns="22860" rIns="22860">
            <a:noAutofit/>
          </a:bodyPr>
          <a:lstStyle/>
          <a:p>
            <a:pPr marL="308681" marR="0" lvl="0" indent="-308681" algn="l" defTabSz="457200" rtl="0" eaLnBrk="1" fontAlgn="auto" latinLnBrk="0" hangingPunct="1">
              <a:lnSpc>
                <a:spcPct val="100000"/>
              </a:lnSpc>
              <a:spcBef>
                <a:spcPts val="600"/>
              </a:spcBef>
              <a:spcAft>
                <a:spcPts val="0"/>
              </a:spcAft>
              <a:buClrTx/>
              <a:buSzPct val="75000"/>
              <a:buFontTx/>
              <a:buChar char="•"/>
              <a:tabLst/>
              <a:defRPr sz="1800"/>
            </a:pPr>
            <a:r>
              <a:rPr kumimoji="0" lang="en-US" sz="2800" b="1" i="0" u="none" strike="noStrike" kern="1200" cap="none" spc="0" normalizeH="0" baseline="0" noProof="0" dirty="0" smtClean="0">
                <a:ln>
                  <a:noFill/>
                </a:ln>
                <a:solidFill>
                  <a:srgbClr val="FFFFFF"/>
                </a:solidFill>
                <a:effectLst/>
                <a:uLnTx/>
                <a:uFillTx/>
                <a:latin typeface="Cambria" charset="0"/>
                <a:ea typeface="Cambria" charset="0"/>
                <a:cs typeface="Cambria" charset="0"/>
                <a:sym typeface="PopplLaudatio-Regular"/>
              </a:rPr>
              <a:t>Four Complete </a:t>
            </a:r>
            <a:r>
              <a:rPr lang="en-US" sz="2800" b="1" dirty="0" smtClean="0">
                <a:solidFill>
                  <a:srgbClr val="FFFFFF"/>
                </a:solidFill>
                <a:latin typeface="Cambria" charset="0"/>
                <a:ea typeface="Cambria" charset="0"/>
                <a:cs typeface="Cambria" charset="0"/>
                <a:sym typeface="PopplLaudatio-Regular"/>
              </a:rPr>
              <a:t>PowerPoint</a:t>
            </a:r>
            <a:r>
              <a:rPr kumimoji="0" sz="2800" b="1" i="0" u="none" strike="noStrike" kern="1200" cap="none" spc="0" normalizeH="0" baseline="0" noProof="0" dirty="0" smtClean="0">
                <a:ln>
                  <a:noFill/>
                </a:ln>
                <a:solidFill>
                  <a:srgbClr val="FFFFFF"/>
                </a:solidFill>
                <a:effectLst/>
                <a:uLnTx/>
                <a:uFillTx/>
                <a:latin typeface="Cambria" charset="0"/>
                <a:ea typeface="Cambria" charset="0"/>
                <a:cs typeface="Cambria" charset="0"/>
                <a:sym typeface="PopplLaudatio-Regular"/>
              </a:rPr>
              <a:t>s </a:t>
            </a:r>
            <a:r>
              <a:rPr kumimoji="0" sz="2800" b="1" i="0" u="none" strike="noStrike" kern="1200" cap="none" spc="0" normalizeH="0" baseline="0" noProof="0" dirty="0">
                <a:ln>
                  <a:noFill/>
                </a:ln>
                <a:solidFill>
                  <a:srgbClr val="FFFFFF"/>
                </a:solidFill>
                <a:effectLst/>
                <a:uLnTx/>
                <a:uFillTx/>
                <a:latin typeface="Cambria" charset="0"/>
                <a:ea typeface="Cambria" charset="0"/>
                <a:cs typeface="Cambria" charset="0"/>
                <a:sym typeface="PopplLaudatio-Regular"/>
              </a:rPr>
              <a:t>available </a:t>
            </a:r>
            <a:r>
              <a:rPr kumimoji="0" sz="2800" b="1" i="0" u="none" strike="noStrike" kern="1200" cap="none" spc="0" normalizeH="0" baseline="0" noProof="0" dirty="0" smtClean="0">
                <a:ln>
                  <a:noFill/>
                </a:ln>
                <a:solidFill>
                  <a:srgbClr val="FFFFFF"/>
                </a:solidFill>
                <a:effectLst/>
                <a:uLnTx/>
                <a:uFillTx/>
                <a:latin typeface="Cambria" charset="0"/>
                <a:ea typeface="Cambria" charset="0"/>
                <a:cs typeface="Cambria" charset="0"/>
                <a:sym typeface="PopplLaudatio-Regular"/>
              </a:rPr>
              <a:t>online</a:t>
            </a:r>
            <a:endParaRPr kumimoji="0" lang="en-US" sz="2800" b="1" i="0" u="none" strike="noStrike" kern="1200" cap="none" spc="0" normalizeH="0" baseline="0" noProof="0" dirty="0" smtClean="0">
              <a:ln>
                <a:noFill/>
              </a:ln>
              <a:solidFill>
                <a:srgbClr val="FFFFFF"/>
              </a:solidFill>
              <a:effectLst/>
              <a:uLnTx/>
              <a:uFillTx/>
              <a:latin typeface="Cambria" charset="0"/>
              <a:ea typeface="Cambria" charset="0"/>
              <a:cs typeface="Cambria" charset="0"/>
              <a:sym typeface="PopplLaudatio-Regular"/>
            </a:endParaRPr>
          </a:p>
          <a:p>
            <a:pPr marL="308681" marR="0" lvl="0" indent="-308681" algn="l" defTabSz="457200" rtl="0" eaLnBrk="1" fontAlgn="auto" latinLnBrk="0" hangingPunct="1">
              <a:lnSpc>
                <a:spcPct val="100000"/>
              </a:lnSpc>
              <a:spcBef>
                <a:spcPts val="600"/>
              </a:spcBef>
              <a:spcAft>
                <a:spcPts val="0"/>
              </a:spcAft>
              <a:buClrTx/>
              <a:buSzPct val="75000"/>
              <a:buFontTx/>
              <a:buChar char="•"/>
              <a:tabLst/>
              <a:defRPr sz="1800"/>
            </a:pPr>
            <a:r>
              <a:rPr lang="en-US" sz="2800" b="1" dirty="0" smtClean="0">
                <a:solidFill>
                  <a:srgbClr val="FFFFFF"/>
                </a:solidFill>
                <a:latin typeface="Cambria" charset="0"/>
                <a:ea typeface="Cambria" charset="0"/>
                <a:cs typeface="Cambria" charset="0"/>
                <a:sym typeface="PopplLaudatio-Regular"/>
              </a:rPr>
              <a:t>Surveys available online</a:t>
            </a:r>
            <a:endParaRPr kumimoji="0" sz="2800" b="1" i="0" u="none" strike="noStrike" kern="1200" cap="none" spc="0" normalizeH="0" baseline="0" noProof="0" dirty="0">
              <a:ln>
                <a:noFill/>
              </a:ln>
              <a:solidFill>
                <a:srgbClr val="FFFFFF"/>
              </a:solidFill>
              <a:effectLst/>
              <a:uLnTx/>
              <a:uFillTx/>
              <a:latin typeface="Cambria" charset="0"/>
              <a:ea typeface="Cambria" charset="0"/>
              <a:cs typeface="Cambria" charset="0"/>
              <a:sym typeface="PopplLaudatio-Regular"/>
            </a:endParaRPr>
          </a:p>
          <a:p>
            <a:pPr marL="308681" marR="0" lvl="0" indent="-308681" algn="l" defTabSz="457200" rtl="0" eaLnBrk="1" fontAlgn="auto" latinLnBrk="0" hangingPunct="1">
              <a:lnSpc>
                <a:spcPct val="100000"/>
              </a:lnSpc>
              <a:spcBef>
                <a:spcPts val="600"/>
              </a:spcBef>
              <a:spcAft>
                <a:spcPts val="0"/>
              </a:spcAft>
              <a:buClrTx/>
              <a:buSzPct val="75000"/>
              <a:buFontTx/>
              <a:buChar char="•"/>
              <a:tabLst/>
              <a:defRPr sz="1800"/>
            </a:pPr>
            <a:r>
              <a:rPr kumimoji="0" sz="2800" b="1" i="1" u="none" strike="noStrike" kern="1200" cap="none" spc="0" normalizeH="0" baseline="0" noProof="0" dirty="0">
                <a:ln>
                  <a:noFill/>
                </a:ln>
                <a:solidFill>
                  <a:srgbClr val="FFFFFF"/>
                </a:solidFill>
                <a:effectLst/>
                <a:uLnTx/>
                <a:uFillTx/>
                <a:latin typeface="Cambria" charset="0"/>
                <a:ea typeface="Cambria" charset="0"/>
                <a:cs typeface="Cambria" charset="0"/>
                <a:sym typeface="PopplLaudatio-Regular"/>
              </a:rPr>
              <a:t>CAR</a:t>
            </a:r>
            <a:r>
              <a:rPr kumimoji="0" sz="2800" b="1" i="0" u="none" strike="noStrike" kern="1200" cap="none" spc="0" normalizeH="0" baseline="0" noProof="0" dirty="0">
                <a:ln>
                  <a:noFill/>
                </a:ln>
                <a:solidFill>
                  <a:srgbClr val="FFFFFF"/>
                </a:solidFill>
                <a:effectLst/>
                <a:uLnTx/>
                <a:uFillTx/>
                <a:latin typeface="Cambria" charset="0"/>
                <a:ea typeface="Cambria" charset="0"/>
                <a:cs typeface="Cambria" charset="0"/>
                <a:sym typeface="PopplLaudatio-Regular"/>
              </a:rPr>
              <a:t> can be downloaded or hard copies </a:t>
            </a:r>
            <a:r>
              <a:rPr kumimoji="0" sz="2800" b="1" i="0" u="none" strike="noStrike" kern="1200" cap="none" spc="0" normalizeH="0" baseline="0" noProof="0" dirty="0" smtClean="0">
                <a:ln>
                  <a:noFill/>
                </a:ln>
                <a:solidFill>
                  <a:srgbClr val="FFFFFF"/>
                </a:solidFill>
                <a:effectLst/>
                <a:uLnTx/>
                <a:uFillTx/>
                <a:latin typeface="Cambria" charset="0"/>
                <a:ea typeface="Cambria" charset="0"/>
                <a:cs typeface="Cambria" charset="0"/>
                <a:sym typeface="PopplLaudatio-Regular"/>
              </a:rPr>
              <a:t>ordered </a:t>
            </a:r>
            <a:r>
              <a:rPr kumimoji="0" sz="2800" b="1" i="0" u="none" strike="noStrike" kern="1200" cap="none" spc="0" normalizeH="0" baseline="0" noProof="0" dirty="0">
                <a:ln>
                  <a:noFill/>
                </a:ln>
                <a:solidFill>
                  <a:srgbClr val="FFFFFF"/>
                </a:solidFill>
                <a:effectLst/>
                <a:uLnTx/>
                <a:uFillTx/>
                <a:latin typeface="Cambria" charset="0"/>
                <a:ea typeface="Cambria" charset="0"/>
                <a:cs typeface="Cambria" charset="0"/>
                <a:sym typeface="PopplLaudatio-Regular"/>
              </a:rPr>
              <a:t>from </a:t>
            </a:r>
            <a:r>
              <a:rPr kumimoji="0" lang="en-US" sz="2800" b="1" i="0" u="none" strike="noStrike" kern="1200" cap="none" spc="0" normalizeH="0" baseline="0" noProof="0" dirty="0" smtClean="0">
                <a:ln>
                  <a:noFill/>
                </a:ln>
                <a:solidFill>
                  <a:srgbClr val="FFFFFF"/>
                </a:solidFill>
                <a:effectLst/>
                <a:uLnTx/>
                <a:uFillTx/>
                <a:latin typeface="Cambria" charset="0"/>
                <a:ea typeface="Cambria" charset="0"/>
                <a:cs typeface="Cambria" charset="0"/>
                <a:sym typeface="PopplLaudatio-Regular"/>
              </a:rPr>
              <a:t/>
            </a:r>
            <a:br>
              <a:rPr kumimoji="0" lang="en-US" sz="2800" b="1" i="0" u="none" strike="noStrike" kern="1200" cap="none" spc="0" normalizeH="0" baseline="0" noProof="0" dirty="0" smtClean="0">
                <a:ln>
                  <a:noFill/>
                </a:ln>
                <a:solidFill>
                  <a:srgbClr val="FFFFFF"/>
                </a:solidFill>
                <a:effectLst/>
                <a:uLnTx/>
                <a:uFillTx/>
                <a:latin typeface="Cambria" charset="0"/>
                <a:ea typeface="Cambria" charset="0"/>
                <a:cs typeface="Cambria" charset="0"/>
                <a:sym typeface="PopplLaudatio-Regular"/>
              </a:rPr>
            </a:br>
            <a:r>
              <a:rPr kumimoji="0" sz="2800" b="1" i="0" u="none" strike="noStrike" kern="1200" cap="none" spc="0" normalizeH="0" baseline="0" noProof="0" dirty="0" smtClean="0">
                <a:ln>
                  <a:noFill/>
                </a:ln>
                <a:solidFill>
                  <a:srgbClr val="FFFFFF"/>
                </a:solidFill>
                <a:effectLst/>
                <a:uLnTx/>
                <a:uFillTx/>
                <a:latin typeface="Cambria" charset="0"/>
                <a:ea typeface="Cambria" charset="0"/>
                <a:cs typeface="Cambria" charset="0"/>
                <a:sym typeface="PopplLaudatio-Regular"/>
              </a:rPr>
              <a:t>NA </a:t>
            </a:r>
            <a:r>
              <a:rPr kumimoji="0" sz="2800" b="1" i="0" u="none" strike="noStrike" kern="1200" cap="none" spc="0" normalizeH="0" baseline="0" noProof="0" dirty="0">
                <a:ln>
                  <a:noFill/>
                </a:ln>
                <a:solidFill>
                  <a:srgbClr val="FFFFFF"/>
                </a:solidFill>
                <a:effectLst/>
                <a:uLnTx/>
                <a:uFillTx/>
                <a:latin typeface="Cambria" charset="0"/>
                <a:ea typeface="Cambria" charset="0"/>
                <a:cs typeface="Cambria" charset="0"/>
                <a:sym typeface="PopplLaudatio-Regular"/>
              </a:rPr>
              <a:t>World Services</a:t>
            </a:r>
          </a:p>
          <a:p>
            <a:pPr marL="457200" marR="0" lvl="1" indent="0" algn="l" defTabSz="457200" rtl="0" eaLnBrk="1" fontAlgn="auto" latinLnBrk="0" hangingPunct="1">
              <a:lnSpc>
                <a:spcPct val="100000"/>
              </a:lnSpc>
              <a:spcBef>
                <a:spcPts val="600"/>
              </a:spcBef>
              <a:spcAft>
                <a:spcPts val="0"/>
              </a:spcAft>
              <a:buClrTx/>
              <a:buSzPct val="75000"/>
              <a:buFontTx/>
              <a:buNone/>
              <a:tabLst/>
              <a:defRPr sz="1800"/>
            </a:pPr>
            <a:r>
              <a:rPr kumimoji="0" sz="2800" b="1" i="0" u="sng" strike="noStrike" kern="1200" cap="none" spc="0" normalizeH="0" baseline="0" noProof="0" dirty="0" smtClean="0">
                <a:ln>
                  <a:noFill/>
                </a:ln>
                <a:solidFill>
                  <a:srgbClr val="286AA6"/>
                </a:solidFill>
                <a:effectLst/>
                <a:uLnTx/>
                <a:uFill>
                  <a:solidFill>
                    <a:srgbClr val="00B0F0"/>
                  </a:solidFill>
                </a:uFill>
                <a:latin typeface="Cambria" charset="0"/>
                <a:ea typeface="Cambria" charset="0"/>
                <a:cs typeface="Cambria" charset="0"/>
                <a:sym typeface="PopplLaudatio-Regular"/>
              </a:rPr>
              <a:t>www.na.org/conference</a:t>
            </a:r>
            <a:endParaRPr kumimoji="0" sz="2800" b="1" i="0" u="sng" strike="noStrike" kern="1200" cap="none" spc="0" normalizeH="0" baseline="0" noProof="0" dirty="0">
              <a:ln>
                <a:noFill/>
              </a:ln>
              <a:solidFill>
                <a:srgbClr val="286AA6"/>
              </a:solidFill>
              <a:effectLst/>
              <a:uLnTx/>
              <a:uFill>
                <a:solidFill>
                  <a:srgbClr val="00B0F0"/>
                </a:solidFill>
              </a:uFill>
              <a:latin typeface="Cambria" charset="0"/>
              <a:ea typeface="Cambria" charset="0"/>
              <a:cs typeface="Cambria" charset="0"/>
              <a:sym typeface="PopplLaudatio-Regular"/>
            </a:endParaRPr>
          </a:p>
          <a:p>
            <a:pPr marL="457200" marR="0" lvl="1" indent="0" algn="l" defTabSz="457200" rtl="0" eaLnBrk="1" fontAlgn="auto" latinLnBrk="0" hangingPunct="1">
              <a:lnSpc>
                <a:spcPct val="100000"/>
              </a:lnSpc>
              <a:spcBef>
                <a:spcPts val="600"/>
              </a:spcBef>
              <a:spcAft>
                <a:spcPts val="0"/>
              </a:spcAft>
              <a:buClrTx/>
              <a:buSzPct val="75000"/>
              <a:buFontTx/>
              <a:buNone/>
              <a:tabLst/>
              <a:defRPr sz="1800"/>
            </a:pPr>
            <a:r>
              <a:rPr kumimoji="0" sz="2800" b="1" i="0" u="sng" strike="noStrike" kern="1200" cap="none" spc="0" normalizeH="0" baseline="0" noProof="0" dirty="0" smtClean="0">
                <a:ln>
                  <a:noFill/>
                </a:ln>
                <a:solidFill>
                  <a:srgbClr val="286AA6"/>
                </a:solidFill>
                <a:effectLst/>
                <a:uLnTx/>
                <a:uFill>
                  <a:solidFill>
                    <a:srgbClr val="00B0F0"/>
                  </a:solidFill>
                </a:uFill>
                <a:latin typeface="Cambria" charset="0"/>
                <a:ea typeface="Cambria" charset="0"/>
                <a:cs typeface="Cambria" charset="0"/>
                <a:sym typeface="PopplLaudatio-Regular"/>
              </a:rPr>
              <a:t>worldboard@na.org </a:t>
            </a:r>
            <a:endParaRPr kumimoji="0" sz="2800" b="1" i="0" u="sng" strike="noStrike" kern="1200" cap="none" spc="0" normalizeH="0" baseline="0" noProof="0" dirty="0">
              <a:ln>
                <a:noFill/>
              </a:ln>
              <a:solidFill>
                <a:srgbClr val="286AA6"/>
              </a:solidFill>
              <a:effectLst/>
              <a:uLnTx/>
              <a:uFill>
                <a:solidFill>
                  <a:srgbClr val="00B0F0"/>
                </a:solidFill>
              </a:uFill>
              <a:latin typeface="Cambria" charset="0"/>
              <a:ea typeface="Cambria" charset="0"/>
              <a:cs typeface="Cambria" charset="0"/>
              <a:sym typeface="PopplLaudatio-Regular"/>
            </a:endParaRP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959776966"/>
      </p:ext>
    </p:extLst>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Rectangle 1"/>
          <p:cNvSpPr/>
          <p:nvPr/>
        </p:nvSpPr>
        <p:spPr>
          <a:xfrm>
            <a:off x="1030460" y="2089862"/>
            <a:ext cx="10526397" cy="2246769"/>
          </a:xfrm>
          <a:prstGeom prst="rect">
            <a:avLst/>
          </a:prstGeom>
        </p:spPr>
        <p:txBody>
          <a:bodyPr wrap="square">
            <a:spAutoFit/>
          </a:bodyPr>
          <a:lstStyle/>
          <a:p>
            <a:r>
              <a:rPr lang="en-US" sz="2800" b="1" dirty="0" smtClean="0">
                <a:latin typeface="Cambria"/>
                <a:cs typeface="Cambria"/>
              </a:rPr>
              <a:t>Three Options</a:t>
            </a:r>
          </a:p>
          <a:p>
            <a:endParaRPr lang="en-US" sz="2800" b="1" dirty="0" smtClean="0">
              <a:latin typeface="Cambria"/>
              <a:cs typeface="Cambria"/>
            </a:endParaRPr>
          </a:p>
          <a:p>
            <a:pPr lvl="2">
              <a:buFont typeface="Arial"/>
              <a:buChar char="•"/>
            </a:pPr>
            <a:r>
              <a:rPr lang="en-US" sz="2800" b="1" dirty="0" smtClean="0">
                <a:latin typeface="Cambria"/>
                <a:cs typeface="Cambria"/>
              </a:rPr>
              <a:t>  Paper Ballots</a:t>
            </a:r>
          </a:p>
          <a:p>
            <a:pPr lvl="2">
              <a:buFont typeface="Arial"/>
              <a:buChar char="•"/>
            </a:pPr>
            <a:r>
              <a:rPr lang="en-US" sz="2800" b="1" dirty="0" smtClean="0">
                <a:latin typeface="Cambria"/>
                <a:cs typeface="Cambria"/>
              </a:rPr>
              <a:t>  Electronic Voting</a:t>
            </a:r>
          </a:p>
          <a:p>
            <a:pPr lvl="2">
              <a:buFont typeface="Arial"/>
              <a:buChar char="•"/>
            </a:pPr>
            <a:r>
              <a:rPr lang="en-US" sz="2800" b="1" dirty="0" smtClean="0">
                <a:latin typeface="Cambria"/>
                <a:cs typeface="Cambria"/>
              </a:rPr>
              <a:t>  GSR Assembly</a:t>
            </a:r>
            <a:endParaRPr lang="en-US" sz="2800" dirty="0" smtClean="0">
              <a:latin typeface="Cambria"/>
              <a:cs typeface="Cambria"/>
            </a:endParaRPr>
          </a:p>
        </p:txBody>
      </p:sp>
      <p:sp>
        <p:nvSpPr>
          <p:cNvPr id="3" name="TextBox 2"/>
          <p:cNvSpPr txBox="1"/>
          <p:nvPr/>
        </p:nvSpPr>
        <p:spPr>
          <a:xfrm>
            <a:off x="3465746" y="925521"/>
            <a:ext cx="7082177" cy="646331"/>
          </a:xfrm>
          <a:prstGeom prst="rect">
            <a:avLst/>
          </a:prstGeom>
          <a:noFill/>
        </p:spPr>
        <p:txBody>
          <a:bodyPr wrap="square" rtlCol="0">
            <a:spAutoFit/>
          </a:bodyPr>
          <a:lstStyle/>
          <a:p>
            <a:r>
              <a:rPr lang="en-US" sz="3600" b="1" dirty="0" smtClean="0"/>
              <a:t>Carrying Your Group’s Vote </a:t>
            </a:r>
            <a:endParaRPr lang="en-US" sz="3600" b="1" dirty="0"/>
          </a:p>
        </p:txBody>
      </p:sp>
    </p:spTree>
  </p:cSld>
  <p:clrMapOvr>
    <a:masterClrMapping/>
  </p:clrMapOvr>
</p:sld>
</file>

<file path=ppt/slides/slide1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Rectangle 1"/>
          <p:cNvSpPr/>
          <p:nvPr/>
        </p:nvSpPr>
        <p:spPr>
          <a:xfrm>
            <a:off x="1030460" y="2089862"/>
            <a:ext cx="10526397" cy="4401205"/>
          </a:xfrm>
          <a:prstGeom prst="rect">
            <a:avLst/>
          </a:prstGeom>
        </p:spPr>
        <p:txBody>
          <a:bodyPr wrap="square">
            <a:spAutoFit/>
          </a:bodyPr>
          <a:lstStyle/>
          <a:p>
            <a:r>
              <a:rPr lang="en-US" sz="2800" b="1" dirty="0" smtClean="0">
                <a:latin typeface="Cambria"/>
                <a:cs typeface="Cambria"/>
              </a:rPr>
              <a:t>Paper Ballots </a:t>
            </a:r>
            <a:r>
              <a:rPr lang="en-US" sz="2800" dirty="0" smtClean="0">
                <a:latin typeface="Cambria"/>
                <a:cs typeface="Cambria"/>
              </a:rPr>
              <a:t>can be downloaded via the following link:   </a:t>
            </a:r>
          </a:p>
          <a:p>
            <a:endParaRPr lang="en-US" sz="2800" dirty="0" smtClean="0">
              <a:latin typeface="Cambria"/>
              <a:cs typeface="Cambria"/>
            </a:endParaRPr>
          </a:p>
          <a:p>
            <a:r>
              <a:rPr lang="en-US" sz="2800" dirty="0" smtClean="0">
                <a:solidFill>
                  <a:srgbClr val="0000FF"/>
                </a:solidFill>
                <a:latin typeface="Cambria"/>
                <a:cs typeface="Cambria"/>
              </a:rPr>
              <a:t>https://tinyurl.com/2018-Tally-Sheet </a:t>
            </a:r>
          </a:p>
          <a:p>
            <a:endParaRPr lang="en-US" sz="2800" dirty="0" smtClean="0">
              <a:latin typeface="Cambria"/>
              <a:cs typeface="Cambria"/>
            </a:endParaRPr>
          </a:p>
          <a:p>
            <a:r>
              <a:rPr lang="en-US" sz="2800" dirty="0" smtClean="0">
                <a:latin typeface="Cambria"/>
                <a:cs typeface="Cambria"/>
              </a:rPr>
              <a:t>I must receive your  paper ballot by April 14</a:t>
            </a:r>
            <a:r>
              <a:rPr lang="en-US" sz="2800" baseline="30000" dirty="0" smtClean="0">
                <a:latin typeface="Cambria"/>
                <a:cs typeface="Cambria"/>
              </a:rPr>
              <a:t>th</a:t>
            </a:r>
            <a:r>
              <a:rPr lang="en-US" sz="2800" dirty="0" smtClean="0">
                <a:latin typeface="Cambria"/>
                <a:cs typeface="Cambria"/>
              </a:rPr>
              <a:t>, 2018.  </a:t>
            </a:r>
          </a:p>
          <a:p>
            <a:endParaRPr lang="en-US" sz="2800" dirty="0" smtClean="0">
              <a:latin typeface="Cambria"/>
              <a:cs typeface="Cambria"/>
            </a:endParaRPr>
          </a:p>
          <a:p>
            <a:pPr lvl="1">
              <a:buFont typeface="Arial"/>
              <a:buChar char="•"/>
            </a:pPr>
            <a:r>
              <a:rPr lang="en-US" sz="2800" dirty="0" smtClean="0">
                <a:latin typeface="Cambria"/>
                <a:cs typeface="Cambria"/>
              </a:rPr>
              <a:t>   Email a copy to </a:t>
            </a:r>
            <a:r>
              <a:rPr lang="en-US" sz="2800" dirty="0" err="1" smtClean="0">
                <a:latin typeface="Cambria"/>
                <a:cs typeface="Cambria"/>
              </a:rPr>
              <a:t>rd@carna.org</a:t>
            </a:r>
            <a:r>
              <a:rPr lang="en-US" sz="2800" dirty="0" smtClean="0">
                <a:latin typeface="Cambria"/>
                <a:cs typeface="Cambria"/>
              </a:rPr>
              <a:t> prior to April 14</a:t>
            </a:r>
            <a:r>
              <a:rPr lang="en-US" sz="2800" baseline="30000" dirty="0" smtClean="0">
                <a:latin typeface="Cambria"/>
                <a:cs typeface="Cambria"/>
              </a:rPr>
              <a:t>th</a:t>
            </a:r>
            <a:r>
              <a:rPr lang="en-US" sz="2800" dirty="0" smtClean="0">
                <a:latin typeface="Cambria"/>
                <a:cs typeface="Cambria"/>
              </a:rPr>
              <a:t> </a:t>
            </a:r>
          </a:p>
          <a:p>
            <a:pPr lvl="1">
              <a:buFont typeface="Arial"/>
              <a:buChar char="•"/>
            </a:pPr>
            <a:r>
              <a:rPr lang="en-US" sz="2800" dirty="0" smtClean="0">
                <a:latin typeface="Cambria"/>
                <a:cs typeface="Cambria"/>
              </a:rPr>
              <a:t>   Give it to your RCM to bring to Region on February 17</a:t>
            </a:r>
            <a:r>
              <a:rPr lang="en-US" sz="2800" baseline="30000" dirty="0" smtClean="0">
                <a:latin typeface="Cambria"/>
                <a:cs typeface="Cambria"/>
              </a:rPr>
              <a:t>th</a:t>
            </a:r>
            <a:r>
              <a:rPr lang="en-US" sz="2800" dirty="0" smtClean="0">
                <a:latin typeface="Cambria"/>
                <a:cs typeface="Cambria"/>
              </a:rPr>
              <a:t>, 2018. </a:t>
            </a:r>
          </a:p>
          <a:p>
            <a:pPr lvl="1">
              <a:buFont typeface="Arial"/>
              <a:buChar char="•"/>
            </a:pPr>
            <a:r>
              <a:rPr lang="en-US" sz="2800" dirty="0" smtClean="0">
                <a:latin typeface="Cambria"/>
                <a:cs typeface="Cambria"/>
              </a:rPr>
              <a:t>   Mail your ballot via USPS to your delegate by April 12</a:t>
            </a:r>
            <a:r>
              <a:rPr lang="en-US" sz="2800" baseline="30000" dirty="0" smtClean="0">
                <a:latin typeface="Cambria"/>
                <a:cs typeface="Cambria"/>
              </a:rPr>
              <a:t>th</a:t>
            </a:r>
            <a:r>
              <a:rPr lang="en-US" sz="2800" dirty="0" smtClean="0">
                <a:latin typeface="Cambria"/>
                <a:cs typeface="Cambria"/>
              </a:rPr>
              <a:t>, 2018. </a:t>
            </a:r>
          </a:p>
          <a:p>
            <a:endParaRPr lang="en-US" sz="2800" dirty="0" smtClean="0">
              <a:latin typeface="Cambria"/>
              <a:cs typeface="Cambria"/>
            </a:endParaRPr>
          </a:p>
        </p:txBody>
      </p:sp>
      <p:sp>
        <p:nvSpPr>
          <p:cNvPr id="3" name="TextBox 2"/>
          <p:cNvSpPr txBox="1"/>
          <p:nvPr/>
        </p:nvSpPr>
        <p:spPr>
          <a:xfrm>
            <a:off x="3465746" y="925521"/>
            <a:ext cx="7082177" cy="646331"/>
          </a:xfrm>
          <a:prstGeom prst="rect">
            <a:avLst/>
          </a:prstGeom>
          <a:noFill/>
        </p:spPr>
        <p:txBody>
          <a:bodyPr wrap="square" rtlCol="0">
            <a:spAutoFit/>
          </a:bodyPr>
          <a:lstStyle/>
          <a:p>
            <a:r>
              <a:rPr lang="en-US" sz="3600" b="1" dirty="0" smtClean="0"/>
              <a:t>Carrying Your Group’s Vote </a:t>
            </a:r>
            <a:endParaRPr lang="en-US" sz="3600" b="1" dirty="0"/>
          </a:p>
        </p:txBody>
      </p:sp>
    </p:spTree>
  </p:cSld>
  <p:clrMapOvr>
    <a:masterClrMapping/>
  </p:clrMapOvr>
</p:sld>
</file>

<file path=ppt/slides/slide1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Rectangle 1"/>
          <p:cNvSpPr/>
          <p:nvPr/>
        </p:nvSpPr>
        <p:spPr>
          <a:xfrm>
            <a:off x="1030460" y="2089862"/>
            <a:ext cx="10526397" cy="954107"/>
          </a:xfrm>
          <a:prstGeom prst="rect">
            <a:avLst/>
          </a:prstGeom>
        </p:spPr>
        <p:txBody>
          <a:bodyPr wrap="square">
            <a:spAutoFit/>
          </a:bodyPr>
          <a:lstStyle/>
          <a:p>
            <a:r>
              <a:rPr lang="en-US" sz="2800" b="1" dirty="0" smtClean="0">
                <a:latin typeface="Cambria"/>
                <a:cs typeface="Cambria"/>
              </a:rPr>
              <a:t>Electronic Voting</a:t>
            </a:r>
            <a:r>
              <a:rPr lang="en-US" sz="2800" dirty="0" smtClean="0">
                <a:latin typeface="Cambria"/>
                <a:cs typeface="Cambria"/>
              </a:rPr>
              <a:t> </a:t>
            </a:r>
          </a:p>
          <a:p>
            <a:endParaRPr lang="en-US" sz="2800" dirty="0" smtClean="0">
              <a:latin typeface="Cambria"/>
              <a:cs typeface="Cambria"/>
            </a:endParaRPr>
          </a:p>
        </p:txBody>
      </p:sp>
      <p:sp>
        <p:nvSpPr>
          <p:cNvPr id="3" name="TextBox 2"/>
          <p:cNvSpPr txBox="1"/>
          <p:nvPr/>
        </p:nvSpPr>
        <p:spPr>
          <a:xfrm>
            <a:off x="3465746" y="925521"/>
            <a:ext cx="7082177" cy="646331"/>
          </a:xfrm>
          <a:prstGeom prst="rect">
            <a:avLst/>
          </a:prstGeom>
          <a:noFill/>
        </p:spPr>
        <p:txBody>
          <a:bodyPr wrap="square" rtlCol="0">
            <a:spAutoFit/>
          </a:bodyPr>
          <a:lstStyle/>
          <a:p>
            <a:r>
              <a:rPr lang="en-US" sz="3600" b="1" dirty="0" smtClean="0"/>
              <a:t>Carrying Your Group’s Vote </a:t>
            </a:r>
            <a:endParaRPr lang="en-US" sz="3600" b="1" dirty="0"/>
          </a:p>
        </p:txBody>
      </p:sp>
      <p:sp>
        <p:nvSpPr>
          <p:cNvPr id="4" name="Rectangle 3"/>
          <p:cNvSpPr/>
          <p:nvPr/>
        </p:nvSpPr>
        <p:spPr>
          <a:xfrm>
            <a:off x="773074" y="2687066"/>
            <a:ext cx="10326042" cy="2677656"/>
          </a:xfrm>
          <a:prstGeom prst="rect">
            <a:avLst/>
          </a:prstGeom>
        </p:spPr>
        <p:txBody>
          <a:bodyPr wrap="square">
            <a:spAutoFit/>
          </a:bodyPr>
          <a:lstStyle/>
          <a:p>
            <a:r>
              <a:rPr lang="en-US" sz="2800" dirty="0" smtClean="0">
                <a:latin typeface="+mj-lt"/>
              </a:rPr>
              <a:t>Online voting: </a:t>
            </a:r>
            <a:r>
              <a:rPr lang="en-US" sz="2800" dirty="0" smtClean="0">
                <a:latin typeface="+mj-lt"/>
                <a:hlinkClick r:id="rId3"/>
              </a:rPr>
              <a:t>https://tinyurl.com/2018-CAR</a:t>
            </a:r>
            <a:r>
              <a:rPr lang="en-US" sz="2800" dirty="0" smtClean="0">
                <a:latin typeface="+mj-lt"/>
              </a:rPr>
              <a:t> - </a:t>
            </a:r>
          </a:p>
          <a:p>
            <a:pPr lvl="5"/>
            <a:r>
              <a:rPr lang="en-US" sz="2800" dirty="0" smtClean="0">
                <a:latin typeface="+mj-lt"/>
              </a:rPr>
              <a:t>deadline April 14th, 2018 </a:t>
            </a:r>
          </a:p>
          <a:p>
            <a:pPr lvl="1"/>
            <a:endParaRPr lang="en-US" sz="2800" dirty="0" smtClean="0">
              <a:latin typeface="+mj-lt"/>
            </a:endParaRPr>
          </a:p>
          <a:p>
            <a:pPr lvl="1">
              <a:buFont typeface="Arial"/>
              <a:buChar char="•"/>
            </a:pPr>
            <a:r>
              <a:rPr lang="en-US" sz="2800" dirty="0" smtClean="0">
                <a:latin typeface="+mj-lt"/>
              </a:rPr>
              <a:t>  Email </a:t>
            </a:r>
            <a:r>
              <a:rPr lang="en-US" sz="2800" dirty="0" err="1" smtClean="0">
                <a:latin typeface="+mj-lt"/>
              </a:rPr>
              <a:t>rd@car-na.org</a:t>
            </a:r>
            <a:r>
              <a:rPr lang="en-US" sz="2800" dirty="0" smtClean="0">
                <a:latin typeface="+mj-lt"/>
              </a:rPr>
              <a:t> or go online and register your group if you don’t have your registration code from last year.   </a:t>
            </a:r>
          </a:p>
          <a:p>
            <a:pPr lvl="1"/>
            <a:r>
              <a:rPr lang="en-US" sz="2800" dirty="0" smtClean="0">
                <a:solidFill>
                  <a:srgbClr val="0000FF"/>
                </a:solidFill>
                <a:latin typeface="+mj-lt"/>
              </a:rPr>
              <a:t>           https://</a:t>
            </a:r>
            <a:r>
              <a:rPr lang="en-US" sz="2800" dirty="0" err="1" smtClean="0">
                <a:solidFill>
                  <a:srgbClr val="0000FF"/>
                </a:solidFill>
                <a:latin typeface="+mj-lt"/>
              </a:rPr>
              <a:t>tinyurl.com</a:t>
            </a:r>
            <a:r>
              <a:rPr lang="en-US" sz="2800" dirty="0" smtClean="0">
                <a:solidFill>
                  <a:srgbClr val="0000FF"/>
                </a:solidFill>
                <a:latin typeface="+mj-lt"/>
              </a:rPr>
              <a:t>/CARNA-Group-Registration</a:t>
            </a:r>
            <a:endParaRPr lang="en-US" sz="2800" dirty="0">
              <a:solidFill>
                <a:srgbClr val="0000FF"/>
              </a:solidFill>
              <a:latin typeface="+mj-lt"/>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hape 83"/>
          <p:cNvSpPr/>
          <p:nvPr/>
        </p:nvSpPr>
        <p:spPr>
          <a:xfrm>
            <a:off x="2413000" y="836884"/>
            <a:ext cx="9410700" cy="764632"/>
          </a:xfrm>
          <a:prstGeom prst="rect">
            <a:avLst/>
          </a:prstGeom>
          <a:ln w="12700">
            <a:miter lim="400000"/>
          </a:ln>
          <a:extLst>
            <a:ext uri="{C572A759-6A51-4108-AA02-DFA0A04FC94B}">
              <ma14:wrappingTextBoxFlag xmlns:mc="http://schemas.openxmlformats.org/markup-compatibility/2006" xmlns:mv="urn:schemas-microsoft-com:mac:vml" xmlns:ma14="http://schemas.microsoft.com/office/mac/drawingml/2011/main" xmlns="" xmlns:p="http://schemas.openxmlformats.org/presentationml/2006/main" xmlns:r="http://schemas.openxmlformats.org/officeDocument/2006/relationships" xmlns:a="http://schemas.openxmlformats.org/drawingml/2006/main" val="1"/>
            </a:ext>
          </a:extLst>
        </p:spPr>
        <p:txBody>
          <a:bodyPr lIns="35719" tIns="35719" rIns="35719" bIns="35719" anchor="ctr">
            <a:noAutofit/>
          </a:bodyPr>
          <a:lstStyle/>
          <a:p>
            <a:pPr marL="0" marR="0" lvl="1" indent="0" algn="ctr" defTabSz="457200" rtl="0" eaLnBrk="1" fontAlgn="auto" latinLnBrk="0" hangingPunct="1">
              <a:lnSpc>
                <a:spcPct val="100000"/>
              </a:lnSpc>
              <a:spcBef>
                <a:spcPts val="0"/>
              </a:spcBef>
              <a:spcAft>
                <a:spcPts val="0"/>
              </a:spcAft>
              <a:buClrTx/>
              <a:buSzTx/>
              <a:buFontTx/>
              <a:buNone/>
              <a:tabLst/>
              <a:defRPr sz="1800"/>
            </a:pPr>
            <a:r>
              <a:rPr kumimoji="0" sz="4500" b="1" i="0" u="none" strike="noStrike" kern="1200" cap="none" spc="0" normalizeH="0" baseline="0" noProof="0" dirty="0">
                <a:ln>
                  <a:noFill/>
                </a:ln>
                <a:solidFill>
                  <a:prstClr val="black"/>
                </a:solidFill>
                <a:effectLst/>
                <a:uLnTx/>
                <a:uFillTx/>
                <a:latin typeface="Cambria" charset="0"/>
                <a:ea typeface="Cambria" charset="0"/>
                <a:cs typeface="Cambria" charset="0"/>
                <a:sym typeface="BotonBQ-Bold"/>
              </a:rPr>
              <a:t>Motion </a:t>
            </a:r>
            <a:r>
              <a:rPr kumimoji="0" lang="en-US" sz="4500" b="1" i="0" u="none" strike="noStrike" kern="1200" cap="none" spc="0" normalizeH="0" baseline="0" noProof="0" dirty="0" smtClean="0">
                <a:ln>
                  <a:noFill/>
                </a:ln>
                <a:solidFill>
                  <a:prstClr val="black"/>
                </a:solidFill>
                <a:effectLst/>
                <a:uLnTx/>
                <a:uFillTx/>
                <a:latin typeface="Cambria" charset="0"/>
                <a:ea typeface="Cambria" charset="0"/>
                <a:cs typeface="Cambria" charset="0"/>
                <a:sym typeface="BotonBQ-Bold"/>
              </a:rPr>
              <a:t>2</a:t>
            </a:r>
            <a:r>
              <a:rPr kumimoji="0" sz="4500" b="1" i="0" u="none" strike="noStrike" kern="1200" cap="none" spc="0" normalizeH="0" baseline="0" noProof="0" dirty="0" smtClean="0">
                <a:ln>
                  <a:noFill/>
                </a:ln>
                <a:solidFill>
                  <a:prstClr val="black"/>
                </a:solidFill>
                <a:effectLst/>
                <a:uLnTx/>
                <a:uFillTx/>
                <a:latin typeface="Cambria" charset="0"/>
                <a:ea typeface="Cambria" charset="0"/>
                <a:cs typeface="Cambria" charset="0"/>
                <a:sym typeface="BotonBQ-Bold"/>
              </a:rPr>
              <a:t>: </a:t>
            </a:r>
            <a:r>
              <a:rPr kumimoji="0" sz="4500" b="1" i="0" u="none" strike="noStrike" kern="1200" cap="none" spc="0" normalizeH="0" baseline="0" noProof="0" dirty="0">
                <a:ln>
                  <a:noFill/>
                </a:ln>
                <a:solidFill>
                  <a:prstClr val="black"/>
                </a:solidFill>
                <a:effectLst/>
                <a:uLnTx/>
                <a:uFillTx/>
                <a:latin typeface="Cambria" charset="0"/>
                <a:ea typeface="Cambria" charset="0"/>
                <a:cs typeface="Cambria" charset="0"/>
                <a:sym typeface="BotonBQ-Bold"/>
              </a:rPr>
              <a:t>Rationale by Region</a:t>
            </a:r>
          </a:p>
        </p:txBody>
      </p:sp>
      <p:sp>
        <p:nvSpPr>
          <p:cNvPr id="3" name="Shape 86"/>
          <p:cNvSpPr/>
          <p:nvPr/>
        </p:nvSpPr>
        <p:spPr>
          <a:xfrm>
            <a:off x="519952" y="2068263"/>
            <a:ext cx="11303747" cy="3368230"/>
          </a:xfrm>
          <a:prstGeom prst="rect">
            <a:avLst/>
          </a:prstGeom>
          <a:ln w="12700">
            <a:miter lim="400000"/>
          </a:ln>
          <a:extLst>
            <a:ext uri="{C572A759-6A51-4108-AA02-DFA0A04FC94B}">
              <ma14:wrappingTextBoxFlag xmlns:mc="http://schemas.openxmlformats.org/markup-compatibility/2006" xmlns:mv="urn:schemas-microsoft-com:mac:vml" xmlns:ma14="http://schemas.microsoft.com/office/mac/drawingml/2011/main" xmlns="" xmlns:p="http://schemas.openxmlformats.org/presentationml/2006/main" xmlns:r="http://schemas.openxmlformats.org/officeDocument/2006/relationships" xmlns:a="http://schemas.openxmlformats.org/drawingml/2006/main" val="1"/>
            </a:ext>
          </a:extLst>
        </p:spPr>
        <p:txBody>
          <a:bodyPr wrap="square" lIns="0" tIns="0" rIns="0" bIns="0">
            <a:spAutoFit/>
          </a:bodyPr>
          <a:lstStyle/>
          <a:p>
            <a:pPr lvl="0">
              <a:lnSpc>
                <a:spcPct val="114000"/>
              </a:lnSpc>
              <a:buSzPct val="75000"/>
              <a:defRPr sz="1800"/>
            </a:pPr>
            <a:r>
              <a:rPr lang="en-US" sz="3200" dirty="0" smtClean="0">
                <a:solidFill>
                  <a:prstClr val="black"/>
                </a:solidFill>
                <a:latin typeface="Cambria" charset="0"/>
                <a:ea typeface="Cambria" charset="0"/>
                <a:cs typeface="Cambria" charset="0"/>
                <a:sym typeface="PopplLaudatio-Regular"/>
              </a:rPr>
              <a:t>We also don’t </a:t>
            </a:r>
            <a:r>
              <a:rPr lang="en-US" sz="3200" dirty="0">
                <a:solidFill>
                  <a:prstClr val="black"/>
                </a:solidFill>
                <a:latin typeface="Cambria" charset="0"/>
                <a:ea typeface="Cambria" charset="0"/>
                <a:cs typeface="Cambria" charset="0"/>
                <a:sym typeface="PopplLaudatio-Regular"/>
              </a:rPr>
              <a:t>consider it a PR or PI pamphlet for professionals or for the public in general, as the </a:t>
            </a:r>
            <a:r>
              <a:rPr lang="en-US" sz="3200" dirty="0" smtClean="0">
                <a:solidFill>
                  <a:prstClr val="black"/>
                </a:solidFill>
                <a:latin typeface="Cambria" charset="0"/>
                <a:ea typeface="Cambria" charset="0"/>
                <a:cs typeface="Cambria" charset="0"/>
                <a:sym typeface="PopplLaudatio-Regular"/>
              </a:rPr>
              <a:t>Narcotics Anonymous</a:t>
            </a:r>
            <a:r>
              <a:rPr lang="en-US" sz="3200" dirty="0">
                <a:solidFill>
                  <a:prstClr val="black"/>
                </a:solidFill>
                <a:latin typeface="Cambria" charset="0"/>
                <a:ea typeface="Cambria" charset="0"/>
                <a:cs typeface="Cambria" charset="0"/>
                <a:sym typeface="PopplLaudatio-Regular"/>
              </a:rPr>
              <a:t>: A Resource in your Community, Information About NA, </a:t>
            </a:r>
            <a:r>
              <a:rPr lang="en-US" sz="3200" dirty="0" smtClean="0">
                <a:solidFill>
                  <a:prstClr val="black"/>
                </a:solidFill>
                <a:latin typeface="Cambria" charset="0"/>
                <a:ea typeface="Cambria" charset="0"/>
                <a:cs typeface="Cambria" charset="0"/>
                <a:sym typeface="PopplLaudatio-Regular"/>
              </a:rPr>
              <a:t>Membership </a:t>
            </a:r>
            <a:r>
              <a:rPr lang="en-US" sz="3200" dirty="0">
                <a:solidFill>
                  <a:prstClr val="black"/>
                </a:solidFill>
                <a:latin typeface="Cambria" charset="0"/>
                <a:ea typeface="Cambria" charset="0"/>
                <a:cs typeface="Cambria" charset="0"/>
                <a:sym typeface="PopplLaudatio-Regular"/>
              </a:rPr>
              <a:t>Survey, </a:t>
            </a:r>
            <a:r>
              <a:rPr lang="en-US" sz="3200" dirty="0" smtClean="0">
                <a:solidFill>
                  <a:prstClr val="black"/>
                </a:solidFill>
                <a:latin typeface="Cambria" charset="0"/>
                <a:ea typeface="Cambria" charset="0"/>
                <a:cs typeface="Cambria" charset="0"/>
                <a:sym typeface="PopplLaudatio-Regular"/>
              </a:rPr>
              <a:t>Narcotics Anonymous </a:t>
            </a:r>
            <a:r>
              <a:rPr lang="en-US" sz="3200" dirty="0">
                <a:solidFill>
                  <a:prstClr val="black"/>
                </a:solidFill>
                <a:latin typeface="Cambria" charset="0"/>
                <a:ea typeface="Cambria" charset="0"/>
                <a:cs typeface="Cambria" charset="0"/>
                <a:sym typeface="PopplLaudatio-Regular"/>
              </a:rPr>
              <a:t>and People Who Received Medical Assisted Treatment and now Narcotics </a:t>
            </a:r>
            <a:r>
              <a:rPr lang="en-US" sz="3200" dirty="0" smtClean="0">
                <a:solidFill>
                  <a:prstClr val="black"/>
                </a:solidFill>
                <a:latin typeface="Cambria" charset="0"/>
                <a:ea typeface="Cambria" charset="0"/>
                <a:cs typeface="Cambria" charset="0"/>
                <a:sym typeface="PopplLaudatio-Regular"/>
              </a:rPr>
              <a:t>Anonymous and </a:t>
            </a:r>
            <a:r>
              <a:rPr lang="en-US" sz="3200" dirty="0">
                <a:solidFill>
                  <a:prstClr val="black"/>
                </a:solidFill>
                <a:latin typeface="Cambria" charset="0"/>
                <a:ea typeface="Cambria" charset="0"/>
                <a:cs typeface="Cambria" charset="0"/>
                <a:sym typeface="PopplLaudatio-Regular"/>
              </a:rPr>
              <a:t>Mental Health and Mental Illness.</a:t>
            </a:r>
            <a:endParaRPr kumimoji="0" sz="3200" b="0" i="0" u="none" strike="noStrike" kern="1200" cap="none" spc="0" normalizeH="0" baseline="0" noProof="0" dirty="0">
              <a:ln>
                <a:noFill/>
              </a:ln>
              <a:solidFill>
                <a:prstClr val="black"/>
              </a:solidFill>
              <a:effectLst/>
              <a:uLnTx/>
              <a:uFillTx/>
              <a:latin typeface="Cambria" charset="0"/>
              <a:ea typeface="Cambria" charset="0"/>
              <a:cs typeface="Cambria" charset="0"/>
              <a:sym typeface="PopplLaudatio-Regular"/>
            </a:endParaRP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4143456567"/>
      </p:ext>
    </p:extLst>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Rectangle 1"/>
          <p:cNvSpPr/>
          <p:nvPr/>
        </p:nvSpPr>
        <p:spPr>
          <a:xfrm>
            <a:off x="1030460" y="2089862"/>
            <a:ext cx="10526397" cy="954107"/>
          </a:xfrm>
          <a:prstGeom prst="rect">
            <a:avLst/>
          </a:prstGeom>
        </p:spPr>
        <p:txBody>
          <a:bodyPr wrap="square">
            <a:spAutoFit/>
          </a:bodyPr>
          <a:lstStyle/>
          <a:p>
            <a:r>
              <a:rPr lang="en-US" sz="2800" b="1" dirty="0" smtClean="0">
                <a:latin typeface="Cambria"/>
                <a:cs typeface="Cambria"/>
              </a:rPr>
              <a:t>Vote in person at the GSR Assembly – April 21</a:t>
            </a:r>
            <a:r>
              <a:rPr lang="en-US" sz="2800" b="1" baseline="30000" dirty="0" smtClean="0">
                <a:latin typeface="Cambria"/>
                <a:cs typeface="Cambria"/>
              </a:rPr>
              <a:t>st</a:t>
            </a:r>
            <a:r>
              <a:rPr lang="en-US" sz="2800" b="1" dirty="0" smtClean="0">
                <a:latin typeface="Cambria"/>
                <a:cs typeface="Cambria"/>
              </a:rPr>
              <a:t>, 2018</a:t>
            </a:r>
            <a:endParaRPr lang="en-US" sz="2800" dirty="0" smtClean="0">
              <a:latin typeface="Cambria"/>
              <a:cs typeface="Cambria"/>
            </a:endParaRPr>
          </a:p>
          <a:p>
            <a:endParaRPr lang="en-US" sz="2800" dirty="0" smtClean="0">
              <a:latin typeface="Cambria"/>
              <a:cs typeface="Cambria"/>
            </a:endParaRPr>
          </a:p>
        </p:txBody>
      </p:sp>
      <p:sp>
        <p:nvSpPr>
          <p:cNvPr id="3" name="TextBox 2"/>
          <p:cNvSpPr txBox="1"/>
          <p:nvPr/>
        </p:nvSpPr>
        <p:spPr>
          <a:xfrm>
            <a:off x="3465746" y="925521"/>
            <a:ext cx="7082177" cy="646331"/>
          </a:xfrm>
          <a:prstGeom prst="rect">
            <a:avLst/>
          </a:prstGeom>
          <a:noFill/>
        </p:spPr>
        <p:txBody>
          <a:bodyPr wrap="square" rtlCol="0">
            <a:spAutoFit/>
          </a:bodyPr>
          <a:lstStyle/>
          <a:p>
            <a:r>
              <a:rPr lang="en-US" sz="3600" b="1" dirty="0" smtClean="0"/>
              <a:t>Carrying Your Group’s Vote </a:t>
            </a:r>
            <a:endParaRPr lang="en-US" sz="3600" b="1" dirty="0"/>
          </a:p>
        </p:txBody>
      </p:sp>
      <p:sp>
        <p:nvSpPr>
          <p:cNvPr id="4" name="Rectangle 3"/>
          <p:cNvSpPr/>
          <p:nvPr/>
        </p:nvSpPr>
        <p:spPr>
          <a:xfrm>
            <a:off x="1638178" y="2828836"/>
            <a:ext cx="8908742" cy="2739211"/>
          </a:xfrm>
          <a:prstGeom prst="rect">
            <a:avLst/>
          </a:prstGeom>
        </p:spPr>
        <p:txBody>
          <a:bodyPr wrap="square">
            <a:spAutoFit/>
          </a:bodyPr>
          <a:lstStyle/>
          <a:p>
            <a:pPr>
              <a:buFont typeface="Arial"/>
              <a:buChar char="•"/>
            </a:pPr>
            <a:r>
              <a:rPr lang="en-US" sz="3200" dirty="0" smtClean="0">
                <a:latin typeface="+mj-lt"/>
              </a:rPr>
              <a:t> Information about the GSR  Assembly will be available at</a:t>
            </a:r>
            <a:r>
              <a:rPr lang="en-US" sz="3200" dirty="0" smtClean="0">
                <a:solidFill>
                  <a:srgbClr val="0000FF"/>
                </a:solidFill>
                <a:latin typeface="+mj-lt"/>
              </a:rPr>
              <a:t> </a:t>
            </a:r>
            <a:r>
              <a:rPr lang="en-US" sz="3200" dirty="0" smtClean="0">
                <a:solidFill>
                  <a:srgbClr val="0000FF"/>
                </a:solidFill>
                <a:latin typeface="+mj-lt"/>
                <a:hlinkClick r:id="rId3"/>
              </a:rPr>
              <a:t>http://car-na.org/delegate</a:t>
            </a:r>
            <a:r>
              <a:rPr lang="en-US" sz="3200" dirty="0" smtClean="0">
                <a:solidFill>
                  <a:srgbClr val="0000FF"/>
                </a:solidFill>
                <a:latin typeface="+mj-lt"/>
              </a:rPr>
              <a:t> </a:t>
            </a:r>
            <a:r>
              <a:rPr lang="en-US" sz="3200" dirty="0" smtClean="0">
                <a:latin typeface="+mj-lt"/>
              </a:rPr>
              <a:t>and on the Events page. </a:t>
            </a:r>
          </a:p>
          <a:p>
            <a:pPr algn="ctr"/>
            <a:endParaRPr lang="en-US" sz="1200" dirty="0" smtClean="0">
              <a:latin typeface="+mj-lt"/>
            </a:endParaRPr>
          </a:p>
          <a:p>
            <a:pPr algn="ctr"/>
            <a:r>
              <a:rPr lang="en-US" sz="3200" dirty="0" smtClean="0">
                <a:latin typeface="+mj-lt"/>
              </a:rPr>
              <a:t>The rumor is that the hotel will be in Colonial Heights  and the meeting will be nearby</a:t>
            </a:r>
            <a:endParaRPr lang="en-US" sz="3200" dirty="0">
              <a:latin typeface="+mj-lt"/>
            </a:endParaRPr>
          </a:p>
        </p:txBody>
      </p:sp>
    </p:spTree>
  </p:cSld>
  <p:clrMapOvr>
    <a:masterClrMapping/>
  </p:clrMapOvr>
</p:sld>
</file>

<file path=ppt/slides/slide1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Shape 115"/>
          <p:cNvSpPr/>
          <p:nvPr/>
        </p:nvSpPr>
        <p:spPr>
          <a:xfrm>
            <a:off x="6719003" y="967564"/>
            <a:ext cx="5223969" cy="3976576"/>
          </a:xfrm>
          <a:prstGeom prst="rect">
            <a:avLst/>
          </a:prstGeom>
          <a:ln w="12700">
            <a:miter lim="400000"/>
          </a:ln>
          <a:extLst>
            <a:ext uri="{C572A759-6A51-4108-AA02-DFA0A04FC94B}">
              <ma14:wrappingTextBoxFlag xmlns:mc="http://schemas.openxmlformats.org/markup-compatibility/2006" xmlns:mv="urn:schemas-microsoft-com:mac:vml" xmlns:ma14="http://schemas.microsoft.com/office/mac/drawingml/2011/main" xmlns="" xmlns:p="http://schemas.openxmlformats.org/presentationml/2006/main" xmlns:r="http://schemas.openxmlformats.org/officeDocument/2006/relationships" xmlns:a="http://schemas.openxmlformats.org/drawingml/2006/main" val="1"/>
            </a:ext>
          </a:extLst>
        </p:spPr>
        <p:txBody>
          <a:bodyPr lIns="22860" rIns="22860">
            <a:noAutofit/>
          </a:bodyPr>
          <a:lstStyle/>
          <a:p>
            <a:pPr marL="308681" marR="0" lvl="0" indent="-308681" algn="l" defTabSz="457200" rtl="0" eaLnBrk="1" fontAlgn="auto" latinLnBrk="0" hangingPunct="1">
              <a:lnSpc>
                <a:spcPct val="100000"/>
              </a:lnSpc>
              <a:spcBef>
                <a:spcPts val="600"/>
              </a:spcBef>
              <a:spcAft>
                <a:spcPts val="0"/>
              </a:spcAft>
              <a:buClrTx/>
              <a:buSzPct val="75000"/>
              <a:buFontTx/>
              <a:buChar char="•"/>
              <a:tabLst/>
              <a:defRPr sz="1800"/>
            </a:pPr>
            <a:r>
              <a:rPr kumimoji="0" lang="en-US" sz="2800" b="1" i="0" u="none" strike="noStrike" kern="1200" cap="none" spc="0" normalizeH="0" baseline="0" noProof="0" dirty="0" smtClean="0">
                <a:ln>
                  <a:noFill/>
                </a:ln>
                <a:solidFill>
                  <a:srgbClr val="FFFFFF"/>
                </a:solidFill>
                <a:effectLst/>
                <a:uLnTx/>
                <a:uFillTx/>
                <a:latin typeface="Cambria" charset="0"/>
                <a:ea typeface="Cambria" charset="0"/>
                <a:cs typeface="Cambria" charset="0"/>
                <a:sym typeface="PopplLaudatio-Regular"/>
              </a:rPr>
              <a:t>Four Complete </a:t>
            </a:r>
            <a:r>
              <a:rPr lang="en-US" sz="2800" b="1" dirty="0" smtClean="0">
                <a:solidFill>
                  <a:srgbClr val="FFFFFF"/>
                </a:solidFill>
                <a:latin typeface="Cambria" charset="0"/>
                <a:ea typeface="Cambria" charset="0"/>
                <a:cs typeface="Cambria" charset="0"/>
                <a:sym typeface="PopplLaudatio-Regular"/>
              </a:rPr>
              <a:t>PowerPoint</a:t>
            </a:r>
            <a:r>
              <a:rPr kumimoji="0" sz="2800" b="1" i="0" u="none" strike="noStrike" kern="1200" cap="none" spc="0" normalizeH="0" baseline="0" noProof="0" dirty="0" smtClean="0">
                <a:ln>
                  <a:noFill/>
                </a:ln>
                <a:solidFill>
                  <a:srgbClr val="FFFFFF"/>
                </a:solidFill>
                <a:effectLst/>
                <a:uLnTx/>
                <a:uFillTx/>
                <a:latin typeface="Cambria" charset="0"/>
                <a:ea typeface="Cambria" charset="0"/>
                <a:cs typeface="Cambria" charset="0"/>
                <a:sym typeface="PopplLaudatio-Regular"/>
              </a:rPr>
              <a:t>s </a:t>
            </a:r>
            <a:r>
              <a:rPr kumimoji="0" sz="2800" b="1" i="0" u="none" strike="noStrike" kern="1200" cap="none" spc="0" normalizeH="0" baseline="0" noProof="0" dirty="0">
                <a:ln>
                  <a:noFill/>
                </a:ln>
                <a:solidFill>
                  <a:srgbClr val="FFFFFF"/>
                </a:solidFill>
                <a:effectLst/>
                <a:uLnTx/>
                <a:uFillTx/>
                <a:latin typeface="Cambria" charset="0"/>
                <a:ea typeface="Cambria" charset="0"/>
                <a:cs typeface="Cambria" charset="0"/>
                <a:sym typeface="PopplLaudatio-Regular"/>
              </a:rPr>
              <a:t>available </a:t>
            </a:r>
            <a:r>
              <a:rPr kumimoji="0" sz="2800" b="1" i="0" u="none" strike="noStrike" kern="1200" cap="none" spc="0" normalizeH="0" baseline="0" noProof="0" dirty="0" smtClean="0">
                <a:ln>
                  <a:noFill/>
                </a:ln>
                <a:solidFill>
                  <a:srgbClr val="FFFFFF"/>
                </a:solidFill>
                <a:effectLst/>
                <a:uLnTx/>
                <a:uFillTx/>
                <a:latin typeface="Cambria" charset="0"/>
                <a:ea typeface="Cambria" charset="0"/>
                <a:cs typeface="Cambria" charset="0"/>
                <a:sym typeface="PopplLaudatio-Regular"/>
              </a:rPr>
              <a:t>online</a:t>
            </a:r>
            <a:endParaRPr kumimoji="0" lang="en-US" sz="2800" b="1" i="0" u="none" strike="noStrike" kern="1200" cap="none" spc="0" normalizeH="0" baseline="0" noProof="0" dirty="0" smtClean="0">
              <a:ln>
                <a:noFill/>
              </a:ln>
              <a:solidFill>
                <a:srgbClr val="FFFFFF"/>
              </a:solidFill>
              <a:effectLst/>
              <a:uLnTx/>
              <a:uFillTx/>
              <a:latin typeface="Cambria" charset="0"/>
              <a:ea typeface="Cambria" charset="0"/>
              <a:cs typeface="Cambria" charset="0"/>
              <a:sym typeface="PopplLaudatio-Regular"/>
            </a:endParaRPr>
          </a:p>
          <a:p>
            <a:pPr marL="308681" marR="0" lvl="0" indent="-308681" algn="l" defTabSz="457200" rtl="0" eaLnBrk="1" fontAlgn="auto" latinLnBrk="0" hangingPunct="1">
              <a:lnSpc>
                <a:spcPct val="100000"/>
              </a:lnSpc>
              <a:spcBef>
                <a:spcPts val="600"/>
              </a:spcBef>
              <a:spcAft>
                <a:spcPts val="0"/>
              </a:spcAft>
              <a:buClrTx/>
              <a:buSzPct val="75000"/>
              <a:buFontTx/>
              <a:buChar char="•"/>
              <a:tabLst/>
              <a:defRPr sz="1800"/>
            </a:pPr>
            <a:r>
              <a:rPr lang="en-US" sz="2800" b="1" dirty="0" smtClean="0">
                <a:solidFill>
                  <a:srgbClr val="FFFFFF"/>
                </a:solidFill>
                <a:latin typeface="Cambria" charset="0"/>
                <a:ea typeface="Cambria" charset="0"/>
                <a:cs typeface="Cambria" charset="0"/>
                <a:sym typeface="PopplLaudatio-Regular"/>
              </a:rPr>
              <a:t>Surveys available online</a:t>
            </a:r>
            <a:endParaRPr kumimoji="0" sz="2800" b="1" i="0" u="none" strike="noStrike" kern="1200" cap="none" spc="0" normalizeH="0" baseline="0" noProof="0" dirty="0">
              <a:ln>
                <a:noFill/>
              </a:ln>
              <a:solidFill>
                <a:srgbClr val="FFFFFF"/>
              </a:solidFill>
              <a:effectLst/>
              <a:uLnTx/>
              <a:uFillTx/>
              <a:latin typeface="Cambria" charset="0"/>
              <a:ea typeface="Cambria" charset="0"/>
              <a:cs typeface="Cambria" charset="0"/>
              <a:sym typeface="PopplLaudatio-Regular"/>
            </a:endParaRPr>
          </a:p>
          <a:p>
            <a:pPr marL="308681" marR="0" lvl="0" indent="-308681" algn="l" defTabSz="457200" rtl="0" eaLnBrk="1" fontAlgn="auto" latinLnBrk="0" hangingPunct="1">
              <a:lnSpc>
                <a:spcPct val="100000"/>
              </a:lnSpc>
              <a:spcBef>
                <a:spcPts val="600"/>
              </a:spcBef>
              <a:spcAft>
                <a:spcPts val="0"/>
              </a:spcAft>
              <a:buClrTx/>
              <a:buSzPct val="75000"/>
              <a:buFontTx/>
              <a:buChar char="•"/>
              <a:tabLst/>
              <a:defRPr sz="1800"/>
            </a:pPr>
            <a:r>
              <a:rPr kumimoji="0" sz="2800" b="1" i="1" u="none" strike="noStrike" kern="1200" cap="none" spc="0" normalizeH="0" baseline="0" noProof="0" dirty="0">
                <a:ln>
                  <a:noFill/>
                </a:ln>
                <a:solidFill>
                  <a:srgbClr val="FFFFFF"/>
                </a:solidFill>
                <a:effectLst/>
                <a:uLnTx/>
                <a:uFillTx/>
                <a:latin typeface="Cambria" charset="0"/>
                <a:ea typeface="Cambria" charset="0"/>
                <a:cs typeface="Cambria" charset="0"/>
                <a:sym typeface="PopplLaudatio-Regular"/>
              </a:rPr>
              <a:t>CAR</a:t>
            </a:r>
            <a:r>
              <a:rPr kumimoji="0" sz="2800" b="1" i="0" u="none" strike="noStrike" kern="1200" cap="none" spc="0" normalizeH="0" baseline="0" noProof="0" dirty="0">
                <a:ln>
                  <a:noFill/>
                </a:ln>
                <a:solidFill>
                  <a:srgbClr val="FFFFFF"/>
                </a:solidFill>
                <a:effectLst/>
                <a:uLnTx/>
                <a:uFillTx/>
                <a:latin typeface="Cambria" charset="0"/>
                <a:ea typeface="Cambria" charset="0"/>
                <a:cs typeface="Cambria" charset="0"/>
                <a:sym typeface="PopplLaudatio-Regular"/>
              </a:rPr>
              <a:t> can be downloaded or hard copies </a:t>
            </a:r>
            <a:r>
              <a:rPr kumimoji="0" sz="2800" b="1" i="0" u="none" strike="noStrike" kern="1200" cap="none" spc="0" normalizeH="0" baseline="0" noProof="0" dirty="0" smtClean="0">
                <a:ln>
                  <a:noFill/>
                </a:ln>
                <a:solidFill>
                  <a:srgbClr val="FFFFFF"/>
                </a:solidFill>
                <a:effectLst/>
                <a:uLnTx/>
                <a:uFillTx/>
                <a:latin typeface="Cambria" charset="0"/>
                <a:ea typeface="Cambria" charset="0"/>
                <a:cs typeface="Cambria" charset="0"/>
                <a:sym typeface="PopplLaudatio-Regular"/>
              </a:rPr>
              <a:t>ordered </a:t>
            </a:r>
            <a:r>
              <a:rPr kumimoji="0" sz="2800" b="1" i="0" u="none" strike="noStrike" kern="1200" cap="none" spc="0" normalizeH="0" baseline="0" noProof="0" dirty="0">
                <a:ln>
                  <a:noFill/>
                </a:ln>
                <a:solidFill>
                  <a:srgbClr val="FFFFFF"/>
                </a:solidFill>
                <a:effectLst/>
                <a:uLnTx/>
                <a:uFillTx/>
                <a:latin typeface="Cambria" charset="0"/>
                <a:ea typeface="Cambria" charset="0"/>
                <a:cs typeface="Cambria" charset="0"/>
                <a:sym typeface="PopplLaudatio-Regular"/>
              </a:rPr>
              <a:t>from </a:t>
            </a:r>
            <a:r>
              <a:rPr kumimoji="0" lang="en-US" sz="2800" b="1" i="0" u="none" strike="noStrike" kern="1200" cap="none" spc="0" normalizeH="0" baseline="0" noProof="0" dirty="0" smtClean="0">
                <a:ln>
                  <a:noFill/>
                </a:ln>
                <a:solidFill>
                  <a:srgbClr val="FFFFFF"/>
                </a:solidFill>
                <a:effectLst/>
                <a:uLnTx/>
                <a:uFillTx/>
                <a:latin typeface="Cambria" charset="0"/>
                <a:ea typeface="Cambria" charset="0"/>
                <a:cs typeface="Cambria" charset="0"/>
                <a:sym typeface="PopplLaudatio-Regular"/>
              </a:rPr>
              <a:t/>
            </a:r>
            <a:br>
              <a:rPr kumimoji="0" lang="en-US" sz="2800" b="1" i="0" u="none" strike="noStrike" kern="1200" cap="none" spc="0" normalizeH="0" baseline="0" noProof="0" dirty="0" smtClean="0">
                <a:ln>
                  <a:noFill/>
                </a:ln>
                <a:solidFill>
                  <a:srgbClr val="FFFFFF"/>
                </a:solidFill>
                <a:effectLst/>
                <a:uLnTx/>
                <a:uFillTx/>
                <a:latin typeface="Cambria" charset="0"/>
                <a:ea typeface="Cambria" charset="0"/>
                <a:cs typeface="Cambria" charset="0"/>
                <a:sym typeface="PopplLaudatio-Regular"/>
              </a:rPr>
            </a:br>
            <a:r>
              <a:rPr kumimoji="0" sz="2800" b="1" i="0" u="none" strike="noStrike" kern="1200" cap="none" spc="0" normalizeH="0" baseline="0" noProof="0" dirty="0" smtClean="0">
                <a:ln>
                  <a:noFill/>
                </a:ln>
                <a:solidFill>
                  <a:srgbClr val="FFFFFF"/>
                </a:solidFill>
                <a:effectLst/>
                <a:uLnTx/>
                <a:uFillTx/>
                <a:latin typeface="Cambria" charset="0"/>
                <a:ea typeface="Cambria" charset="0"/>
                <a:cs typeface="Cambria" charset="0"/>
                <a:sym typeface="PopplLaudatio-Regular"/>
              </a:rPr>
              <a:t>NA </a:t>
            </a:r>
            <a:r>
              <a:rPr kumimoji="0" sz="2800" b="1" i="0" u="none" strike="noStrike" kern="1200" cap="none" spc="0" normalizeH="0" baseline="0" noProof="0" dirty="0">
                <a:ln>
                  <a:noFill/>
                </a:ln>
                <a:solidFill>
                  <a:srgbClr val="FFFFFF"/>
                </a:solidFill>
                <a:effectLst/>
                <a:uLnTx/>
                <a:uFillTx/>
                <a:latin typeface="Cambria" charset="0"/>
                <a:ea typeface="Cambria" charset="0"/>
                <a:cs typeface="Cambria" charset="0"/>
                <a:sym typeface="PopplLaudatio-Regular"/>
              </a:rPr>
              <a:t>World Services</a:t>
            </a:r>
          </a:p>
          <a:p>
            <a:pPr marL="457200" marR="0" lvl="1" indent="0" algn="l" defTabSz="457200" rtl="0" eaLnBrk="1" fontAlgn="auto" latinLnBrk="0" hangingPunct="1">
              <a:lnSpc>
                <a:spcPct val="100000"/>
              </a:lnSpc>
              <a:spcBef>
                <a:spcPts val="600"/>
              </a:spcBef>
              <a:spcAft>
                <a:spcPts val="0"/>
              </a:spcAft>
              <a:buClrTx/>
              <a:buSzPct val="75000"/>
              <a:buFontTx/>
              <a:buNone/>
              <a:tabLst/>
              <a:defRPr sz="1800"/>
            </a:pPr>
            <a:r>
              <a:rPr kumimoji="0" sz="2800" b="1" i="0" u="sng" strike="noStrike" kern="1200" cap="none" spc="0" normalizeH="0" baseline="0" noProof="0" dirty="0" smtClean="0">
                <a:ln>
                  <a:noFill/>
                </a:ln>
                <a:solidFill>
                  <a:srgbClr val="286AA6"/>
                </a:solidFill>
                <a:effectLst/>
                <a:uLnTx/>
                <a:uFill>
                  <a:solidFill>
                    <a:srgbClr val="00B0F0"/>
                  </a:solidFill>
                </a:uFill>
                <a:latin typeface="Cambria" charset="0"/>
                <a:ea typeface="Cambria" charset="0"/>
                <a:cs typeface="Cambria" charset="0"/>
                <a:sym typeface="PopplLaudatio-Regular"/>
              </a:rPr>
              <a:t>www.na.org/conference</a:t>
            </a:r>
            <a:endParaRPr kumimoji="0" sz="2800" b="1" i="0" u="sng" strike="noStrike" kern="1200" cap="none" spc="0" normalizeH="0" baseline="0" noProof="0" dirty="0">
              <a:ln>
                <a:noFill/>
              </a:ln>
              <a:solidFill>
                <a:srgbClr val="286AA6"/>
              </a:solidFill>
              <a:effectLst/>
              <a:uLnTx/>
              <a:uFill>
                <a:solidFill>
                  <a:srgbClr val="00B0F0"/>
                </a:solidFill>
              </a:uFill>
              <a:latin typeface="Cambria" charset="0"/>
              <a:ea typeface="Cambria" charset="0"/>
              <a:cs typeface="Cambria" charset="0"/>
              <a:sym typeface="PopplLaudatio-Regular"/>
            </a:endParaRPr>
          </a:p>
          <a:p>
            <a:pPr marL="457200" marR="0" lvl="1" indent="0" algn="l" defTabSz="457200" rtl="0" eaLnBrk="1" fontAlgn="auto" latinLnBrk="0" hangingPunct="1">
              <a:lnSpc>
                <a:spcPct val="100000"/>
              </a:lnSpc>
              <a:spcBef>
                <a:spcPts val="600"/>
              </a:spcBef>
              <a:spcAft>
                <a:spcPts val="0"/>
              </a:spcAft>
              <a:buClrTx/>
              <a:buSzPct val="75000"/>
              <a:buFontTx/>
              <a:buNone/>
              <a:tabLst/>
              <a:defRPr sz="1800"/>
            </a:pPr>
            <a:r>
              <a:rPr kumimoji="0" sz="2800" b="1" i="0" u="sng" strike="noStrike" kern="1200" cap="none" spc="0" normalizeH="0" baseline="0" noProof="0" dirty="0" smtClean="0">
                <a:ln>
                  <a:noFill/>
                </a:ln>
                <a:solidFill>
                  <a:srgbClr val="286AA6"/>
                </a:solidFill>
                <a:effectLst/>
                <a:uLnTx/>
                <a:uFill>
                  <a:solidFill>
                    <a:srgbClr val="00B0F0"/>
                  </a:solidFill>
                </a:uFill>
                <a:latin typeface="Cambria" charset="0"/>
                <a:ea typeface="Cambria" charset="0"/>
                <a:cs typeface="Cambria" charset="0"/>
                <a:sym typeface="PopplLaudatio-Regular"/>
              </a:rPr>
              <a:t>worldboard@na.org </a:t>
            </a:r>
            <a:endParaRPr kumimoji="0" sz="2800" b="1" i="0" u="sng" strike="noStrike" kern="1200" cap="none" spc="0" normalizeH="0" baseline="0" noProof="0" dirty="0">
              <a:ln>
                <a:noFill/>
              </a:ln>
              <a:solidFill>
                <a:srgbClr val="286AA6"/>
              </a:solidFill>
              <a:effectLst/>
              <a:uLnTx/>
              <a:uFill>
                <a:solidFill>
                  <a:srgbClr val="00B0F0"/>
                </a:solidFill>
              </a:uFill>
              <a:latin typeface="Cambria" charset="0"/>
              <a:ea typeface="Cambria" charset="0"/>
              <a:cs typeface="Cambria" charset="0"/>
              <a:sym typeface="PopplLaudatio-Regular"/>
            </a:endParaRP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95977696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hape 83"/>
          <p:cNvSpPr/>
          <p:nvPr/>
        </p:nvSpPr>
        <p:spPr>
          <a:xfrm>
            <a:off x="2311400" y="836884"/>
            <a:ext cx="9512300" cy="764632"/>
          </a:xfrm>
          <a:prstGeom prst="rect">
            <a:avLst/>
          </a:prstGeom>
          <a:ln w="12700">
            <a:miter lim="400000"/>
          </a:ln>
          <a:extLst>
            <a:ext uri="{C572A759-6A51-4108-AA02-DFA0A04FC94B}">
              <ma14:wrappingTextBoxFlag xmlns:mc="http://schemas.openxmlformats.org/markup-compatibility/2006" xmlns:mv="urn:schemas-microsoft-com:mac:vml" xmlns:ma14="http://schemas.microsoft.com/office/mac/drawingml/2011/main" xmlns="" xmlns:p="http://schemas.openxmlformats.org/presentationml/2006/main" xmlns:r="http://schemas.openxmlformats.org/officeDocument/2006/relationships" xmlns:a="http://schemas.openxmlformats.org/drawingml/2006/main" val="1"/>
            </a:ext>
          </a:extLst>
        </p:spPr>
        <p:txBody>
          <a:bodyPr lIns="35719" tIns="35719" rIns="35719" bIns="35719" anchor="ctr">
            <a:noAutofit/>
          </a:bodyPr>
          <a:lstStyle/>
          <a:p>
            <a:pPr marL="0" marR="0" lvl="1" indent="0" algn="ctr" defTabSz="457200" rtl="0" eaLnBrk="1" fontAlgn="auto" latinLnBrk="0" hangingPunct="1">
              <a:lnSpc>
                <a:spcPct val="100000"/>
              </a:lnSpc>
              <a:spcBef>
                <a:spcPts val="0"/>
              </a:spcBef>
              <a:spcAft>
                <a:spcPts val="0"/>
              </a:spcAft>
              <a:buClrTx/>
              <a:buSzTx/>
              <a:buFontTx/>
              <a:buNone/>
              <a:tabLst/>
              <a:defRPr sz="1800"/>
            </a:pPr>
            <a:r>
              <a:rPr kumimoji="0" sz="4500" b="1" i="0" u="none" strike="noStrike" kern="1200" cap="none" spc="0" normalizeH="0" baseline="0" noProof="0" dirty="0">
                <a:ln>
                  <a:noFill/>
                </a:ln>
                <a:solidFill>
                  <a:prstClr val="black"/>
                </a:solidFill>
                <a:effectLst/>
                <a:uLnTx/>
                <a:uFillTx/>
                <a:latin typeface="Cambria" charset="0"/>
                <a:ea typeface="Cambria" charset="0"/>
                <a:cs typeface="Cambria" charset="0"/>
                <a:sym typeface="BotonBQ-Bold"/>
              </a:rPr>
              <a:t>Motion </a:t>
            </a:r>
            <a:r>
              <a:rPr lang="en-US" sz="4500" b="1" dirty="0">
                <a:solidFill>
                  <a:prstClr val="black"/>
                </a:solidFill>
                <a:latin typeface="Cambria" charset="0"/>
                <a:ea typeface="Cambria" charset="0"/>
                <a:cs typeface="Cambria" charset="0"/>
                <a:sym typeface="BotonBQ-Bold"/>
              </a:rPr>
              <a:t>2</a:t>
            </a:r>
            <a:r>
              <a:rPr kumimoji="0" sz="4500" b="1" i="0" u="none" strike="noStrike" kern="1200" cap="none" spc="0" normalizeH="0" baseline="0" noProof="0" dirty="0" smtClean="0">
                <a:ln>
                  <a:noFill/>
                </a:ln>
                <a:solidFill>
                  <a:prstClr val="black"/>
                </a:solidFill>
                <a:effectLst/>
                <a:uLnTx/>
                <a:uFillTx/>
                <a:latin typeface="Cambria" charset="0"/>
                <a:ea typeface="Cambria" charset="0"/>
                <a:cs typeface="Cambria" charset="0"/>
                <a:sym typeface="BotonBQ-Bold"/>
              </a:rPr>
              <a:t>: </a:t>
            </a:r>
            <a:r>
              <a:rPr kumimoji="0" lang="en-US" sz="4500" b="1" i="0" u="none" strike="noStrike" kern="1200" cap="none" spc="0" normalizeH="0" baseline="0" noProof="0" dirty="0" smtClean="0">
                <a:ln>
                  <a:noFill/>
                </a:ln>
                <a:solidFill>
                  <a:prstClr val="black"/>
                </a:solidFill>
                <a:effectLst/>
                <a:uLnTx/>
                <a:uFillTx/>
                <a:latin typeface="Cambria" charset="0"/>
                <a:ea typeface="Cambria" charset="0"/>
                <a:cs typeface="Cambria" charset="0"/>
                <a:sym typeface="BotonBQ-Bold"/>
              </a:rPr>
              <a:t>World Board Response</a:t>
            </a:r>
            <a:endParaRPr kumimoji="0" sz="4500" b="1" i="0" u="none" strike="noStrike" kern="1200" cap="none" spc="0" normalizeH="0" baseline="0" noProof="0" dirty="0">
              <a:ln>
                <a:noFill/>
              </a:ln>
              <a:solidFill>
                <a:prstClr val="black"/>
              </a:solidFill>
              <a:effectLst/>
              <a:uLnTx/>
              <a:uFillTx/>
              <a:latin typeface="Cambria" charset="0"/>
              <a:ea typeface="Cambria" charset="0"/>
              <a:cs typeface="Cambria" charset="0"/>
              <a:sym typeface="BotonBQ-Bold"/>
            </a:endParaRPr>
          </a:p>
        </p:txBody>
      </p:sp>
      <p:sp>
        <p:nvSpPr>
          <p:cNvPr id="3" name="Shape 86"/>
          <p:cNvSpPr/>
          <p:nvPr/>
        </p:nvSpPr>
        <p:spPr>
          <a:xfrm>
            <a:off x="564021" y="2116927"/>
            <a:ext cx="11163517" cy="4490973"/>
          </a:xfrm>
          <a:prstGeom prst="rect">
            <a:avLst/>
          </a:prstGeom>
          <a:ln w="12700">
            <a:miter lim="400000"/>
          </a:ln>
          <a:extLst>
            <a:ext uri="{C572A759-6A51-4108-AA02-DFA0A04FC94B}">
              <ma14:wrappingTextBoxFlag xmlns:mc="http://schemas.openxmlformats.org/markup-compatibility/2006" xmlns:mv="urn:schemas-microsoft-com:mac:vml" xmlns:ma14="http://schemas.microsoft.com/office/mac/drawingml/2011/main" xmlns="" xmlns:p="http://schemas.openxmlformats.org/presentationml/2006/main" xmlns:r="http://schemas.openxmlformats.org/officeDocument/2006/relationships" xmlns:a="http://schemas.openxmlformats.org/drawingml/2006/main" val="1"/>
            </a:ext>
          </a:extLst>
        </p:spPr>
        <p:txBody>
          <a:bodyPr wrap="square" lIns="0" tIns="0" rIns="0" bIns="0">
            <a:spAutoFit/>
          </a:bodyPr>
          <a:lstStyle/>
          <a:p>
            <a:pPr marL="457200" marR="0" lvl="0" indent="-457200" algn="l" defTabSz="914400" rtl="0" eaLnBrk="1" fontAlgn="auto" latinLnBrk="0" hangingPunct="1">
              <a:lnSpc>
                <a:spcPct val="114000"/>
              </a:lnSpc>
              <a:spcBef>
                <a:spcPts val="0"/>
              </a:spcBef>
              <a:spcAft>
                <a:spcPts val="0"/>
              </a:spcAft>
              <a:buClrTx/>
              <a:buSzPct val="75000"/>
              <a:buFontTx/>
              <a:buBlip>
                <a:blip r:embed="rId3"/>
              </a:buBlip>
              <a:tabLst/>
              <a:defRPr sz="1800"/>
            </a:pPr>
            <a:r>
              <a:rPr lang="en-US" sz="3200" dirty="0" smtClean="0">
                <a:solidFill>
                  <a:prstClr val="black"/>
                </a:solidFill>
                <a:latin typeface="Cambria" charset="0"/>
                <a:ea typeface="Cambria" charset="0"/>
                <a:cs typeface="Cambria" charset="0"/>
                <a:sym typeface="PopplLaudatio-Regular"/>
              </a:rPr>
              <a:t>Focus group of young members strongly suggested this piece</a:t>
            </a:r>
          </a:p>
          <a:p>
            <a:pPr marL="457200" marR="0" lvl="0" indent="-457200" algn="l" defTabSz="914400" rtl="0" eaLnBrk="1" fontAlgn="auto" latinLnBrk="0" hangingPunct="1">
              <a:lnSpc>
                <a:spcPct val="114000"/>
              </a:lnSpc>
              <a:spcBef>
                <a:spcPts val="0"/>
              </a:spcBef>
              <a:spcAft>
                <a:spcPts val="0"/>
              </a:spcAft>
              <a:buClrTx/>
              <a:buSzPct val="75000"/>
              <a:buFontTx/>
              <a:buBlip>
                <a:blip r:embed="rId3"/>
              </a:buBlip>
              <a:tabLst/>
              <a:defRPr sz="1800"/>
            </a:pPr>
            <a:r>
              <a:rPr kumimoji="0" lang="en-US" sz="3200" b="0" i="0" u="none" strike="noStrike" kern="1200" cap="none" spc="0" normalizeH="0" baseline="0" noProof="0" dirty="0" smtClean="0">
                <a:ln>
                  <a:noFill/>
                </a:ln>
                <a:solidFill>
                  <a:prstClr val="black"/>
                </a:solidFill>
                <a:effectLst/>
                <a:uLnTx/>
                <a:uFillTx/>
                <a:latin typeface="Cambria" charset="0"/>
                <a:ea typeface="Cambria" charset="0"/>
                <a:cs typeface="Cambria" charset="0"/>
                <a:sym typeface="PopplLaudatio-Regular"/>
              </a:rPr>
              <a:t>Only</a:t>
            </a:r>
            <a:r>
              <a:rPr kumimoji="0" lang="en-US" sz="3200" b="0" i="0" u="none" strike="noStrike" kern="1200" cap="none" spc="0" normalizeH="0" noProof="0" dirty="0" smtClean="0">
                <a:ln>
                  <a:noFill/>
                </a:ln>
                <a:solidFill>
                  <a:prstClr val="black"/>
                </a:solidFill>
                <a:effectLst/>
                <a:uLnTx/>
                <a:uFillTx/>
                <a:latin typeface="Cambria" charset="0"/>
                <a:ea typeface="Cambria" charset="0"/>
                <a:cs typeface="Cambria" charset="0"/>
                <a:sym typeface="PopplLaudatio-Regular"/>
              </a:rPr>
              <a:t> provides information about NA; does not counsel parents or guardians</a:t>
            </a:r>
          </a:p>
          <a:p>
            <a:pPr marL="457200" indent="-457200">
              <a:lnSpc>
                <a:spcPct val="114000"/>
              </a:lnSpc>
              <a:buSzPct val="75000"/>
              <a:buBlip>
                <a:blip r:embed="rId3"/>
              </a:buBlip>
              <a:defRPr sz="1800"/>
            </a:pPr>
            <a:r>
              <a:rPr lang="en-US" sz="3200" dirty="0">
                <a:solidFill>
                  <a:prstClr val="black"/>
                </a:solidFill>
                <a:latin typeface="Cambria" charset="0"/>
                <a:ea typeface="Cambria" charset="0"/>
                <a:cs typeface="Cambria" charset="0"/>
                <a:sym typeface="PopplLaudatio-Regular"/>
              </a:rPr>
              <a:t>Appropriate for us to describe NA rather than an outside organization taking on this responsibility</a:t>
            </a:r>
          </a:p>
          <a:p>
            <a:pPr marL="457200" marR="0" lvl="0" indent="-457200" algn="l" defTabSz="914400" rtl="0" eaLnBrk="1" fontAlgn="auto" latinLnBrk="0" hangingPunct="1">
              <a:lnSpc>
                <a:spcPct val="114000"/>
              </a:lnSpc>
              <a:spcBef>
                <a:spcPts val="0"/>
              </a:spcBef>
              <a:spcAft>
                <a:spcPts val="0"/>
              </a:spcAft>
              <a:buClrTx/>
              <a:buSzPct val="75000"/>
              <a:buFontTx/>
              <a:buBlip>
                <a:blip r:embed="rId3"/>
              </a:buBlip>
              <a:tabLst/>
              <a:defRPr sz="1800"/>
            </a:pPr>
            <a:r>
              <a:rPr lang="en-US" sz="3200" dirty="0" smtClean="0">
                <a:solidFill>
                  <a:prstClr val="black"/>
                </a:solidFill>
                <a:latin typeface="Cambria" charset="0"/>
                <a:ea typeface="Cambria" charset="0"/>
                <a:cs typeface="Cambria" charset="0"/>
                <a:sym typeface="PopplLaudatio-Regular"/>
              </a:rPr>
              <a:t>Could help a young addict be allowed to attend meetings</a:t>
            </a:r>
          </a:p>
          <a:p>
            <a:pPr marL="457200" marR="0" lvl="0" indent="-457200" algn="l" defTabSz="914400" rtl="0" eaLnBrk="1" fontAlgn="auto" latinLnBrk="0" hangingPunct="1">
              <a:lnSpc>
                <a:spcPct val="114000"/>
              </a:lnSpc>
              <a:spcBef>
                <a:spcPts val="0"/>
              </a:spcBef>
              <a:spcAft>
                <a:spcPts val="0"/>
              </a:spcAft>
              <a:buClrTx/>
              <a:buSzPct val="75000"/>
              <a:buFontTx/>
              <a:buBlip>
                <a:blip r:embed="rId3"/>
              </a:buBlip>
              <a:tabLst/>
              <a:defRPr sz="1800"/>
            </a:pPr>
            <a:r>
              <a:rPr lang="en-US" sz="3200" dirty="0" smtClean="0">
                <a:solidFill>
                  <a:prstClr val="black"/>
                </a:solidFill>
                <a:latin typeface="Cambria" charset="0"/>
                <a:ea typeface="Cambria" charset="0"/>
                <a:cs typeface="Cambria" charset="0"/>
                <a:sym typeface="PopplLaudatio-Regular"/>
              </a:rPr>
              <a:t>Currently translated in 12 languages and distributed </a:t>
            </a:r>
            <a:r>
              <a:rPr lang="en-US" sz="3200" smtClean="0">
                <a:solidFill>
                  <a:prstClr val="black"/>
                </a:solidFill>
                <a:latin typeface="Cambria" charset="0"/>
                <a:ea typeface="Cambria" charset="0"/>
                <a:cs typeface="Cambria" charset="0"/>
                <a:sym typeface="PopplLaudatio-Regular"/>
              </a:rPr>
              <a:t>700,000 copies since 2008</a:t>
            </a:r>
            <a:endParaRPr lang="en-US" sz="3200" dirty="0" smtClean="0">
              <a:solidFill>
                <a:prstClr val="black"/>
              </a:solidFill>
              <a:latin typeface="Cambria" charset="0"/>
              <a:ea typeface="Cambria" charset="0"/>
              <a:cs typeface="Cambria" charset="0"/>
              <a:sym typeface="PopplLaudatio-Regular"/>
            </a:endParaRP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05266224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hape 104"/>
          <p:cNvSpPr/>
          <p:nvPr/>
        </p:nvSpPr>
        <p:spPr>
          <a:xfrm>
            <a:off x="373082" y="2138655"/>
            <a:ext cx="11176001" cy="1918794"/>
          </a:xfrm>
          <a:prstGeom prst="rect">
            <a:avLst/>
          </a:prstGeom>
          <a:ln w="12700">
            <a:miter lim="400000"/>
          </a:ln>
          <a:extLst>
            <a:ext uri="{C572A759-6A51-4108-AA02-DFA0A04FC94B}">
              <ma14:wrappingTextBoxFlag xmlns:mc="http://schemas.openxmlformats.org/markup-compatibility/2006" xmlns:mv="urn:schemas-microsoft-com:mac:vml" xmlns:ma14="http://schemas.microsoft.com/office/mac/drawingml/2011/main" xmlns="" xmlns:p="http://schemas.openxmlformats.org/presentationml/2006/main" xmlns:r="http://schemas.openxmlformats.org/officeDocument/2006/relationships" xmlns:a="http://schemas.openxmlformats.org/drawingml/2006/main" val="1"/>
            </a:ext>
          </a:extLst>
        </p:spPr>
        <p:txBody>
          <a:bodyPr lIns="35719" tIns="35719" rIns="35719" bIns="35719" anchor="ctr">
            <a:noAutofit/>
          </a:bodyPr>
          <a:lstStyle/>
          <a:p>
            <a:pPr marL="0" lvl="1" defTabSz="457200">
              <a:defRPr sz="1800"/>
            </a:pPr>
            <a:r>
              <a:rPr kumimoji="0" sz="3200" b="1" i="0" u="none" strike="noStrike" kern="1200" cap="none" spc="0" normalizeH="0" baseline="0" noProof="0" dirty="0">
                <a:ln>
                  <a:noFill/>
                </a:ln>
                <a:solidFill>
                  <a:prstClr val="black"/>
                </a:solidFill>
                <a:effectLst/>
                <a:uLnTx/>
                <a:uFillTx/>
                <a:latin typeface="Cambria" charset="0"/>
                <a:ea typeface="Cambria" charset="0"/>
                <a:cs typeface="Cambria" charset="0"/>
                <a:sym typeface="BotonBQ-Bold"/>
              </a:rPr>
              <a:t>Motion </a:t>
            </a:r>
            <a:r>
              <a:rPr kumimoji="0" lang="en-US" sz="3200" b="1" i="0" u="none" strike="noStrike" kern="1200" cap="none" spc="0" normalizeH="0" baseline="0" noProof="0" dirty="0" smtClean="0">
                <a:ln>
                  <a:noFill/>
                </a:ln>
                <a:solidFill>
                  <a:prstClr val="black"/>
                </a:solidFill>
                <a:effectLst/>
                <a:uLnTx/>
                <a:uFillTx/>
                <a:latin typeface="Cambria" charset="0"/>
                <a:ea typeface="Cambria" charset="0"/>
                <a:cs typeface="Cambria" charset="0"/>
                <a:sym typeface="BotonBQ-Bold"/>
              </a:rPr>
              <a:t>2</a:t>
            </a:r>
            <a:r>
              <a:rPr kumimoji="0" sz="3200" b="1" i="0" u="none" strike="noStrike" kern="1200" cap="none" spc="0" normalizeH="0" baseline="0" noProof="0" dirty="0" smtClean="0">
                <a:ln>
                  <a:noFill/>
                </a:ln>
                <a:solidFill>
                  <a:prstClr val="black"/>
                </a:solidFill>
                <a:effectLst/>
                <a:uLnTx/>
                <a:uFillTx/>
                <a:latin typeface="Cambria" charset="0"/>
                <a:ea typeface="Cambria" charset="0"/>
                <a:cs typeface="Cambria" charset="0"/>
                <a:sym typeface="BotonBQ-Bold"/>
              </a:rPr>
              <a:t>: </a:t>
            </a:r>
            <a:r>
              <a:rPr lang="en-US" sz="3200" dirty="0">
                <a:solidFill>
                  <a:prstClr val="black"/>
                </a:solidFill>
                <a:latin typeface="Cambria" charset="0"/>
                <a:ea typeface="Cambria" charset="0"/>
                <a:cs typeface="Cambria" charset="0"/>
                <a:sym typeface="BotonBQ-Regular"/>
              </a:rPr>
              <a:t>Remove from the NAWS catalog and inventory </a:t>
            </a:r>
            <a:r>
              <a:rPr lang="en-US" sz="3200" dirty="0" smtClean="0">
                <a:solidFill>
                  <a:prstClr val="black"/>
                </a:solidFill>
                <a:latin typeface="Cambria" charset="0"/>
                <a:ea typeface="Cambria" charset="0"/>
                <a:cs typeface="Cambria" charset="0"/>
                <a:sym typeface="BotonBQ-Regular"/>
              </a:rPr>
              <a:t/>
            </a:r>
            <a:br>
              <a:rPr lang="en-US" sz="3200" dirty="0" smtClean="0">
                <a:solidFill>
                  <a:prstClr val="black"/>
                </a:solidFill>
                <a:latin typeface="Cambria" charset="0"/>
                <a:ea typeface="Cambria" charset="0"/>
                <a:cs typeface="Cambria" charset="0"/>
                <a:sym typeface="BotonBQ-Regular"/>
              </a:rPr>
            </a:br>
            <a:r>
              <a:rPr lang="en-US" sz="3200" dirty="0" smtClean="0">
                <a:solidFill>
                  <a:prstClr val="black"/>
                </a:solidFill>
                <a:latin typeface="Cambria" charset="0"/>
                <a:ea typeface="Cambria" charset="0"/>
                <a:cs typeface="Cambria" charset="0"/>
                <a:sym typeface="BotonBQ-Regular"/>
              </a:rPr>
              <a:t>IP </a:t>
            </a:r>
            <a:r>
              <a:rPr lang="en-US" sz="3200" dirty="0">
                <a:solidFill>
                  <a:prstClr val="black"/>
                </a:solidFill>
                <a:latin typeface="Cambria" charset="0"/>
                <a:ea typeface="Cambria" charset="0"/>
                <a:cs typeface="Cambria" charset="0"/>
                <a:sym typeface="BotonBQ-Regular"/>
              </a:rPr>
              <a:t>27 </a:t>
            </a:r>
            <a:r>
              <a:rPr lang="en-US" sz="3200" i="1" dirty="0">
                <a:solidFill>
                  <a:prstClr val="black"/>
                </a:solidFill>
                <a:latin typeface="Cambria" charset="0"/>
                <a:ea typeface="Cambria" charset="0"/>
                <a:cs typeface="Cambria" charset="0"/>
                <a:sym typeface="BotonBQ-Regular"/>
              </a:rPr>
              <a:t>For The parents </a:t>
            </a:r>
            <a:r>
              <a:rPr lang="en-US" sz="3200" i="1" dirty="0" smtClean="0">
                <a:solidFill>
                  <a:prstClr val="black"/>
                </a:solidFill>
                <a:latin typeface="Cambria" charset="0"/>
                <a:ea typeface="Cambria" charset="0"/>
                <a:cs typeface="Cambria" charset="0"/>
                <a:sym typeface="BotonBQ-Regular"/>
              </a:rPr>
              <a:t>or Guardians </a:t>
            </a:r>
            <a:r>
              <a:rPr lang="en-US" sz="3200" i="1" dirty="0">
                <a:solidFill>
                  <a:prstClr val="black"/>
                </a:solidFill>
                <a:latin typeface="Cambria" charset="0"/>
                <a:ea typeface="Cambria" charset="0"/>
                <a:cs typeface="Cambria" charset="0"/>
                <a:sym typeface="BotonBQ-Regular"/>
              </a:rPr>
              <a:t>of Young People in NA</a:t>
            </a:r>
            <a:endParaRPr kumimoji="0" sz="3200" b="0" i="1" u="none" strike="noStrike" kern="1200" cap="none" spc="0" normalizeH="0" baseline="0" noProof="0" dirty="0">
              <a:ln>
                <a:noFill/>
              </a:ln>
              <a:solidFill>
                <a:prstClr val="black"/>
              </a:solidFill>
              <a:effectLst/>
              <a:uLnTx/>
              <a:uFillTx/>
              <a:latin typeface="Cambria" charset="0"/>
              <a:ea typeface="Cambria" charset="0"/>
              <a:cs typeface="Cambria" charset="0"/>
              <a:sym typeface="BotonBQ-Regular"/>
            </a:endParaRPr>
          </a:p>
        </p:txBody>
      </p:sp>
      <p:sp>
        <p:nvSpPr>
          <p:cNvPr id="3" name="Shape 105"/>
          <p:cNvSpPr/>
          <p:nvPr/>
        </p:nvSpPr>
        <p:spPr>
          <a:xfrm>
            <a:off x="2986833" y="4646740"/>
            <a:ext cx="8422696" cy="1918794"/>
          </a:xfrm>
          <a:prstGeom prst="rect">
            <a:avLst/>
          </a:prstGeom>
          <a:ln w="12700">
            <a:miter lim="400000"/>
          </a:ln>
          <a:extLst>
            <a:ext uri="{C572A759-6A51-4108-AA02-DFA0A04FC94B}">
              <ma14:wrappingTextBoxFlag xmlns:mc="http://schemas.openxmlformats.org/markup-compatibility/2006" xmlns:mv="urn:schemas-microsoft-com:mac:vml" xmlns:ma14="http://schemas.microsoft.com/office/mac/drawingml/2011/main" xmlns="" xmlns:p="http://schemas.openxmlformats.org/presentationml/2006/main" xmlns:r="http://schemas.openxmlformats.org/officeDocument/2006/relationships" xmlns:a="http://schemas.openxmlformats.org/drawingml/2006/main" val="1"/>
            </a:ext>
          </a:extLst>
        </p:spPr>
        <p:txBody>
          <a:bodyPr lIns="35719" tIns="35719" rIns="35719" bIns="35719" anchor="ctr">
            <a:noAutofit/>
          </a:bodyPr>
          <a:lstStyle/>
          <a:p>
            <a:pPr marL="0" lvl="1" defTabSz="457200">
              <a:defRPr sz="1800"/>
            </a:pPr>
            <a:r>
              <a:rPr kumimoji="0" sz="3200" b="1" i="0" u="none" strike="noStrike" kern="1200" cap="none" spc="0" normalizeH="0" baseline="0" noProof="0" dirty="0">
                <a:ln>
                  <a:noFill/>
                </a:ln>
                <a:solidFill>
                  <a:prstClr val="black"/>
                </a:solidFill>
                <a:effectLst/>
                <a:uLnTx/>
                <a:uFillTx/>
                <a:latin typeface="Cambria" charset="0"/>
                <a:ea typeface="Cambria" charset="0"/>
                <a:cs typeface="Cambria" charset="0"/>
                <a:sym typeface="BotonBQ-Bold"/>
              </a:rPr>
              <a:t>Intent: </a:t>
            </a:r>
            <a:r>
              <a:rPr lang="en-US" sz="3200" dirty="0">
                <a:solidFill>
                  <a:prstClr val="black"/>
                </a:solidFill>
                <a:latin typeface="Cambria" charset="0"/>
                <a:ea typeface="Cambria" charset="0"/>
                <a:cs typeface="Cambria" charset="0"/>
                <a:sym typeface="BotonBQ-Regular"/>
              </a:rPr>
              <a:t>Take this pamphlet out of the NA product list and literature materials, approved by the </a:t>
            </a:r>
            <a:r>
              <a:rPr lang="en-US" sz="3200" dirty="0" smtClean="0">
                <a:solidFill>
                  <a:prstClr val="black"/>
                </a:solidFill>
                <a:latin typeface="Cambria" charset="0"/>
                <a:ea typeface="Cambria" charset="0"/>
                <a:cs typeface="Cambria" charset="0"/>
                <a:sym typeface="BotonBQ-Regular"/>
              </a:rPr>
              <a:t>NA fellowship</a:t>
            </a:r>
            <a:r>
              <a:rPr lang="en-US" sz="3200" dirty="0">
                <a:solidFill>
                  <a:prstClr val="black"/>
                </a:solidFill>
                <a:latin typeface="Cambria" charset="0"/>
                <a:ea typeface="Cambria" charset="0"/>
                <a:cs typeface="Cambria" charset="0"/>
                <a:sym typeface="BotonBQ-Regular"/>
              </a:rPr>
              <a:t>.</a:t>
            </a:r>
            <a:r>
              <a:rPr kumimoji="0" sz="3200" b="0" i="0" u="none" strike="noStrike" kern="1200" cap="none" spc="0" normalizeH="0" baseline="0" noProof="0" dirty="0" smtClean="0">
                <a:ln>
                  <a:noFill/>
                </a:ln>
                <a:solidFill>
                  <a:prstClr val="black"/>
                </a:solidFill>
                <a:effectLst/>
                <a:uLnTx/>
                <a:uFillTx/>
                <a:latin typeface="Cambria" charset="0"/>
                <a:ea typeface="Cambria" charset="0"/>
                <a:cs typeface="Cambria" charset="0"/>
                <a:sym typeface="BotonBQ-Regular"/>
              </a:rPr>
              <a:t> </a:t>
            </a:r>
            <a:endParaRPr kumimoji="0" sz="3200" b="0" i="0" u="none" strike="noStrike" kern="1200" cap="none" spc="0" normalizeH="0" baseline="0" noProof="0" dirty="0">
              <a:ln>
                <a:noFill/>
              </a:ln>
              <a:solidFill>
                <a:prstClr val="black"/>
              </a:solidFill>
              <a:effectLst/>
              <a:uLnTx/>
              <a:uFillTx/>
              <a:latin typeface="Cambria" charset="0"/>
              <a:ea typeface="Cambria" charset="0"/>
              <a:cs typeface="Cambria" charset="0"/>
              <a:sym typeface="BotonBQ-Regular"/>
            </a:endParaRP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0001529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hape 74"/>
          <p:cNvSpPr/>
          <p:nvPr/>
        </p:nvSpPr>
        <p:spPr>
          <a:xfrm>
            <a:off x="343823" y="758952"/>
            <a:ext cx="11335862" cy="2251434"/>
          </a:xfrm>
          <a:prstGeom prst="rect">
            <a:avLst/>
          </a:prstGeom>
          <a:ln w="12700">
            <a:miter lim="400000"/>
          </a:ln>
          <a:extLst>
            <a:ext uri="{C572A759-6A51-4108-AA02-DFA0A04FC94B}">
              <ma14:wrappingTextBoxFlag xmlns:mc="http://schemas.openxmlformats.org/markup-compatibility/2006" xmlns:mv="urn:schemas-microsoft-com:mac:vml" xmlns:ma14="http://schemas.microsoft.com/office/mac/drawingml/2011/main" xmlns="" xmlns:p="http://schemas.openxmlformats.org/presentationml/2006/main" xmlns:r="http://schemas.openxmlformats.org/officeDocument/2006/relationships" xmlns:a="http://schemas.openxmlformats.org/drawingml/2006/main" val="1"/>
            </a:ext>
          </a:extLst>
        </p:spPr>
        <p:txBody>
          <a:bodyPr wrap="square" lIns="35719" tIns="35719" rIns="35719" bIns="35719" anchor="t" anchorCtr="0">
            <a:noAutofit/>
          </a:bodyPr>
          <a:lstStyle/>
          <a:p>
            <a:pPr lvl="0"/>
            <a:r>
              <a:rPr kumimoji="0" sz="3200" b="1" i="0" u="none" strike="noStrike" kern="1200" cap="none" spc="0" normalizeH="0" baseline="0" noProof="0" dirty="0">
                <a:ln>
                  <a:noFill/>
                </a:ln>
                <a:solidFill>
                  <a:prstClr val="black"/>
                </a:solidFill>
                <a:effectLst/>
                <a:uLnTx/>
                <a:uFillTx/>
                <a:latin typeface="Cambria" charset="0"/>
                <a:ea typeface="Cambria" charset="0"/>
                <a:cs typeface="Cambria" charset="0"/>
                <a:sym typeface="BotonBQ-Bold"/>
              </a:rPr>
              <a:t>Motion </a:t>
            </a:r>
            <a:r>
              <a:rPr lang="en-US" sz="3200" b="1" dirty="0">
                <a:solidFill>
                  <a:prstClr val="black"/>
                </a:solidFill>
                <a:latin typeface="Cambria" charset="0"/>
                <a:ea typeface="Cambria" charset="0"/>
                <a:cs typeface="Cambria" charset="0"/>
                <a:sym typeface="BotonBQ-Bold"/>
              </a:rPr>
              <a:t>3</a:t>
            </a:r>
            <a:r>
              <a:rPr kumimoji="0" sz="3200" b="1" i="0" u="none" strike="noStrike" kern="1200" cap="none" spc="0" normalizeH="0" baseline="0" noProof="0" dirty="0" smtClean="0">
                <a:ln>
                  <a:noFill/>
                </a:ln>
                <a:solidFill>
                  <a:prstClr val="black"/>
                </a:solidFill>
                <a:effectLst/>
                <a:uLnTx/>
                <a:uFillTx/>
                <a:latin typeface="Cambria" charset="0"/>
                <a:ea typeface="Cambria" charset="0"/>
                <a:cs typeface="Cambria" charset="0"/>
                <a:sym typeface="BotonBQ-Bold"/>
              </a:rPr>
              <a:t>: </a:t>
            </a:r>
            <a:r>
              <a:rPr lang="en-US" sz="3200" dirty="0">
                <a:solidFill>
                  <a:prstClr val="black"/>
                </a:solidFill>
                <a:latin typeface="Cambria" charset="0"/>
                <a:ea typeface="Cambria" charset="0"/>
                <a:cs typeface="Cambria" charset="0"/>
              </a:rPr>
              <a:t>To direct the World Board to create a </a:t>
            </a:r>
            <a:r>
              <a:rPr lang="en-US" sz="3200" dirty="0" smtClean="0">
                <a:solidFill>
                  <a:prstClr val="black"/>
                </a:solidFill>
                <a:latin typeface="Cambria" charset="0"/>
                <a:ea typeface="Cambria" charset="0"/>
                <a:cs typeface="Cambria" charset="0"/>
              </a:rPr>
              <a:t/>
            </a:r>
            <a:br>
              <a:rPr lang="en-US" sz="3200" dirty="0" smtClean="0">
                <a:solidFill>
                  <a:prstClr val="black"/>
                </a:solidFill>
                <a:latin typeface="Cambria" charset="0"/>
                <a:ea typeface="Cambria" charset="0"/>
                <a:cs typeface="Cambria" charset="0"/>
              </a:rPr>
            </a:br>
            <a:r>
              <a:rPr lang="en-US" sz="3200" dirty="0" smtClean="0">
                <a:solidFill>
                  <a:prstClr val="black"/>
                </a:solidFill>
                <a:latin typeface="Cambria" charset="0"/>
                <a:ea typeface="Cambria" charset="0"/>
                <a:cs typeface="Cambria" charset="0"/>
              </a:rPr>
              <a:t>project </a:t>
            </a:r>
            <a:r>
              <a:rPr lang="en-US" sz="3200" dirty="0">
                <a:solidFill>
                  <a:prstClr val="black"/>
                </a:solidFill>
                <a:latin typeface="Cambria" charset="0"/>
                <a:ea typeface="Cambria" charset="0"/>
                <a:cs typeface="Cambria" charset="0"/>
              </a:rPr>
              <a:t>plan for a Step Study </a:t>
            </a:r>
            <a:r>
              <a:rPr lang="en-US" sz="3200" dirty="0" smtClean="0">
                <a:solidFill>
                  <a:prstClr val="black"/>
                </a:solidFill>
                <a:latin typeface="Cambria" charset="0"/>
                <a:ea typeface="Cambria" charset="0"/>
                <a:cs typeface="Cambria" charset="0"/>
              </a:rPr>
              <a:t>booklet containing questions </a:t>
            </a:r>
            <a:r>
              <a:rPr lang="en-US" sz="3200" dirty="0">
                <a:solidFill>
                  <a:prstClr val="black"/>
                </a:solidFill>
                <a:latin typeface="Cambria" charset="0"/>
                <a:ea typeface="Cambria" charset="0"/>
                <a:cs typeface="Cambria" charset="0"/>
              </a:rPr>
              <a:t>derived only from sentences in the Basic Text chapter </a:t>
            </a:r>
            <a:r>
              <a:rPr lang="en-US" sz="3200" dirty="0" smtClean="0">
                <a:solidFill>
                  <a:prstClr val="black"/>
                </a:solidFill>
                <a:latin typeface="Cambria" charset="0"/>
                <a:ea typeface="Cambria" charset="0"/>
                <a:cs typeface="Cambria" charset="0"/>
              </a:rPr>
              <a:t/>
            </a:r>
            <a:br>
              <a:rPr lang="en-US" sz="3200" dirty="0" smtClean="0">
                <a:solidFill>
                  <a:prstClr val="black"/>
                </a:solidFill>
                <a:latin typeface="Cambria" charset="0"/>
                <a:ea typeface="Cambria" charset="0"/>
                <a:cs typeface="Cambria" charset="0"/>
              </a:rPr>
            </a:br>
            <a:r>
              <a:rPr lang="en-US" sz="3200" dirty="0" smtClean="0">
                <a:solidFill>
                  <a:prstClr val="black"/>
                </a:solidFill>
                <a:latin typeface="Cambria" charset="0"/>
                <a:ea typeface="Cambria" charset="0"/>
                <a:cs typeface="Cambria" charset="0"/>
              </a:rPr>
              <a:t>‘</a:t>
            </a:r>
            <a:r>
              <a:rPr lang="en-US" sz="3200" dirty="0">
                <a:solidFill>
                  <a:prstClr val="black"/>
                </a:solidFill>
                <a:latin typeface="Cambria" charset="0"/>
                <a:ea typeface="Cambria" charset="0"/>
                <a:cs typeface="Cambria" charset="0"/>
              </a:rPr>
              <a:t>How </a:t>
            </a:r>
            <a:r>
              <a:rPr lang="en-US" sz="3200" dirty="0" smtClean="0">
                <a:solidFill>
                  <a:prstClr val="black"/>
                </a:solidFill>
                <a:latin typeface="Cambria" charset="0"/>
                <a:ea typeface="Cambria" charset="0"/>
                <a:cs typeface="Cambria" charset="0"/>
              </a:rPr>
              <a:t>It works</a:t>
            </a:r>
            <a:r>
              <a:rPr lang="en-US" sz="3200" dirty="0">
                <a:solidFill>
                  <a:prstClr val="black"/>
                </a:solidFill>
                <a:latin typeface="Cambria" charset="0"/>
                <a:ea typeface="Cambria" charset="0"/>
                <a:cs typeface="Cambria" charset="0"/>
              </a:rPr>
              <a:t>’, for consideration at WSC 2020.</a:t>
            </a:r>
            <a:endParaRPr kumimoji="0" sz="3200" i="1" u="none" strike="noStrike" kern="1200" cap="none" spc="0" normalizeH="0" baseline="0" noProof="0" dirty="0">
              <a:ln>
                <a:noFill/>
              </a:ln>
              <a:solidFill>
                <a:prstClr val="black"/>
              </a:solidFill>
              <a:effectLst/>
              <a:uLnTx/>
              <a:uFillTx/>
              <a:latin typeface="Cambria" charset="0"/>
              <a:ea typeface="Cambria" charset="0"/>
              <a:cs typeface="Cambria" charset="0"/>
              <a:sym typeface="BotonBQ-Regular"/>
            </a:endParaRPr>
          </a:p>
        </p:txBody>
      </p:sp>
      <p:sp>
        <p:nvSpPr>
          <p:cNvPr id="3" name="Shape 75"/>
          <p:cNvSpPr/>
          <p:nvPr/>
        </p:nvSpPr>
        <p:spPr>
          <a:xfrm>
            <a:off x="343823" y="3107838"/>
            <a:ext cx="11287165" cy="1"/>
          </a:xfrm>
          <a:prstGeom prst="line">
            <a:avLst/>
          </a:prstGeom>
          <a:ln w="63500">
            <a:solidFill>
              <a:srgbClr val="92278F"/>
            </a:solidFill>
            <a:miter lim="400000"/>
          </a:ln>
        </p:spPr>
        <p:txBody>
          <a:bodyPr lIns="0" tIns="0" rIns="0" bIns="0" anchor="ctr"/>
          <a:lstStyle/>
          <a:p>
            <a:pPr marL="0" marR="0" lvl="0" indent="0" algn="l" defTabSz="914400" rtl="0" eaLnBrk="1" fontAlgn="auto" latinLnBrk="0" hangingPunct="1">
              <a:lnSpc>
                <a:spcPct val="100000"/>
              </a:lnSpc>
              <a:spcBef>
                <a:spcPts val="0"/>
              </a:spcBef>
              <a:spcAft>
                <a:spcPts val="0"/>
              </a:spcAft>
              <a:buClrTx/>
              <a:buSzTx/>
              <a:buFontTx/>
              <a:buNone/>
              <a:tabLst/>
              <a:defRPr sz="3200"/>
            </a:pPr>
            <a:endParaRPr kumimoji="0" sz="16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Shape 76"/>
          <p:cNvSpPr/>
          <p:nvPr/>
        </p:nvSpPr>
        <p:spPr>
          <a:xfrm>
            <a:off x="2631232" y="3697797"/>
            <a:ext cx="8680153" cy="2380459"/>
          </a:xfrm>
          <a:prstGeom prst="rect">
            <a:avLst/>
          </a:prstGeom>
          <a:ln w="12700">
            <a:miter lim="400000"/>
          </a:ln>
          <a:extLst>
            <a:ext uri="{C572A759-6A51-4108-AA02-DFA0A04FC94B}">
              <ma14:wrappingTextBoxFlag xmlns:mc="http://schemas.openxmlformats.org/markup-compatibility/2006" xmlns:mv="urn:schemas-microsoft-com:mac:vml" xmlns:ma14="http://schemas.microsoft.com/office/mac/drawingml/2011/main" xmlns="" xmlns:p="http://schemas.openxmlformats.org/presentationml/2006/main" xmlns:r="http://schemas.openxmlformats.org/officeDocument/2006/relationships" xmlns:a="http://schemas.openxmlformats.org/drawingml/2006/main" val="1"/>
            </a:ext>
          </a:extLst>
        </p:spPr>
        <p:txBody>
          <a:bodyPr lIns="35719" tIns="35719" rIns="35719" bIns="35719" anchor="ctr">
            <a:noAutofit/>
          </a:bodyPr>
          <a:lstStyle/>
          <a:p>
            <a:pPr marL="0" lvl="1" defTabSz="457200">
              <a:defRPr sz="1800"/>
            </a:pPr>
            <a:r>
              <a:rPr kumimoji="0" sz="3200" b="1" i="0" u="none" strike="noStrike" kern="1200" cap="none" spc="0" normalizeH="0" baseline="0" noProof="0" dirty="0">
                <a:ln>
                  <a:noFill/>
                </a:ln>
                <a:solidFill>
                  <a:prstClr val="black"/>
                </a:solidFill>
                <a:effectLst/>
                <a:uLnTx/>
                <a:uFillTx/>
                <a:latin typeface="Cambria" charset="0"/>
                <a:ea typeface="Cambria" charset="0"/>
                <a:cs typeface="Cambria" charset="0"/>
                <a:sym typeface="BotonBQ-Bold"/>
              </a:rPr>
              <a:t>Intent: </a:t>
            </a:r>
            <a:r>
              <a:rPr lang="en-US" sz="3200" dirty="0">
                <a:solidFill>
                  <a:prstClr val="black"/>
                </a:solidFill>
                <a:latin typeface="Cambria" charset="0"/>
                <a:ea typeface="Cambria" charset="0"/>
                <a:cs typeface="Cambria" charset="0"/>
                <a:sym typeface="BotonBQ-Regular"/>
              </a:rPr>
              <a:t>To create a fellowship approved, inexpensive, NA Step study questions booklet that </a:t>
            </a:r>
            <a:r>
              <a:rPr lang="en-US" sz="3200" dirty="0" smtClean="0">
                <a:solidFill>
                  <a:prstClr val="black"/>
                </a:solidFill>
                <a:latin typeface="Cambria" charset="0"/>
                <a:ea typeface="Cambria" charset="0"/>
                <a:cs typeface="Cambria" charset="0"/>
                <a:sym typeface="BotonBQ-Regular"/>
              </a:rPr>
              <a:t>relates directly </a:t>
            </a:r>
            <a:r>
              <a:rPr lang="en-US" sz="3200" dirty="0">
                <a:solidFill>
                  <a:prstClr val="black"/>
                </a:solidFill>
                <a:latin typeface="Cambria" charset="0"/>
                <a:ea typeface="Cambria" charset="0"/>
                <a:cs typeface="Cambria" charset="0"/>
                <a:sym typeface="BotonBQ-Regular"/>
              </a:rPr>
              <a:t>back to the Basic Text without additional interpretation required</a:t>
            </a:r>
            <a:r>
              <a:rPr lang="en-US" sz="3200" dirty="0" smtClean="0">
                <a:solidFill>
                  <a:prstClr val="black"/>
                </a:solidFill>
                <a:latin typeface="Cambria" charset="0"/>
                <a:ea typeface="Cambria" charset="0"/>
                <a:cs typeface="Cambria" charset="0"/>
                <a:sym typeface="BotonBQ-Regular"/>
              </a:rPr>
              <a:t>.</a:t>
            </a:r>
          </a:p>
          <a:p>
            <a:pPr marL="0" lvl="1" defTabSz="457200">
              <a:spcBef>
                <a:spcPts val="600"/>
              </a:spcBef>
              <a:defRPr sz="1800"/>
            </a:pPr>
            <a:r>
              <a:rPr kumimoji="0" sz="3200" b="1" i="0" u="none" strike="noStrike" kern="1200" cap="none" spc="0" normalizeH="0" baseline="0" noProof="0" dirty="0" smtClean="0">
                <a:ln>
                  <a:noFill/>
                </a:ln>
                <a:solidFill>
                  <a:prstClr val="black"/>
                </a:solidFill>
                <a:effectLst/>
                <a:uLnTx/>
                <a:uFillTx/>
                <a:latin typeface="Cambria" charset="0"/>
                <a:ea typeface="Cambria" charset="0"/>
                <a:cs typeface="Cambria" charset="0"/>
                <a:sym typeface="BotonBQ-Bold"/>
              </a:rPr>
              <a:t>Maker: </a:t>
            </a:r>
            <a:r>
              <a:rPr kumimoji="0" lang="en-US" sz="3200" b="0" i="0" u="none" strike="noStrike" kern="1200" cap="none" spc="0" normalizeH="0" baseline="0" noProof="0" dirty="0" smtClean="0">
                <a:ln>
                  <a:noFill/>
                </a:ln>
                <a:solidFill>
                  <a:prstClr val="black"/>
                </a:solidFill>
                <a:effectLst/>
                <a:uLnTx/>
                <a:uFillTx/>
                <a:latin typeface="Cambria" charset="0"/>
                <a:ea typeface="Cambria" charset="0"/>
                <a:cs typeface="Cambria" charset="0"/>
                <a:sym typeface="BotonBQ-Regular"/>
              </a:rPr>
              <a:t>Baja Son </a:t>
            </a:r>
            <a:r>
              <a:rPr kumimoji="0" lang="en-US" sz="3200" b="0" i="0" u="none" strike="noStrike" kern="1200" cap="none" spc="0" normalizeH="0" baseline="0" noProof="0" dirty="0">
                <a:ln>
                  <a:noFill/>
                </a:ln>
                <a:solidFill>
                  <a:prstClr val="black"/>
                </a:solidFill>
                <a:effectLst/>
                <a:uLnTx/>
                <a:uFillTx/>
                <a:latin typeface="Cambria" charset="0"/>
                <a:ea typeface="Cambria" charset="0"/>
                <a:cs typeface="Cambria" charset="0"/>
                <a:sym typeface="BotonBQ-Regular"/>
              </a:rPr>
              <a:t>Region</a:t>
            </a:r>
            <a:endParaRPr kumimoji="0" sz="3200" b="0" i="0" u="none" strike="noStrike" kern="1200" cap="none" spc="0" normalizeH="0" baseline="0" noProof="0" dirty="0">
              <a:ln>
                <a:noFill/>
              </a:ln>
              <a:solidFill>
                <a:prstClr val="black"/>
              </a:solidFill>
              <a:effectLst/>
              <a:uLnTx/>
              <a:uFillTx/>
              <a:latin typeface="Cambria" charset="0"/>
              <a:ea typeface="Cambria" charset="0"/>
              <a:cs typeface="Cambria" charset="0"/>
              <a:sym typeface="BotonBQ-Regular"/>
            </a:endParaRP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07533813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hape 83"/>
          <p:cNvSpPr/>
          <p:nvPr/>
        </p:nvSpPr>
        <p:spPr>
          <a:xfrm>
            <a:off x="2413000" y="836884"/>
            <a:ext cx="9410700" cy="764632"/>
          </a:xfrm>
          <a:prstGeom prst="rect">
            <a:avLst/>
          </a:prstGeom>
          <a:ln w="12700">
            <a:miter lim="400000"/>
          </a:ln>
          <a:extLst>
            <a:ext uri="{C572A759-6A51-4108-AA02-DFA0A04FC94B}">
              <ma14:wrappingTextBoxFlag xmlns:mc="http://schemas.openxmlformats.org/markup-compatibility/2006" xmlns:mv="urn:schemas-microsoft-com:mac:vml" xmlns:ma14="http://schemas.microsoft.com/office/mac/drawingml/2011/main" xmlns="" xmlns:p="http://schemas.openxmlformats.org/presentationml/2006/main" xmlns:r="http://schemas.openxmlformats.org/officeDocument/2006/relationships" xmlns:a="http://schemas.openxmlformats.org/drawingml/2006/main" val="1"/>
            </a:ext>
          </a:extLst>
        </p:spPr>
        <p:txBody>
          <a:bodyPr lIns="35719" tIns="35719" rIns="35719" bIns="35719" anchor="ctr">
            <a:noAutofit/>
          </a:bodyPr>
          <a:lstStyle/>
          <a:p>
            <a:pPr marL="0" marR="0" lvl="1" indent="0" algn="ctr" defTabSz="457200" rtl="0" eaLnBrk="1" fontAlgn="auto" latinLnBrk="0" hangingPunct="1">
              <a:lnSpc>
                <a:spcPct val="100000"/>
              </a:lnSpc>
              <a:spcBef>
                <a:spcPts val="0"/>
              </a:spcBef>
              <a:spcAft>
                <a:spcPts val="0"/>
              </a:spcAft>
              <a:buClrTx/>
              <a:buSzTx/>
              <a:buFontTx/>
              <a:buNone/>
              <a:tabLst/>
              <a:defRPr sz="1800"/>
            </a:pPr>
            <a:r>
              <a:rPr kumimoji="0" sz="4500" b="1" i="0" u="none" strike="noStrike" kern="1200" cap="none" spc="0" normalizeH="0" baseline="0" noProof="0" dirty="0">
                <a:ln>
                  <a:noFill/>
                </a:ln>
                <a:solidFill>
                  <a:prstClr val="black"/>
                </a:solidFill>
                <a:effectLst/>
                <a:uLnTx/>
                <a:uFillTx/>
                <a:latin typeface="Cambria" charset="0"/>
                <a:ea typeface="Cambria" charset="0"/>
                <a:cs typeface="Cambria" charset="0"/>
                <a:sym typeface="BotonBQ-Bold"/>
              </a:rPr>
              <a:t>Motion </a:t>
            </a:r>
            <a:r>
              <a:rPr lang="en-US" sz="4500" b="1" dirty="0">
                <a:solidFill>
                  <a:prstClr val="black"/>
                </a:solidFill>
                <a:latin typeface="Cambria" charset="0"/>
                <a:ea typeface="Cambria" charset="0"/>
                <a:cs typeface="Cambria" charset="0"/>
                <a:sym typeface="BotonBQ-Bold"/>
              </a:rPr>
              <a:t>3</a:t>
            </a:r>
            <a:r>
              <a:rPr kumimoji="0" sz="4500" b="1" i="0" u="none" strike="noStrike" kern="1200" cap="none" spc="0" normalizeH="0" baseline="0" noProof="0" dirty="0" smtClean="0">
                <a:ln>
                  <a:noFill/>
                </a:ln>
                <a:solidFill>
                  <a:prstClr val="black"/>
                </a:solidFill>
                <a:effectLst/>
                <a:uLnTx/>
                <a:uFillTx/>
                <a:latin typeface="Cambria" charset="0"/>
                <a:ea typeface="Cambria" charset="0"/>
                <a:cs typeface="Cambria" charset="0"/>
                <a:sym typeface="BotonBQ-Bold"/>
              </a:rPr>
              <a:t>: </a:t>
            </a:r>
            <a:r>
              <a:rPr kumimoji="0" sz="4500" b="1" i="0" u="none" strike="noStrike" kern="1200" cap="none" spc="0" normalizeH="0" baseline="0" noProof="0" dirty="0">
                <a:ln>
                  <a:noFill/>
                </a:ln>
                <a:solidFill>
                  <a:prstClr val="black"/>
                </a:solidFill>
                <a:effectLst/>
                <a:uLnTx/>
                <a:uFillTx/>
                <a:latin typeface="Cambria" charset="0"/>
                <a:ea typeface="Cambria" charset="0"/>
                <a:cs typeface="Cambria" charset="0"/>
                <a:sym typeface="BotonBQ-Bold"/>
              </a:rPr>
              <a:t>Rationale by Region</a:t>
            </a:r>
          </a:p>
        </p:txBody>
      </p:sp>
      <p:sp>
        <p:nvSpPr>
          <p:cNvPr id="3" name="Shape 86"/>
          <p:cNvSpPr/>
          <p:nvPr/>
        </p:nvSpPr>
        <p:spPr>
          <a:xfrm>
            <a:off x="519952" y="2068263"/>
            <a:ext cx="11303747" cy="3929794"/>
          </a:xfrm>
          <a:prstGeom prst="rect">
            <a:avLst/>
          </a:prstGeom>
          <a:ln w="12700">
            <a:miter lim="400000"/>
          </a:ln>
          <a:extLst>
            <a:ext uri="{C572A759-6A51-4108-AA02-DFA0A04FC94B}">
              <ma14:wrappingTextBoxFlag xmlns:mc="http://schemas.openxmlformats.org/markup-compatibility/2006" xmlns:mv="urn:schemas-microsoft-com:mac:vml" xmlns:ma14="http://schemas.microsoft.com/office/mac/drawingml/2011/main" xmlns="" xmlns:p="http://schemas.openxmlformats.org/presentationml/2006/main" xmlns:r="http://schemas.openxmlformats.org/officeDocument/2006/relationships" xmlns:a="http://schemas.openxmlformats.org/drawingml/2006/main" val="1"/>
            </a:ext>
          </a:extLst>
        </p:spPr>
        <p:txBody>
          <a:bodyPr wrap="square" lIns="0" tIns="0" rIns="0" bIns="0">
            <a:spAutoFit/>
          </a:bodyPr>
          <a:lstStyle/>
          <a:p>
            <a:pPr lvl="0">
              <a:lnSpc>
                <a:spcPct val="114000"/>
              </a:lnSpc>
              <a:buSzPct val="75000"/>
              <a:defRPr sz="1800"/>
            </a:pPr>
            <a:r>
              <a:rPr lang="en-US" sz="2800" dirty="0">
                <a:solidFill>
                  <a:prstClr val="black"/>
                </a:solidFill>
                <a:latin typeface="Cambria" charset="0"/>
                <a:ea typeface="Cambria" charset="0"/>
                <a:cs typeface="Cambria" charset="0"/>
                <a:sym typeface="PopplLaudatio-Regular"/>
              </a:rPr>
              <a:t>The purpose of this motion is to make the NA Back to the Basic, Basic Text </a:t>
            </a:r>
            <a:r>
              <a:rPr lang="en-US" sz="2800" dirty="0" smtClean="0">
                <a:solidFill>
                  <a:prstClr val="black"/>
                </a:solidFill>
                <a:latin typeface="Cambria" charset="0"/>
                <a:ea typeface="Cambria" charset="0"/>
                <a:cs typeface="Cambria" charset="0"/>
                <a:sym typeface="PopplLaudatio-Regular"/>
              </a:rPr>
              <a:t>Step Study </a:t>
            </a:r>
            <a:r>
              <a:rPr lang="en-US" sz="2800" dirty="0">
                <a:solidFill>
                  <a:prstClr val="black"/>
                </a:solidFill>
                <a:latin typeface="Cambria" charset="0"/>
                <a:ea typeface="Cambria" charset="0"/>
                <a:cs typeface="Cambria" charset="0"/>
                <a:sym typeface="PopplLaudatio-Regular"/>
              </a:rPr>
              <a:t>Questions available from the World Service Office. These questions have been in use </a:t>
            </a:r>
            <a:r>
              <a:rPr lang="en-US" sz="2800" dirty="0" smtClean="0">
                <a:solidFill>
                  <a:prstClr val="black"/>
                </a:solidFill>
                <a:latin typeface="Cambria" charset="0"/>
                <a:ea typeface="Cambria" charset="0"/>
                <a:cs typeface="Cambria" charset="0"/>
                <a:sym typeface="PopplLaudatio-Regular"/>
              </a:rPr>
              <a:t>in Canada </a:t>
            </a:r>
            <a:r>
              <a:rPr lang="en-US" sz="2800" dirty="0">
                <a:solidFill>
                  <a:prstClr val="black"/>
                </a:solidFill>
                <a:latin typeface="Cambria" charset="0"/>
                <a:ea typeface="Cambria" charset="0"/>
                <a:cs typeface="Cambria" charset="0"/>
                <a:sym typeface="PopplLaudatio-Regular"/>
              </a:rPr>
              <a:t>and the United States for over 30 years and in Spanish are familiar to many </a:t>
            </a:r>
            <a:r>
              <a:rPr lang="en-US" sz="2800" dirty="0" smtClean="0">
                <a:solidFill>
                  <a:prstClr val="black"/>
                </a:solidFill>
                <a:latin typeface="Cambria" charset="0"/>
                <a:ea typeface="Cambria" charset="0"/>
                <a:cs typeface="Cambria" charset="0"/>
                <a:sym typeface="PopplLaudatio-Regular"/>
              </a:rPr>
              <a:t>Spanish speakers </a:t>
            </a:r>
            <a:r>
              <a:rPr lang="en-US" sz="2800" dirty="0">
                <a:solidFill>
                  <a:prstClr val="black"/>
                </a:solidFill>
                <a:latin typeface="Cambria" charset="0"/>
                <a:ea typeface="Cambria" charset="0"/>
                <a:cs typeface="Cambria" charset="0"/>
                <a:sym typeface="PopplLaudatio-Regular"/>
              </a:rPr>
              <a:t>in recovery in North, Central and South America. Our Basic Text provides our fellowship</a:t>
            </a:r>
          </a:p>
          <a:p>
            <a:pPr lvl="0">
              <a:lnSpc>
                <a:spcPct val="114000"/>
              </a:lnSpc>
              <a:buSzPct val="75000"/>
              <a:defRPr sz="1800"/>
            </a:pPr>
            <a:r>
              <a:rPr lang="en-US" sz="2800" dirty="0">
                <a:solidFill>
                  <a:prstClr val="black"/>
                </a:solidFill>
                <a:latin typeface="Cambria" charset="0"/>
                <a:ea typeface="Cambria" charset="0"/>
                <a:cs typeface="Cambria" charset="0"/>
                <a:sym typeface="PopplLaudatio-Regular"/>
              </a:rPr>
              <a:t>definitions of NA recovery terms and understandings. When treatment center clients study our </a:t>
            </a:r>
            <a:r>
              <a:rPr lang="en-US" sz="2800" dirty="0" smtClean="0">
                <a:solidFill>
                  <a:prstClr val="black"/>
                </a:solidFill>
                <a:latin typeface="Cambria" charset="0"/>
                <a:ea typeface="Cambria" charset="0"/>
                <a:cs typeface="Cambria" charset="0"/>
                <a:sym typeface="PopplLaudatio-Regular"/>
              </a:rPr>
              <a:t>Basic Text </a:t>
            </a:r>
            <a:r>
              <a:rPr lang="en-US" sz="2800" dirty="0">
                <a:solidFill>
                  <a:prstClr val="black"/>
                </a:solidFill>
                <a:latin typeface="Cambria" charset="0"/>
                <a:ea typeface="Cambria" charset="0"/>
                <a:cs typeface="Cambria" charset="0"/>
                <a:sym typeface="PopplLaudatio-Regular"/>
              </a:rPr>
              <a:t>they are learning about NA from NA literature, not some other </a:t>
            </a:r>
            <a:r>
              <a:rPr lang="en-US" sz="2800" dirty="0" smtClean="0">
                <a:solidFill>
                  <a:prstClr val="black"/>
                </a:solidFill>
                <a:latin typeface="Cambria" charset="0"/>
                <a:ea typeface="Cambria" charset="0"/>
                <a:cs typeface="Cambria" charset="0"/>
                <a:sym typeface="PopplLaudatio-Regular"/>
              </a:rPr>
              <a:t>interpretation…</a:t>
            </a:r>
            <a:endParaRPr kumimoji="0" sz="2800" b="0" i="0" u="none" strike="noStrike" kern="1200" cap="none" spc="0" normalizeH="0" baseline="0" noProof="0" dirty="0">
              <a:ln>
                <a:noFill/>
              </a:ln>
              <a:solidFill>
                <a:prstClr val="black"/>
              </a:solidFill>
              <a:effectLst/>
              <a:uLnTx/>
              <a:uFillTx/>
              <a:latin typeface="Cambria" charset="0"/>
              <a:ea typeface="Cambria" charset="0"/>
              <a:cs typeface="Cambria" charset="0"/>
              <a:sym typeface="PopplLaudatio-Regular"/>
            </a:endParaRP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18464212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hape 83"/>
          <p:cNvSpPr/>
          <p:nvPr/>
        </p:nvSpPr>
        <p:spPr>
          <a:xfrm>
            <a:off x="2413000" y="836884"/>
            <a:ext cx="9410700" cy="764632"/>
          </a:xfrm>
          <a:prstGeom prst="rect">
            <a:avLst/>
          </a:prstGeom>
          <a:ln w="12700">
            <a:miter lim="400000"/>
          </a:ln>
          <a:extLst>
            <a:ext uri="{C572A759-6A51-4108-AA02-DFA0A04FC94B}">
              <ma14:wrappingTextBoxFlag xmlns:mc="http://schemas.openxmlformats.org/markup-compatibility/2006" xmlns:mv="urn:schemas-microsoft-com:mac:vml" xmlns:ma14="http://schemas.microsoft.com/office/mac/drawingml/2011/main" xmlns="" xmlns:p="http://schemas.openxmlformats.org/presentationml/2006/main" xmlns:r="http://schemas.openxmlformats.org/officeDocument/2006/relationships" xmlns:a="http://schemas.openxmlformats.org/drawingml/2006/main" val="1"/>
            </a:ext>
          </a:extLst>
        </p:spPr>
        <p:txBody>
          <a:bodyPr lIns="35719" tIns="35719" rIns="35719" bIns="35719" anchor="ctr">
            <a:noAutofit/>
          </a:bodyPr>
          <a:lstStyle/>
          <a:p>
            <a:pPr marL="0" marR="0" lvl="1" indent="0" algn="ctr" defTabSz="457200" rtl="0" eaLnBrk="1" fontAlgn="auto" latinLnBrk="0" hangingPunct="1">
              <a:lnSpc>
                <a:spcPct val="100000"/>
              </a:lnSpc>
              <a:spcBef>
                <a:spcPts val="0"/>
              </a:spcBef>
              <a:spcAft>
                <a:spcPts val="0"/>
              </a:spcAft>
              <a:buClrTx/>
              <a:buSzTx/>
              <a:buFontTx/>
              <a:buNone/>
              <a:tabLst/>
              <a:defRPr sz="1800"/>
            </a:pPr>
            <a:r>
              <a:rPr kumimoji="0" sz="4500" b="1" i="0" u="none" strike="noStrike" kern="1200" cap="none" spc="0" normalizeH="0" baseline="0" noProof="0" dirty="0">
                <a:ln>
                  <a:noFill/>
                </a:ln>
                <a:solidFill>
                  <a:prstClr val="black"/>
                </a:solidFill>
                <a:effectLst/>
                <a:uLnTx/>
                <a:uFillTx/>
                <a:latin typeface="Cambria" charset="0"/>
                <a:ea typeface="Cambria" charset="0"/>
                <a:cs typeface="Cambria" charset="0"/>
                <a:sym typeface="BotonBQ-Bold"/>
              </a:rPr>
              <a:t>Motion </a:t>
            </a:r>
            <a:r>
              <a:rPr lang="en-US" sz="4500" b="1" dirty="0">
                <a:solidFill>
                  <a:prstClr val="black"/>
                </a:solidFill>
                <a:latin typeface="Cambria" charset="0"/>
                <a:ea typeface="Cambria" charset="0"/>
                <a:cs typeface="Cambria" charset="0"/>
                <a:sym typeface="BotonBQ-Bold"/>
              </a:rPr>
              <a:t>3</a:t>
            </a:r>
            <a:r>
              <a:rPr kumimoji="0" sz="4500" b="1" i="0" u="none" strike="noStrike" kern="1200" cap="none" spc="0" normalizeH="0" baseline="0" noProof="0" dirty="0" smtClean="0">
                <a:ln>
                  <a:noFill/>
                </a:ln>
                <a:solidFill>
                  <a:prstClr val="black"/>
                </a:solidFill>
                <a:effectLst/>
                <a:uLnTx/>
                <a:uFillTx/>
                <a:latin typeface="Cambria" charset="0"/>
                <a:ea typeface="Cambria" charset="0"/>
                <a:cs typeface="Cambria" charset="0"/>
                <a:sym typeface="BotonBQ-Bold"/>
              </a:rPr>
              <a:t>: </a:t>
            </a:r>
            <a:r>
              <a:rPr kumimoji="0" sz="4500" b="1" i="0" u="none" strike="noStrike" kern="1200" cap="none" spc="0" normalizeH="0" baseline="0" noProof="0" dirty="0">
                <a:ln>
                  <a:noFill/>
                </a:ln>
                <a:solidFill>
                  <a:prstClr val="black"/>
                </a:solidFill>
                <a:effectLst/>
                <a:uLnTx/>
                <a:uFillTx/>
                <a:latin typeface="Cambria" charset="0"/>
                <a:ea typeface="Cambria" charset="0"/>
                <a:cs typeface="Cambria" charset="0"/>
                <a:sym typeface="BotonBQ-Bold"/>
              </a:rPr>
              <a:t>Rationale by Region</a:t>
            </a:r>
          </a:p>
        </p:txBody>
      </p:sp>
      <p:sp>
        <p:nvSpPr>
          <p:cNvPr id="3" name="Shape 86"/>
          <p:cNvSpPr/>
          <p:nvPr/>
        </p:nvSpPr>
        <p:spPr>
          <a:xfrm>
            <a:off x="519952" y="2068263"/>
            <a:ext cx="11303747" cy="3929794"/>
          </a:xfrm>
          <a:prstGeom prst="rect">
            <a:avLst/>
          </a:prstGeom>
          <a:ln w="12700">
            <a:miter lim="400000"/>
          </a:ln>
          <a:extLst>
            <a:ext uri="{C572A759-6A51-4108-AA02-DFA0A04FC94B}">
              <ma14:wrappingTextBoxFlag xmlns:mc="http://schemas.openxmlformats.org/markup-compatibility/2006" xmlns:mv="urn:schemas-microsoft-com:mac:vml" xmlns:ma14="http://schemas.microsoft.com/office/mac/drawingml/2011/main" xmlns="" xmlns:p="http://schemas.openxmlformats.org/presentationml/2006/main" xmlns:r="http://schemas.openxmlformats.org/officeDocument/2006/relationships" xmlns:a="http://schemas.openxmlformats.org/drawingml/2006/main" val="1"/>
            </a:ext>
          </a:extLst>
        </p:spPr>
        <p:txBody>
          <a:bodyPr wrap="square" lIns="0" tIns="0" rIns="0" bIns="0">
            <a:spAutoFit/>
          </a:bodyPr>
          <a:lstStyle/>
          <a:p>
            <a:pPr lvl="0">
              <a:lnSpc>
                <a:spcPct val="114000"/>
              </a:lnSpc>
              <a:buSzPct val="75000"/>
              <a:defRPr sz="1800"/>
            </a:pPr>
            <a:r>
              <a:rPr lang="en-US" sz="2800" dirty="0" smtClean="0">
                <a:solidFill>
                  <a:prstClr val="black"/>
                </a:solidFill>
                <a:latin typeface="Cambria" charset="0"/>
                <a:ea typeface="Cambria" charset="0"/>
                <a:cs typeface="Cambria" charset="0"/>
                <a:sym typeface="PopplLaudatio-Regular"/>
              </a:rPr>
              <a:t>The beauty of these Basic Text Step Study questions is that the answer is always the original line in the Basic Text from which the question was created. Because </a:t>
            </a:r>
            <a:r>
              <a:rPr lang="en-US" sz="2800" dirty="0">
                <a:solidFill>
                  <a:prstClr val="black"/>
                </a:solidFill>
                <a:latin typeface="Cambria" charset="0"/>
                <a:ea typeface="Cambria" charset="0"/>
                <a:cs typeface="Cambria" charset="0"/>
                <a:sym typeface="PopplLaudatio-Regular"/>
              </a:rPr>
              <a:t>the response is not personality based, </a:t>
            </a:r>
            <a:r>
              <a:rPr lang="en-US" sz="2800" dirty="0" smtClean="0">
                <a:solidFill>
                  <a:prstClr val="black"/>
                </a:solidFill>
                <a:latin typeface="Cambria" charset="0"/>
                <a:ea typeface="Cambria" charset="0"/>
                <a:cs typeface="Cambria" charset="0"/>
                <a:sym typeface="PopplLaudatio-Regular"/>
              </a:rPr>
              <a:t>these questions </a:t>
            </a:r>
            <a:r>
              <a:rPr lang="en-US" sz="2800" dirty="0">
                <a:solidFill>
                  <a:prstClr val="black"/>
                </a:solidFill>
                <a:latin typeface="Cambria" charset="0"/>
                <a:ea typeface="Cambria" charset="0"/>
                <a:cs typeface="Cambria" charset="0"/>
                <a:sym typeface="PopplLaudatio-Regular"/>
              </a:rPr>
              <a:t>work well in developing communities, isolated communities and across distances </a:t>
            </a:r>
            <a:r>
              <a:rPr lang="en-US" sz="2800" dirty="0" smtClean="0">
                <a:solidFill>
                  <a:prstClr val="black"/>
                </a:solidFill>
                <a:latin typeface="Cambria" charset="0"/>
                <a:ea typeface="Cambria" charset="0"/>
                <a:cs typeface="Cambria" charset="0"/>
                <a:sym typeface="PopplLaudatio-Regular"/>
              </a:rPr>
              <a:t>via telephone </a:t>
            </a:r>
            <a:r>
              <a:rPr lang="en-US" sz="2800" dirty="0">
                <a:solidFill>
                  <a:prstClr val="black"/>
                </a:solidFill>
                <a:latin typeface="Cambria" charset="0"/>
                <a:ea typeface="Cambria" charset="0"/>
                <a:cs typeface="Cambria" charset="0"/>
                <a:sym typeface="PopplLaudatio-Regular"/>
              </a:rPr>
              <a:t>and internet. This is not a request to develop a new book. There are 483 questions in </a:t>
            </a:r>
            <a:r>
              <a:rPr lang="en-US" sz="2800" dirty="0" smtClean="0">
                <a:solidFill>
                  <a:prstClr val="black"/>
                </a:solidFill>
                <a:latin typeface="Cambria" charset="0"/>
                <a:ea typeface="Cambria" charset="0"/>
                <a:cs typeface="Cambria" charset="0"/>
                <a:sym typeface="PopplLaudatio-Regular"/>
              </a:rPr>
              <a:t>the complete </a:t>
            </a:r>
            <a:r>
              <a:rPr lang="en-US" sz="2800" dirty="0">
                <a:solidFill>
                  <a:prstClr val="black"/>
                </a:solidFill>
                <a:latin typeface="Cambria" charset="0"/>
                <a:ea typeface="Cambria" charset="0"/>
                <a:cs typeface="Cambria" charset="0"/>
                <a:sym typeface="PopplLaudatio-Regular"/>
              </a:rPr>
              <a:t>Twelve Steps of Basic Text Step Study Questions and the result of this motion would be a</a:t>
            </a:r>
          </a:p>
          <a:p>
            <a:pPr lvl="0">
              <a:lnSpc>
                <a:spcPct val="114000"/>
              </a:lnSpc>
              <a:buSzPct val="75000"/>
              <a:defRPr sz="1800"/>
            </a:pPr>
            <a:r>
              <a:rPr lang="en-US" sz="2800" dirty="0">
                <a:solidFill>
                  <a:prstClr val="black"/>
                </a:solidFill>
                <a:latin typeface="Cambria" charset="0"/>
                <a:ea typeface="Cambria" charset="0"/>
                <a:cs typeface="Cambria" charset="0"/>
                <a:sym typeface="PopplLaudatio-Regular"/>
              </a:rPr>
              <a:t>stapled booklet about the size of the Group </a:t>
            </a:r>
            <a:r>
              <a:rPr lang="en-US" sz="2800" dirty="0" smtClean="0">
                <a:solidFill>
                  <a:prstClr val="black"/>
                </a:solidFill>
                <a:latin typeface="Cambria" charset="0"/>
                <a:ea typeface="Cambria" charset="0"/>
                <a:cs typeface="Cambria" charset="0"/>
                <a:sym typeface="PopplLaudatio-Regular"/>
              </a:rPr>
              <a:t>Booklet…</a:t>
            </a:r>
            <a:endParaRPr kumimoji="0" sz="2800" b="0" i="0" u="none" strike="noStrike" kern="1200" cap="none" spc="0" normalizeH="0" baseline="0" noProof="0" dirty="0">
              <a:ln>
                <a:noFill/>
              </a:ln>
              <a:solidFill>
                <a:prstClr val="black"/>
              </a:solidFill>
              <a:effectLst/>
              <a:uLnTx/>
              <a:uFillTx/>
              <a:latin typeface="Cambria" charset="0"/>
              <a:ea typeface="Cambria" charset="0"/>
              <a:cs typeface="Cambria" charset="0"/>
              <a:sym typeface="PopplLaudatio-Regular"/>
            </a:endParaRP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38853504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extBox 1"/>
          <p:cNvSpPr txBox="1"/>
          <p:nvPr/>
        </p:nvSpPr>
        <p:spPr>
          <a:xfrm>
            <a:off x="320041" y="287171"/>
            <a:ext cx="11960860" cy="1645920"/>
          </a:xfrm>
          <a:prstGeom prst="rect">
            <a:avLst/>
          </a:prstGeom>
          <a:solidFill>
            <a:srgbClr val="FFFFFF"/>
          </a:solidFill>
          <a:ln w="63500" cap="flat">
            <a:solidFill>
              <a:srgbClr val="92278F"/>
            </a:solid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2468880" tIns="0" rIns="36576" bIns="36576" numCol="1" spcCol="38100" rtlCol="0" anchor="ctr">
            <a:noAutofit/>
          </a:bodyPr>
          <a:lstStyle/>
          <a:p>
            <a:pPr lvl="0" algn="ctr" latinLnBrk="1" hangingPunct="0"/>
            <a:r>
              <a:rPr lang="en-US" sz="4500" b="1" dirty="0" smtClean="0">
                <a:latin typeface="Cambria" charset="0"/>
                <a:ea typeface="Cambria" charset="0"/>
                <a:cs typeface="Cambria" charset="0"/>
              </a:rPr>
              <a:t>2018 </a:t>
            </a:r>
            <a:r>
              <a:rPr lang="en-US" sz="4500" b="1" i="1" dirty="0" smtClean="0">
                <a:latin typeface="Cambria" charset="0"/>
                <a:ea typeface="Cambria" charset="0"/>
                <a:cs typeface="Cambria" charset="0"/>
              </a:rPr>
              <a:t>CAR Workshop</a:t>
            </a:r>
            <a:endParaRPr lang="en-US" sz="4500" b="1" dirty="0">
              <a:latin typeface="Cambria" charset="0"/>
              <a:ea typeface="Cambria" charset="0"/>
              <a:cs typeface="Cambria" charset="0"/>
            </a:endParaRPr>
          </a:p>
        </p:txBody>
      </p:sp>
      <p:sp>
        <p:nvSpPr>
          <p:cNvPr id="3" name="Shape 68"/>
          <p:cNvSpPr/>
          <p:nvPr/>
        </p:nvSpPr>
        <p:spPr>
          <a:xfrm>
            <a:off x="1065530" y="2284128"/>
            <a:ext cx="8427788" cy="3878927"/>
          </a:xfrm>
          <a:prstGeom prst="rect">
            <a:avLst/>
          </a:prstGeom>
          <a:ln w="12700">
            <a:miter lim="400000"/>
          </a:ln>
          <a:extLst>
            <a:ext uri="{C572A759-6A51-4108-AA02-DFA0A04FC94B}">
              <ma14:wrappingTextBoxFlag xmlns:mc="http://schemas.openxmlformats.org/markup-compatibility/2006" xmlns:mv="urn:schemas-microsoft-com:mac:vml" xmlns:ma14="http://schemas.microsoft.com/office/mac/drawingml/2011/main" xmlns="" xmlns:p="http://schemas.openxmlformats.org/presentationml/2006/main" xmlns:r="http://schemas.openxmlformats.org/officeDocument/2006/relationships" xmlns:a="http://schemas.openxmlformats.org/drawingml/2006/main" val="1"/>
            </a:ext>
          </a:extLst>
        </p:spPr>
        <p:txBody>
          <a:bodyPr wrap="square" lIns="0" tIns="0" rIns="0" bIns="0">
            <a:noAutofit/>
          </a:bodyPr>
          <a:lstStyle/>
          <a:p>
            <a:pPr marL="514350" indent="-514350">
              <a:spcBef>
                <a:spcPts val="1800"/>
              </a:spcBef>
              <a:buFont typeface="+mj-lt"/>
              <a:buAutoNum type="arabicPeriod"/>
              <a:defRPr sz="1800"/>
            </a:pPr>
            <a:r>
              <a:rPr lang="en-US" sz="2400" b="1" dirty="0" smtClean="0">
                <a:latin typeface="Cambria" charset="0"/>
                <a:ea typeface="Cambria" charset="0"/>
                <a:cs typeface="Cambria" charset="0"/>
                <a:sym typeface="PopplLaudatio-Regular"/>
              </a:rPr>
              <a:t>Motions</a:t>
            </a:r>
            <a:r>
              <a:rPr lang="en-US" sz="3600" b="1" dirty="0" smtClean="0">
                <a:latin typeface="Cambria" charset="0"/>
                <a:ea typeface="Cambria" charset="0"/>
                <a:cs typeface="Cambria" charset="0"/>
                <a:sym typeface="PopplLaudatio-Regular"/>
              </a:rPr>
              <a:t> </a:t>
            </a:r>
            <a:r>
              <a:rPr lang="en-US" sz="2400" b="1" dirty="0" smtClean="0">
                <a:latin typeface="Cambria" charset="0"/>
                <a:ea typeface="Cambria" charset="0"/>
                <a:cs typeface="Cambria" charset="0"/>
                <a:sym typeface="PopplLaudatio-Regular"/>
              </a:rPr>
              <a:t>1</a:t>
            </a:r>
            <a:r>
              <a:rPr lang="en-US" sz="2400" b="1" dirty="0" smtClean="0">
                <a:latin typeface="Cambria" charset="0"/>
                <a:ea typeface="Cambria" charset="0"/>
                <a:cs typeface="Cambria" charset="0"/>
                <a:sym typeface="PopplLaudatio-Regular"/>
              </a:rPr>
              <a:t>-</a:t>
            </a:r>
            <a:r>
              <a:rPr lang="en-US" sz="2400" b="1" dirty="0" smtClean="0">
                <a:latin typeface="Cambria" charset="0"/>
                <a:ea typeface="Cambria" charset="0"/>
                <a:cs typeface="Cambria" charset="0"/>
                <a:sym typeface="PopplLaudatio-Regular"/>
              </a:rPr>
              <a:t>8</a:t>
            </a:r>
            <a:r>
              <a:rPr lang="en-US" sz="2400" b="1" dirty="0" smtClean="0">
                <a:latin typeface="Cambria" charset="0"/>
                <a:ea typeface="Cambria" charset="0"/>
                <a:cs typeface="Cambria" charset="0"/>
                <a:sym typeface="Symbol" panose="05050102010706020507" pitchFamily="18" charset="2"/>
              </a:rPr>
              <a:t> </a:t>
            </a:r>
            <a:r>
              <a:rPr lang="en-US" sz="2400" b="1" dirty="0" smtClean="0">
                <a:latin typeface="Cambria" charset="0"/>
                <a:ea typeface="Cambria" charset="0"/>
                <a:cs typeface="Cambria" charset="0"/>
                <a:sym typeface="PopplLaudatio-Regular"/>
              </a:rPr>
              <a:t>Literature and Products</a:t>
            </a:r>
            <a:endParaRPr lang="en-US" sz="2400" b="1" i="1" dirty="0" smtClean="0">
              <a:latin typeface="Cambria" charset="0"/>
              <a:ea typeface="Cambria" charset="0"/>
              <a:cs typeface="Cambria" charset="0"/>
              <a:sym typeface="PopplLaudatio-Regular"/>
            </a:endParaRPr>
          </a:p>
          <a:p>
            <a:pPr marL="514350" indent="-514350">
              <a:spcBef>
                <a:spcPts val="1800"/>
              </a:spcBef>
              <a:buFont typeface="+mj-lt"/>
              <a:buAutoNum type="arabicPeriod"/>
              <a:defRPr sz="1800"/>
            </a:pPr>
            <a:r>
              <a:rPr lang="en-US" sz="2400" b="1" dirty="0" smtClean="0">
                <a:latin typeface="Cambria" charset="0"/>
                <a:ea typeface="Cambria" charset="0"/>
                <a:cs typeface="Cambria" charset="0"/>
                <a:sym typeface="PopplLaudatio-Regular"/>
              </a:rPr>
              <a:t>Motions </a:t>
            </a:r>
            <a:r>
              <a:rPr lang="en-US" sz="2400" b="1" dirty="0" smtClean="0">
                <a:latin typeface="Cambria" charset="0"/>
                <a:ea typeface="Cambria" charset="0"/>
                <a:cs typeface="Cambria" charset="0"/>
                <a:sym typeface="PopplLaudatio-Regular"/>
              </a:rPr>
              <a:t>9-14</a:t>
            </a:r>
            <a:r>
              <a:rPr lang="en-US" sz="2400" b="1" dirty="0">
                <a:latin typeface="Cambria" charset="0"/>
                <a:ea typeface="Cambria" charset="0"/>
                <a:cs typeface="Cambria" charset="0"/>
                <a:sym typeface="Symbol" panose="05050102010706020507" pitchFamily="18" charset="2"/>
              </a:rPr>
              <a:t>  </a:t>
            </a:r>
            <a:r>
              <a:rPr lang="en-US" sz="2400" b="1" dirty="0" smtClean="0">
                <a:latin typeface="Cambria" charset="0"/>
                <a:ea typeface="Cambria" charset="0"/>
                <a:cs typeface="Cambria" charset="0"/>
                <a:sym typeface="PopplLaudatio-Regular"/>
              </a:rPr>
              <a:t>DRT/MAT</a:t>
            </a:r>
            <a:r>
              <a:rPr lang="en-US" sz="2400" b="1" dirty="0">
                <a:latin typeface="Cambria" charset="0"/>
                <a:ea typeface="Cambria" charset="0"/>
                <a:cs typeface="Cambria" charset="0"/>
                <a:sym typeface="PopplLaudatio-Regular"/>
              </a:rPr>
              <a:t>, special events, and </a:t>
            </a:r>
            <a:r>
              <a:rPr lang="en-US" sz="2400" b="1" dirty="0" err="1" smtClean="0">
                <a:latin typeface="Cambria" charset="0"/>
                <a:ea typeface="Cambria" charset="0"/>
                <a:cs typeface="Cambria" charset="0"/>
                <a:sym typeface="PopplLaudatio-Regular"/>
              </a:rPr>
              <a:t>IDTs</a:t>
            </a:r>
            <a:endParaRPr lang="en-US" sz="2400" b="1" dirty="0" smtClean="0">
              <a:latin typeface="Cambria" charset="0"/>
              <a:ea typeface="Cambria" charset="0"/>
              <a:cs typeface="Cambria" charset="0"/>
              <a:sym typeface="PopplLaudatio-Regular"/>
            </a:endParaRPr>
          </a:p>
          <a:p>
            <a:pPr marL="514350" indent="-514350">
              <a:spcBef>
                <a:spcPts val="1800"/>
              </a:spcBef>
              <a:buFont typeface="+mj-lt"/>
              <a:buAutoNum type="arabicPeriod"/>
              <a:defRPr sz="1800"/>
            </a:pPr>
            <a:r>
              <a:rPr lang="en-US" sz="2400" b="1" dirty="0" smtClean="0">
                <a:latin typeface="Cambria" charset="0"/>
                <a:ea typeface="Cambria" charset="0"/>
                <a:cs typeface="Cambria" charset="0"/>
                <a:sym typeface="PopplLaudatio-Regular"/>
              </a:rPr>
              <a:t>Motions 15-25</a:t>
            </a:r>
            <a:r>
              <a:rPr lang="en-US" sz="2400" b="1" dirty="0">
                <a:latin typeface="Cambria" charset="0"/>
                <a:ea typeface="Cambria" charset="0"/>
                <a:cs typeface="Cambria" charset="0"/>
                <a:sym typeface="Symbol" panose="05050102010706020507" pitchFamily="18" charset="2"/>
              </a:rPr>
              <a:t>  </a:t>
            </a:r>
            <a:r>
              <a:rPr lang="en-US" sz="2400" b="1" dirty="0" smtClean="0">
                <a:latin typeface="Cambria" charset="0"/>
                <a:ea typeface="Cambria" charset="0"/>
                <a:cs typeface="Cambria" charset="0"/>
                <a:sym typeface="PopplLaudatio-Regular"/>
              </a:rPr>
              <a:t>role </a:t>
            </a:r>
            <a:r>
              <a:rPr lang="en-US" sz="2400" b="1" dirty="0">
                <a:latin typeface="Cambria" charset="0"/>
                <a:ea typeface="Cambria" charset="0"/>
                <a:cs typeface="Cambria" charset="0"/>
                <a:sym typeface="PopplLaudatio-Regular"/>
              </a:rPr>
              <a:t>of zones, </a:t>
            </a:r>
            <a:r>
              <a:rPr lang="en-US" sz="2400" b="1" dirty="0" smtClean="0">
                <a:latin typeface="Cambria" charset="0"/>
                <a:ea typeface="Cambria" charset="0"/>
                <a:cs typeface="Cambria" charset="0"/>
                <a:sym typeface="PopplLaudatio-Regular"/>
              </a:rPr>
              <a:t>zonal seating</a:t>
            </a:r>
            <a:r>
              <a:rPr lang="en-US" sz="2400" b="1" dirty="0">
                <a:latin typeface="Cambria" charset="0"/>
                <a:ea typeface="Cambria" charset="0"/>
                <a:cs typeface="Cambria" charset="0"/>
                <a:sym typeface="PopplLaudatio-Regular"/>
              </a:rPr>
              <a:t>, and other WSC </a:t>
            </a:r>
            <a:r>
              <a:rPr lang="en-US" sz="2400" b="1" dirty="0" smtClean="0">
                <a:latin typeface="Cambria" charset="0"/>
                <a:ea typeface="Cambria" charset="0"/>
                <a:cs typeface="Cambria" charset="0"/>
                <a:sym typeface="PopplLaudatio-Regular"/>
              </a:rPr>
              <a:t>issues</a:t>
            </a:r>
            <a:r>
              <a:rPr lang="en-US" sz="2400" b="1" dirty="0" smtClean="0">
                <a:latin typeface="Cambria" charset="0"/>
                <a:ea typeface="Cambria" charset="0"/>
                <a:cs typeface="Cambria" charset="0"/>
                <a:sym typeface="PopplLaudatio-Regular"/>
              </a:rPr>
              <a:t> </a:t>
            </a:r>
          </a:p>
        </p:txBody>
      </p:sp>
      <p:pic>
        <p:nvPicPr>
          <p:cNvPr id="4" name="wsc2018_logobluetextchairs.png"/>
          <p:cNvPicPr/>
          <p:nvPr/>
        </p:nvPicPr>
        <p:blipFill>
          <a:blip r:embed="rId3">
            <a:extLst/>
          </a:blip>
          <a:stretch>
            <a:fillRect/>
          </a:stretch>
        </p:blipFill>
        <p:spPr>
          <a:xfrm>
            <a:off x="432012" y="327580"/>
            <a:ext cx="2264894" cy="1588953"/>
          </a:xfrm>
          <a:prstGeom prst="rect">
            <a:avLst/>
          </a:prstGeom>
          <a:ln w="12700">
            <a:miter lim="400000"/>
          </a:ln>
        </p:spPr>
      </p:pic>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29857463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hape 83"/>
          <p:cNvSpPr/>
          <p:nvPr/>
        </p:nvSpPr>
        <p:spPr>
          <a:xfrm>
            <a:off x="2413000" y="836884"/>
            <a:ext cx="9410700" cy="764632"/>
          </a:xfrm>
          <a:prstGeom prst="rect">
            <a:avLst/>
          </a:prstGeom>
          <a:ln w="12700">
            <a:miter lim="400000"/>
          </a:ln>
          <a:extLst>
            <a:ext uri="{C572A759-6A51-4108-AA02-DFA0A04FC94B}">
              <ma14:wrappingTextBoxFlag xmlns:mc="http://schemas.openxmlformats.org/markup-compatibility/2006" xmlns:mv="urn:schemas-microsoft-com:mac:vml" xmlns:ma14="http://schemas.microsoft.com/office/mac/drawingml/2011/main" xmlns="" xmlns:p="http://schemas.openxmlformats.org/presentationml/2006/main" xmlns:r="http://schemas.openxmlformats.org/officeDocument/2006/relationships" xmlns:a="http://schemas.openxmlformats.org/drawingml/2006/main" val="1"/>
            </a:ext>
          </a:extLst>
        </p:spPr>
        <p:txBody>
          <a:bodyPr lIns="35719" tIns="35719" rIns="35719" bIns="35719" anchor="ctr">
            <a:noAutofit/>
          </a:bodyPr>
          <a:lstStyle/>
          <a:p>
            <a:pPr marL="0" marR="0" lvl="1" indent="0" algn="ctr" defTabSz="457200" rtl="0" eaLnBrk="1" fontAlgn="auto" latinLnBrk="0" hangingPunct="1">
              <a:lnSpc>
                <a:spcPct val="100000"/>
              </a:lnSpc>
              <a:spcBef>
                <a:spcPts val="0"/>
              </a:spcBef>
              <a:spcAft>
                <a:spcPts val="0"/>
              </a:spcAft>
              <a:buClrTx/>
              <a:buSzTx/>
              <a:buFontTx/>
              <a:buNone/>
              <a:tabLst/>
              <a:defRPr sz="1800"/>
            </a:pPr>
            <a:r>
              <a:rPr kumimoji="0" sz="4500" b="1" i="0" u="none" strike="noStrike" kern="1200" cap="none" spc="0" normalizeH="0" baseline="0" noProof="0" dirty="0">
                <a:ln>
                  <a:noFill/>
                </a:ln>
                <a:solidFill>
                  <a:prstClr val="black"/>
                </a:solidFill>
                <a:effectLst/>
                <a:uLnTx/>
                <a:uFillTx/>
                <a:latin typeface="Cambria" charset="0"/>
                <a:ea typeface="Cambria" charset="0"/>
                <a:cs typeface="Cambria" charset="0"/>
                <a:sym typeface="BotonBQ-Bold"/>
              </a:rPr>
              <a:t>Motion </a:t>
            </a:r>
            <a:r>
              <a:rPr lang="en-US" sz="4500" b="1" dirty="0">
                <a:solidFill>
                  <a:prstClr val="black"/>
                </a:solidFill>
                <a:latin typeface="Cambria" charset="0"/>
                <a:ea typeface="Cambria" charset="0"/>
                <a:cs typeface="Cambria" charset="0"/>
                <a:sym typeface="BotonBQ-Bold"/>
              </a:rPr>
              <a:t>3</a:t>
            </a:r>
            <a:r>
              <a:rPr kumimoji="0" sz="4500" b="1" i="0" u="none" strike="noStrike" kern="1200" cap="none" spc="0" normalizeH="0" baseline="0" noProof="0" dirty="0" smtClean="0">
                <a:ln>
                  <a:noFill/>
                </a:ln>
                <a:solidFill>
                  <a:prstClr val="black"/>
                </a:solidFill>
                <a:effectLst/>
                <a:uLnTx/>
                <a:uFillTx/>
                <a:latin typeface="Cambria" charset="0"/>
                <a:ea typeface="Cambria" charset="0"/>
                <a:cs typeface="Cambria" charset="0"/>
                <a:sym typeface="BotonBQ-Bold"/>
              </a:rPr>
              <a:t>: </a:t>
            </a:r>
            <a:r>
              <a:rPr kumimoji="0" sz="4500" b="1" i="0" u="none" strike="noStrike" kern="1200" cap="none" spc="0" normalizeH="0" baseline="0" noProof="0" dirty="0">
                <a:ln>
                  <a:noFill/>
                </a:ln>
                <a:solidFill>
                  <a:prstClr val="black"/>
                </a:solidFill>
                <a:effectLst/>
                <a:uLnTx/>
                <a:uFillTx/>
                <a:latin typeface="Cambria" charset="0"/>
                <a:ea typeface="Cambria" charset="0"/>
                <a:cs typeface="Cambria" charset="0"/>
                <a:sym typeface="BotonBQ-Bold"/>
              </a:rPr>
              <a:t>Rationale by Region</a:t>
            </a:r>
          </a:p>
        </p:txBody>
      </p:sp>
      <p:sp>
        <p:nvSpPr>
          <p:cNvPr id="3" name="Shape 86"/>
          <p:cNvSpPr/>
          <p:nvPr/>
        </p:nvSpPr>
        <p:spPr>
          <a:xfrm>
            <a:off x="519952" y="2068263"/>
            <a:ext cx="11303747" cy="3888629"/>
          </a:xfrm>
          <a:prstGeom prst="rect">
            <a:avLst/>
          </a:prstGeom>
          <a:ln w="12700">
            <a:miter lim="400000"/>
          </a:ln>
          <a:extLst>
            <a:ext uri="{C572A759-6A51-4108-AA02-DFA0A04FC94B}">
              <ma14:wrappingTextBoxFlag xmlns:mc="http://schemas.openxmlformats.org/markup-compatibility/2006" xmlns:mv="urn:schemas-microsoft-com:mac:vml" xmlns:ma14="http://schemas.microsoft.com/office/mac/drawingml/2011/main" xmlns="" xmlns:p="http://schemas.openxmlformats.org/presentationml/2006/main" xmlns:r="http://schemas.openxmlformats.org/officeDocument/2006/relationships" xmlns:a="http://schemas.openxmlformats.org/drawingml/2006/main" val="1"/>
            </a:ext>
          </a:extLst>
        </p:spPr>
        <p:txBody>
          <a:bodyPr wrap="square" lIns="0" tIns="0" rIns="0" bIns="0">
            <a:spAutoFit/>
          </a:bodyPr>
          <a:lstStyle/>
          <a:p>
            <a:pPr lvl="0">
              <a:lnSpc>
                <a:spcPct val="114000"/>
              </a:lnSpc>
              <a:buSzPct val="75000"/>
              <a:defRPr sz="1800"/>
            </a:pPr>
            <a:r>
              <a:rPr lang="en-US" sz="2800" dirty="0" smtClean="0">
                <a:solidFill>
                  <a:prstClr val="black"/>
                </a:solidFill>
                <a:latin typeface="Cambria" charset="0"/>
                <a:ea typeface="Cambria" charset="0"/>
                <a:cs typeface="Cambria" charset="0"/>
                <a:sym typeface="PopplLaudatio-Regular"/>
              </a:rPr>
              <a:t>The NA Introductory Guide combined with these Basic Text Step Study Questions is an inexpensive way to bring the NA program into both the</a:t>
            </a:r>
          </a:p>
          <a:p>
            <a:pPr lvl="0">
              <a:lnSpc>
                <a:spcPct val="114000"/>
              </a:lnSpc>
              <a:buSzPct val="75000"/>
              <a:defRPr sz="1800"/>
            </a:pPr>
            <a:r>
              <a:rPr lang="en-US" sz="2800" dirty="0" smtClean="0">
                <a:solidFill>
                  <a:prstClr val="black"/>
                </a:solidFill>
                <a:latin typeface="Cambria" charset="0"/>
                <a:ea typeface="Cambria" charset="0"/>
                <a:cs typeface="Cambria" charset="0"/>
                <a:sym typeface="PopplLaudatio-Regular"/>
              </a:rPr>
              <a:t>incarceration and addiction rehabilitation environments. A first time through the Steps with the Basic Text provides a strong foundation for all members and facilitates future study with other NA literature. Having these questions Conference approved would make these NA Step study questions available from the WSO for fellowship dissemination and purchase.</a:t>
            </a:r>
            <a:endParaRPr kumimoji="0" sz="2800" b="0" i="0" u="none" strike="noStrike" kern="1200" cap="none" spc="0" normalizeH="0" baseline="0" noProof="0" dirty="0">
              <a:ln>
                <a:noFill/>
              </a:ln>
              <a:solidFill>
                <a:prstClr val="black"/>
              </a:solidFill>
              <a:effectLst/>
              <a:uLnTx/>
              <a:uFillTx/>
              <a:latin typeface="Cambria" charset="0"/>
              <a:ea typeface="Cambria" charset="0"/>
              <a:cs typeface="Cambria" charset="0"/>
              <a:sym typeface="PopplLaudatio-Regular"/>
            </a:endParaRP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78656936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hape 83"/>
          <p:cNvSpPr/>
          <p:nvPr/>
        </p:nvSpPr>
        <p:spPr>
          <a:xfrm>
            <a:off x="2311400" y="836884"/>
            <a:ext cx="9512300" cy="764632"/>
          </a:xfrm>
          <a:prstGeom prst="rect">
            <a:avLst/>
          </a:prstGeom>
          <a:ln w="12700">
            <a:miter lim="400000"/>
          </a:ln>
          <a:extLst>
            <a:ext uri="{C572A759-6A51-4108-AA02-DFA0A04FC94B}">
              <ma14:wrappingTextBoxFlag xmlns:mc="http://schemas.openxmlformats.org/markup-compatibility/2006" xmlns:mv="urn:schemas-microsoft-com:mac:vml" xmlns:ma14="http://schemas.microsoft.com/office/mac/drawingml/2011/main" xmlns="" xmlns:p="http://schemas.openxmlformats.org/presentationml/2006/main" xmlns:r="http://schemas.openxmlformats.org/officeDocument/2006/relationships" xmlns:a="http://schemas.openxmlformats.org/drawingml/2006/main" val="1"/>
            </a:ext>
          </a:extLst>
        </p:spPr>
        <p:txBody>
          <a:bodyPr lIns="35719" tIns="35719" rIns="35719" bIns="35719" anchor="ctr">
            <a:noAutofit/>
          </a:bodyPr>
          <a:lstStyle/>
          <a:p>
            <a:pPr marL="0" marR="0" lvl="1" indent="0" algn="ctr" defTabSz="457200" rtl="0" eaLnBrk="1" fontAlgn="auto" latinLnBrk="0" hangingPunct="1">
              <a:lnSpc>
                <a:spcPct val="100000"/>
              </a:lnSpc>
              <a:spcBef>
                <a:spcPts val="0"/>
              </a:spcBef>
              <a:spcAft>
                <a:spcPts val="0"/>
              </a:spcAft>
              <a:buClrTx/>
              <a:buSzTx/>
              <a:buFontTx/>
              <a:buNone/>
              <a:tabLst/>
              <a:defRPr sz="1800"/>
            </a:pPr>
            <a:r>
              <a:rPr kumimoji="0" sz="4500" b="1" i="0" u="none" strike="noStrike" kern="1200" cap="none" spc="0" normalizeH="0" baseline="0" noProof="0" dirty="0">
                <a:ln>
                  <a:noFill/>
                </a:ln>
                <a:solidFill>
                  <a:prstClr val="black"/>
                </a:solidFill>
                <a:effectLst/>
                <a:uLnTx/>
                <a:uFillTx/>
                <a:latin typeface="Cambria" charset="0"/>
                <a:ea typeface="Cambria" charset="0"/>
                <a:cs typeface="Cambria" charset="0"/>
                <a:sym typeface="BotonBQ-Bold"/>
              </a:rPr>
              <a:t>Motion </a:t>
            </a:r>
            <a:r>
              <a:rPr lang="en-US" sz="4500" b="1" dirty="0">
                <a:solidFill>
                  <a:prstClr val="black"/>
                </a:solidFill>
                <a:latin typeface="Cambria" charset="0"/>
                <a:ea typeface="Cambria" charset="0"/>
                <a:cs typeface="Cambria" charset="0"/>
                <a:sym typeface="BotonBQ-Bold"/>
              </a:rPr>
              <a:t>3</a:t>
            </a:r>
            <a:r>
              <a:rPr kumimoji="0" sz="4500" b="1" i="0" u="none" strike="noStrike" kern="1200" cap="none" spc="0" normalizeH="0" baseline="0" noProof="0" dirty="0" smtClean="0">
                <a:ln>
                  <a:noFill/>
                </a:ln>
                <a:solidFill>
                  <a:prstClr val="black"/>
                </a:solidFill>
                <a:effectLst/>
                <a:uLnTx/>
                <a:uFillTx/>
                <a:latin typeface="Cambria" charset="0"/>
                <a:ea typeface="Cambria" charset="0"/>
                <a:cs typeface="Cambria" charset="0"/>
                <a:sym typeface="BotonBQ-Bold"/>
              </a:rPr>
              <a:t>: </a:t>
            </a:r>
            <a:r>
              <a:rPr kumimoji="0" lang="en-US" sz="4500" b="1" i="0" u="none" strike="noStrike" kern="1200" cap="none" spc="0" normalizeH="0" baseline="0" noProof="0" dirty="0" smtClean="0">
                <a:ln>
                  <a:noFill/>
                </a:ln>
                <a:solidFill>
                  <a:prstClr val="black"/>
                </a:solidFill>
                <a:effectLst/>
                <a:uLnTx/>
                <a:uFillTx/>
                <a:latin typeface="Cambria" charset="0"/>
                <a:ea typeface="Cambria" charset="0"/>
                <a:cs typeface="Cambria" charset="0"/>
                <a:sym typeface="BotonBQ-Bold"/>
              </a:rPr>
              <a:t>World Board Response</a:t>
            </a:r>
            <a:endParaRPr kumimoji="0" sz="4500" b="1" i="0" u="none" strike="noStrike" kern="1200" cap="none" spc="0" normalizeH="0" baseline="0" noProof="0" dirty="0">
              <a:ln>
                <a:noFill/>
              </a:ln>
              <a:solidFill>
                <a:prstClr val="black"/>
              </a:solidFill>
              <a:effectLst/>
              <a:uLnTx/>
              <a:uFillTx/>
              <a:latin typeface="Cambria" charset="0"/>
              <a:ea typeface="Cambria" charset="0"/>
              <a:cs typeface="Cambria" charset="0"/>
              <a:sym typeface="BotonBQ-Bold"/>
            </a:endParaRPr>
          </a:p>
        </p:txBody>
      </p:sp>
      <p:sp>
        <p:nvSpPr>
          <p:cNvPr id="3" name="Shape 86"/>
          <p:cNvSpPr/>
          <p:nvPr/>
        </p:nvSpPr>
        <p:spPr>
          <a:xfrm>
            <a:off x="926882" y="2247553"/>
            <a:ext cx="10368647" cy="3991093"/>
          </a:xfrm>
          <a:prstGeom prst="rect">
            <a:avLst/>
          </a:prstGeom>
          <a:ln w="12700">
            <a:miter lim="400000"/>
          </a:ln>
          <a:extLst>
            <a:ext uri="{C572A759-6A51-4108-AA02-DFA0A04FC94B}">
              <ma14:wrappingTextBoxFlag xmlns:mc="http://schemas.openxmlformats.org/markup-compatibility/2006" xmlns:mv="urn:schemas-microsoft-com:mac:vml" xmlns:ma14="http://schemas.microsoft.com/office/mac/drawingml/2011/main" xmlns="" xmlns:p="http://schemas.openxmlformats.org/presentationml/2006/main" xmlns:r="http://schemas.openxmlformats.org/officeDocument/2006/relationships" xmlns:a="http://schemas.openxmlformats.org/drawingml/2006/main" val="1"/>
            </a:ext>
          </a:extLst>
        </p:spPr>
        <p:txBody>
          <a:bodyPr wrap="square" lIns="0" tIns="0" rIns="0" bIns="0">
            <a:spAutoFit/>
          </a:bodyPr>
          <a:lstStyle/>
          <a:p>
            <a:pPr marL="457200" marR="0" lvl="0" indent="-457200" algn="l" defTabSz="914400" rtl="0" eaLnBrk="1" fontAlgn="auto" latinLnBrk="0" hangingPunct="1">
              <a:lnSpc>
                <a:spcPct val="114000"/>
              </a:lnSpc>
              <a:spcBef>
                <a:spcPts val="0"/>
              </a:spcBef>
              <a:spcAft>
                <a:spcPts val="0"/>
              </a:spcAft>
              <a:buClrTx/>
              <a:buSzPct val="75000"/>
              <a:buFontTx/>
              <a:buBlip>
                <a:blip r:embed="rId3"/>
              </a:buBlip>
              <a:tabLst/>
              <a:defRPr sz="1800"/>
            </a:pPr>
            <a:r>
              <a:rPr kumimoji="0" lang="en-US" sz="3250" b="0" i="0" u="none" strike="noStrike" kern="1200" cap="none" spc="0" normalizeH="0" baseline="0" noProof="0" dirty="0" smtClean="0">
                <a:ln>
                  <a:noFill/>
                </a:ln>
                <a:solidFill>
                  <a:prstClr val="black"/>
                </a:solidFill>
                <a:effectLst/>
                <a:uLnTx/>
                <a:uFillTx/>
                <a:latin typeface="Cambria" charset="0"/>
                <a:ea typeface="Cambria" charset="0"/>
                <a:cs typeface="Cambria" charset="0"/>
                <a:sym typeface="PopplLaudatio-Regular"/>
              </a:rPr>
              <a:t>Motion’s intent is to have an already existing set of questions become Fellowship-approved</a:t>
            </a:r>
          </a:p>
          <a:p>
            <a:pPr marL="457200" marR="0" lvl="0" indent="-457200" algn="l" defTabSz="914400" rtl="0" eaLnBrk="1" fontAlgn="auto" latinLnBrk="0" hangingPunct="1">
              <a:lnSpc>
                <a:spcPct val="114000"/>
              </a:lnSpc>
              <a:spcBef>
                <a:spcPts val="0"/>
              </a:spcBef>
              <a:spcAft>
                <a:spcPts val="0"/>
              </a:spcAft>
              <a:buClrTx/>
              <a:buSzPct val="75000"/>
              <a:buFontTx/>
              <a:buBlip>
                <a:blip r:embed="rId3"/>
              </a:buBlip>
              <a:tabLst/>
              <a:defRPr sz="1800"/>
            </a:pPr>
            <a:r>
              <a:rPr lang="en-US" sz="3250" dirty="0" smtClean="0">
                <a:solidFill>
                  <a:prstClr val="black"/>
                </a:solidFill>
                <a:latin typeface="Cambria" charset="0"/>
                <a:ea typeface="Cambria" charset="0"/>
                <a:cs typeface="Cambria" charset="0"/>
                <a:sym typeface="PopplLaudatio-Regular"/>
              </a:rPr>
              <a:t>Direction and content of new</a:t>
            </a:r>
            <a:r>
              <a:rPr lang="en-US" sz="3250" noProof="0" dirty="0" smtClean="0">
                <a:solidFill>
                  <a:prstClr val="black"/>
                </a:solidFill>
                <a:latin typeface="Cambria" charset="0"/>
                <a:ea typeface="Cambria" charset="0"/>
                <a:cs typeface="Cambria" charset="0"/>
                <a:sym typeface="PopplLaudatio-Regular"/>
              </a:rPr>
              <a:t> literature is shaped by Fellowship input from the beginning</a:t>
            </a:r>
          </a:p>
          <a:p>
            <a:pPr marL="457200" marR="0" lvl="0" indent="-457200" algn="l" defTabSz="914400" rtl="0" eaLnBrk="1" fontAlgn="auto" latinLnBrk="0" hangingPunct="1">
              <a:lnSpc>
                <a:spcPct val="114000"/>
              </a:lnSpc>
              <a:spcBef>
                <a:spcPts val="0"/>
              </a:spcBef>
              <a:spcAft>
                <a:spcPts val="0"/>
              </a:spcAft>
              <a:buClrTx/>
              <a:buSzPct val="75000"/>
              <a:buFontTx/>
              <a:buBlip>
                <a:blip r:embed="rId3"/>
              </a:buBlip>
              <a:tabLst/>
              <a:defRPr sz="1800"/>
            </a:pPr>
            <a:r>
              <a:rPr lang="en-US" sz="3250" dirty="0" smtClean="0">
                <a:solidFill>
                  <a:prstClr val="black"/>
                </a:solidFill>
                <a:latin typeface="Cambria" charset="0"/>
                <a:ea typeface="Cambria" charset="0"/>
                <a:cs typeface="Cambria" charset="0"/>
                <a:sym typeface="PopplLaudatio-Regular"/>
              </a:rPr>
              <a:t>Our literature creation process could create a different result from what the motion seeks</a:t>
            </a:r>
          </a:p>
          <a:p>
            <a:pPr marL="457200" marR="0" lvl="0" indent="-457200" algn="l" defTabSz="914400" rtl="0" eaLnBrk="1" fontAlgn="auto" latinLnBrk="0" hangingPunct="1">
              <a:lnSpc>
                <a:spcPct val="114000"/>
              </a:lnSpc>
              <a:spcBef>
                <a:spcPts val="0"/>
              </a:spcBef>
              <a:spcAft>
                <a:spcPts val="0"/>
              </a:spcAft>
              <a:buClrTx/>
              <a:buSzPct val="75000"/>
              <a:buFontTx/>
              <a:buBlip>
                <a:blip r:embed="rId3"/>
              </a:buBlip>
              <a:tabLst/>
              <a:defRPr sz="1800"/>
            </a:pPr>
            <a:r>
              <a:rPr lang="en-US" sz="3250" noProof="0" dirty="0" smtClean="0">
                <a:solidFill>
                  <a:prstClr val="black"/>
                </a:solidFill>
                <a:latin typeface="Cambria" charset="0"/>
                <a:ea typeface="Cambria" charset="0"/>
                <a:cs typeface="Cambria" charset="0"/>
                <a:sym typeface="PopplLaudatio-Regular"/>
              </a:rPr>
              <a:t>Similar ideas are part of the </a:t>
            </a:r>
            <a:r>
              <a:rPr lang="en-US" sz="3250" i="1" noProof="0" dirty="0" smtClean="0">
                <a:solidFill>
                  <a:prstClr val="black"/>
                </a:solidFill>
                <a:latin typeface="Cambria" charset="0"/>
                <a:ea typeface="Cambria" charset="0"/>
                <a:cs typeface="Cambria" charset="0"/>
                <a:sym typeface="PopplLaudatio-Regular"/>
              </a:rPr>
              <a:t>CAR</a:t>
            </a:r>
            <a:r>
              <a:rPr lang="en-US" sz="3250" noProof="0" dirty="0" smtClean="0">
                <a:solidFill>
                  <a:prstClr val="black"/>
                </a:solidFill>
                <a:latin typeface="Cambria" charset="0"/>
                <a:ea typeface="Cambria" charset="0"/>
                <a:cs typeface="Cambria" charset="0"/>
                <a:sym typeface="PopplLaudatio-Regular"/>
              </a:rPr>
              <a:t> literature survey</a:t>
            </a: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50532503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hape 104"/>
          <p:cNvSpPr/>
          <p:nvPr/>
        </p:nvSpPr>
        <p:spPr>
          <a:xfrm>
            <a:off x="373082" y="2138655"/>
            <a:ext cx="11176001" cy="1918794"/>
          </a:xfrm>
          <a:prstGeom prst="rect">
            <a:avLst/>
          </a:prstGeom>
          <a:ln w="12700">
            <a:miter lim="400000"/>
          </a:ln>
          <a:extLst>
            <a:ext uri="{C572A759-6A51-4108-AA02-DFA0A04FC94B}">
              <ma14:wrappingTextBoxFlag xmlns:mc="http://schemas.openxmlformats.org/markup-compatibility/2006" xmlns:mv="urn:schemas-microsoft-com:mac:vml" xmlns:ma14="http://schemas.microsoft.com/office/mac/drawingml/2011/main" xmlns="" xmlns:p="http://schemas.openxmlformats.org/presentationml/2006/main" xmlns:r="http://schemas.openxmlformats.org/officeDocument/2006/relationships" xmlns:a="http://schemas.openxmlformats.org/drawingml/2006/main" val="1"/>
            </a:ext>
          </a:extLst>
        </p:spPr>
        <p:txBody>
          <a:bodyPr lIns="35719" tIns="35719" rIns="35719" bIns="35719" anchor="t" anchorCtr="0">
            <a:noAutofit/>
          </a:bodyPr>
          <a:lstStyle/>
          <a:p>
            <a:pPr marL="0" lvl="1" defTabSz="457200">
              <a:defRPr sz="1800"/>
            </a:pPr>
            <a:r>
              <a:rPr kumimoji="0" sz="3200" b="1" i="0" u="none" strike="noStrike" kern="1200" cap="none" spc="0" normalizeH="0" baseline="0" noProof="0" dirty="0">
                <a:ln>
                  <a:noFill/>
                </a:ln>
                <a:solidFill>
                  <a:prstClr val="black"/>
                </a:solidFill>
                <a:effectLst/>
                <a:uLnTx/>
                <a:uFillTx/>
                <a:latin typeface="Cambria" charset="0"/>
                <a:ea typeface="Cambria" charset="0"/>
                <a:cs typeface="Cambria" charset="0"/>
                <a:sym typeface="BotonBQ-Bold"/>
              </a:rPr>
              <a:t>Motion </a:t>
            </a:r>
            <a:r>
              <a:rPr lang="en-US" sz="3200" b="1" dirty="0">
                <a:solidFill>
                  <a:prstClr val="black"/>
                </a:solidFill>
                <a:latin typeface="Cambria" charset="0"/>
                <a:ea typeface="Cambria" charset="0"/>
                <a:cs typeface="Cambria" charset="0"/>
                <a:sym typeface="BotonBQ-Bold"/>
              </a:rPr>
              <a:t>3</a:t>
            </a:r>
            <a:r>
              <a:rPr kumimoji="0" sz="3200" b="1" i="0" u="none" strike="noStrike" kern="1200" cap="none" spc="0" normalizeH="0" baseline="0" noProof="0" dirty="0" smtClean="0">
                <a:ln>
                  <a:noFill/>
                </a:ln>
                <a:solidFill>
                  <a:prstClr val="black"/>
                </a:solidFill>
                <a:effectLst/>
                <a:uLnTx/>
                <a:uFillTx/>
                <a:latin typeface="Cambria" charset="0"/>
                <a:ea typeface="Cambria" charset="0"/>
                <a:cs typeface="Cambria" charset="0"/>
                <a:sym typeface="BotonBQ-Bold"/>
              </a:rPr>
              <a:t>: </a:t>
            </a:r>
            <a:r>
              <a:rPr lang="en-US" sz="3200" dirty="0">
                <a:solidFill>
                  <a:prstClr val="black"/>
                </a:solidFill>
                <a:latin typeface="Cambria" charset="0"/>
                <a:ea typeface="Cambria" charset="0"/>
                <a:cs typeface="Cambria" charset="0"/>
                <a:sym typeface="BotonBQ-Regular"/>
              </a:rPr>
              <a:t>To direct the World Board to create a project plan for a Step Study </a:t>
            </a:r>
            <a:r>
              <a:rPr lang="en-US" sz="3200" dirty="0" smtClean="0">
                <a:solidFill>
                  <a:prstClr val="black"/>
                </a:solidFill>
                <a:latin typeface="Cambria" charset="0"/>
                <a:ea typeface="Cambria" charset="0"/>
                <a:cs typeface="Cambria" charset="0"/>
                <a:sym typeface="BotonBQ-Regular"/>
              </a:rPr>
              <a:t>booklet containing </a:t>
            </a:r>
            <a:r>
              <a:rPr lang="en-US" sz="3200" dirty="0">
                <a:solidFill>
                  <a:prstClr val="black"/>
                </a:solidFill>
                <a:latin typeface="Cambria" charset="0"/>
                <a:ea typeface="Cambria" charset="0"/>
                <a:cs typeface="Cambria" charset="0"/>
                <a:sym typeface="BotonBQ-Regular"/>
              </a:rPr>
              <a:t>questions derived only from sentences in the Basic Text chapter ‘How </a:t>
            </a:r>
            <a:r>
              <a:rPr lang="en-US" sz="3200" dirty="0" smtClean="0">
                <a:solidFill>
                  <a:prstClr val="black"/>
                </a:solidFill>
                <a:latin typeface="Cambria" charset="0"/>
                <a:ea typeface="Cambria" charset="0"/>
                <a:cs typeface="Cambria" charset="0"/>
                <a:sym typeface="BotonBQ-Regular"/>
              </a:rPr>
              <a:t>It works</a:t>
            </a:r>
            <a:r>
              <a:rPr lang="en-US" sz="3200" dirty="0">
                <a:solidFill>
                  <a:prstClr val="black"/>
                </a:solidFill>
                <a:latin typeface="Cambria" charset="0"/>
                <a:ea typeface="Cambria" charset="0"/>
                <a:cs typeface="Cambria" charset="0"/>
                <a:sym typeface="BotonBQ-Regular"/>
              </a:rPr>
              <a:t>’, for consideration at WSC 2020.</a:t>
            </a:r>
            <a:endParaRPr kumimoji="0" sz="3200" b="0" i="0" u="none" strike="noStrike" kern="1200" cap="none" spc="0" normalizeH="0" baseline="0" noProof="0" dirty="0">
              <a:ln>
                <a:noFill/>
              </a:ln>
              <a:solidFill>
                <a:prstClr val="black"/>
              </a:solidFill>
              <a:effectLst/>
              <a:uLnTx/>
              <a:uFillTx/>
              <a:latin typeface="Cambria" charset="0"/>
              <a:ea typeface="Cambria" charset="0"/>
              <a:cs typeface="Cambria" charset="0"/>
              <a:sym typeface="BotonBQ-Regular"/>
            </a:endParaRPr>
          </a:p>
        </p:txBody>
      </p:sp>
      <p:sp>
        <p:nvSpPr>
          <p:cNvPr id="3" name="Shape 105"/>
          <p:cNvSpPr/>
          <p:nvPr/>
        </p:nvSpPr>
        <p:spPr>
          <a:xfrm>
            <a:off x="2986832" y="4646740"/>
            <a:ext cx="8680153" cy="1918794"/>
          </a:xfrm>
          <a:prstGeom prst="rect">
            <a:avLst/>
          </a:prstGeom>
          <a:ln w="12700">
            <a:miter lim="400000"/>
          </a:ln>
          <a:extLst>
            <a:ext uri="{C572A759-6A51-4108-AA02-DFA0A04FC94B}">
              <ma14:wrappingTextBoxFlag xmlns:mc="http://schemas.openxmlformats.org/markup-compatibility/2006" xmlns:mv="urn:schemas-microsoft-com:mac:vml" xmlns:ma14="http://schemas.microsoft.com/office/mac/drawingml/2011/main" xmlns="" xmlns:p="http://schemas.openxmlformats.org/presentationml/2006/main" xmlns:r="http://schemas.openxmlformats.org/officeDocument/2006/relationships" xmlns:a="http://schemas.openxmlformats.org/drawingml/2006/main" val="1"/>
            </a:ext>
          </a:extLst>
        </p:spPr>
        <p:txBody>
          <a:bodyPr lIns="35719" tIns="35719" rIns="35719" bIns="35719" anchor="ctr">
            <a:noAutofit/>
          </a:bodyPr>
          <a:lstStyle/>
          <a:p>
            <a:pPr marL="0" lvl="1" defTabSz="457200">
              <a:defRPr sz="1800"/>
            </a:pPr>
            <a:r>
              <a:rPr kumimoji="0" sz="3200" b="1" i="0" u="none" strike="noStrike" kern="1200" cap="none" spc="0" normalizeH="0" baseline="0" noProof="0" dirty="0">
                <a:ln>
                  <a:noFill/>
                </a:ln>
                <a:solidFill>
                  <a:prstClr val="black"/>
                </a:solidFill>
                <a:effectLst/>
                <a:uLnTx/>
                <a:uFillTx/>
                <a:latin typeface="Cambria" charset="0"/>
                <a:ea typeface="Cambria" charset="0"/>
                <a:cs typeface="Cambria" charset="0"/>
                <a:sym typeface="BotonBQ-Bold"/>
              </a:rPr>
              <a:t>Intent: </a:t>
            </a:r>
            <a:r>
              <a:rPr lang="en-US" sz="3200" dirty="0">
                <a:solidFill>
                  <a:prstClr val="black"/>
                </a:solidFill>
                <a:latin typeface="Cambria" charset="0"/>
                <a:ea typeface="Cambria" charset="0"/>
                <a:cs typeface="Cambria" charset="0"/>
                <a:sym typeface="BotonBQ-Regular"/>
              </a:rPr>
              <a:t>To create a fellowship approved, inexpensive, NA Step study questions booklet that </a:t>
            </a:r>
            <a:r>
              <a:rPr lang="en-US" sz="3200" dirty="0" smtClean="0">
                <a:solidFill>
                  <a:prstClr val="black"/>
                </a:solidFill>
                <a:latin typeface="Cambria" charset="0"/>
                <a:ea typeface="Cambria" charset="0"/>
                <a:cs typeface="Cambria" charset="0"/>
                <a:sym typeface="BotonBQ-Regular"/>
              </a:rPr>
              <a:t>relates directly </a:t>
            </a:r>
            <a:r>
              <a:rPr lang="en-US" sz="3200" dirty="0">
                <a:solidFill>
                  <a:prstClr val="black"/>
                </a:solidFill>
                <a:latin typeface="Cambria" charset="0"/>
                <a:ea typeface="Cambria" charset="0"/>
                <a:cs typeface="Cambria" charset="0"/>
                <a:sym typeface="BotonBQ-Regular"/>
              </a:rPr>
              <a:t>back to the Basic Text without additional interpretation required.</a:t>
            </a:r>
            <a:r>
              <a:rPr kumimoji="0" sz="3200" b="0" i="0" u="none" strike="noStrike" kern="1200" cap="none" spc="0" normalizeH="0" baseline="0" noProof="0" dirty="0" smtClean="0">
                <a:ln>
                  <a:noFill/>
                </a:ln>
                <a:solidFill>
                  <a:prstClr val="black"/>
                </a:solidFill>
                <a:effectLst/>
                <a:uLnTx/>
                <a:uFillTx/>
                <a:latin typeface="Cambria" charset="0"/>
                <a:ea typeface="Cambria" charset="0"/>
                <a:cs typeface="Cambria" charset="0"/>
                <a:sym typeface="BotonBQ-Regular"/>
              </a:rPr>
              <a:t> </a:t>
            </a:r>
            <a:endParaRPr kumimoji="0" sz="3200" b="0" i="0" u="none" strike="noStrike" kern="1200" cap="none" spc="0" normalizeH="0" baseline="0" noProof="0" dirty="0">
              <a:ln>
                <a:noFill/>
              </a:ln>
              <a:solidFill>
                <a:prstClr val="black"/>
              </a:solidFill>
              <a:effectLst/>
              <a:uLnTx/>
              <a:uFillTx/>
              <a:latin typeface="Cambria" charset="0"/>
              <a:ea typeface="Cambria" charset="0"/>
              <a:cs typeface="Cambria" charset="0"/>
              <a:sym typeface="BotonBQ-Regular"/>
            </a:endParaRP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45706955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hape 74"/>
          <p:cNvSpPr/>
          <p:nvPr/>
        </p:nvSpPr>
        <p:spPr>
          <a:xfrm>
            <a:off x="319474" y="540327"/>
            <a:ext cx="11335862" cy="3492244"/>
          </a:xfrm>
          <a:prstGeom prst="rect">
            <a:avLst/>
          </a:prstGeom>
          <a:ln w="12700">
            <a:miter lim="400000"/>
          </a:ln>
          <a:extLst>
            <a:ext uri="{C572A759-6A51-4108-AA02-DFA0A04FC94B}">
              <ma14:wrappingTextBoxFlag xmlns:mc="http://schemas.openxmlformats.org/markup-compatibility/2006" xmlns:mv="urn:schemas-microsoft-com:mac:vml" xmlns:ma14="http://schemas.microsoft.com/office/mac/drawingml/2011/main" xmlns="" xmlns:p="http://schemas.openxmlformats.org/presentationml/2006/main" xmlns:r="http://schemas.openxmlformats.org/officeDocument/2006/relationships" xmlns:a="http://schemas.openxmlformats.org/drawingml/2006/main" val="1"/>
            </a:ext>
          </a:extLst>
        </p:spPr>
        <p:txBody>
          <a:bodyPr wrap="square" lIns="35719" tIns="35719" rIns="35719" bIns="35719" anchor="t" anchorCtr="0">
            <a:noAutofit/>
          </a:bodyPr>
          <a:lstStyle/>
          <a:p>
            <a:pPr lvl="0"/>
            <a:r>
              <a:rPr kumimoji="0" sz="3200" b="1" i="0" u="none" strike="noStrike" kern="1200" cap="none" spc="0" normalizeH="0" baseline="0" noProof="0" dirty="0">
                <a:ln>
                  <a:noFill/>
                </a:ln>
                <a:solidFill>
                  <a:prstClr val="black"/>
                </a:solidFill>
                <a:effectLst/>
                <a:uLnTx/>
                <a:uFillTx/>
                <a:latin typeface="Cambria" charset="0"/>
                <a:ea typeface="Cambria" charset="0"/>
                <a:cs typeface="Cambria" charset="0"/>
                <a:sym typeface="BotonBQ-Bold"/>
              </a:rPr>
              <a:t>Motion </a:t>
            </a:r>
            <a:r>
              <a:rPr lang="en-US" sz="3200" b="1" noProof="0" dirty="0" smtClean="0">
                <a:solidFill>
                  <a:prstClr val="black"/>
                </a:solidFill>
                <a:latin typeface="Cambria" charset="0"/>
                <a:ea typeface="Cambria" charset="0"/>
                <a:cs typeface="Cambria" charset="0"/>
                <a:sym typeface="BotonBQ-Bold"/>
              </a:rPr>
              <a:t>4</a:t>
            </a:r>
            <a:r>
              <a:rPr kumimoji="0" sz="3200" b="1" i="0" u="none" strike="noStrike" kern="1200" cap="none" spc="0" normalizeH="0" baseline="0" noProof="0" dirty="0" smtClean="0">
                <a:ln>
                  <a:noFill/>
                </a:ln>
                <a:solidFill>
                  <a:prstClr val="black"/>
                </a:solidFill>
                <a:effectLst/>
                <a:uLnTx/>
                <a:uFillTx/>
                <a:latin typeface="Cambria" charset="0"/>
                <a:ea typeface="Cambria" charset="0"/>
                <a:cs typeface="Cambria" charset="0"/>
                <a:sym typeface="BotonBQ-Bold"/>
              </a:rPr>
              <a:t>: </a:t>
            </a:r>
            <a:r>
              <a:rPr lang="en-US" sz="3200" dirty="0">
                <a:solidFill>
                  <a:prstClr val="black"/>
                </a:solidFill>
                <a:latin typeface="Cambria" charset="0"/>
                <a:ea typeface="Cambria" charset="0"/>
                <a:cs typeface="Cambria" charset="0"/>
              </a:rPr>
              <a:t>To direct NAWS to produce and add to </a:t>
            </a:r>
            <a:r>
              <a:rPr lang="en-US" sz="3200" dirty="0" smtClean="0">
                <a:solidFill>
                  <a:prstClr val="black"/>
                </a:solidFill>
                <a:latin typeface="Cambria" charset="0"/>
                <a:ea typeface="Cambria" charset="0"/>
                <a:cs typeface="Cambria" charset="0"/>
              </a:rPr>
              <a:t/>
            </a:r>
            <a:br>
              <a:rPr lang="en-US" sz="3200" dirty="0" smtClean="0">
                <a:solidFill>
                  <a:prstClr val="black"/>
                </a:solidFill>
                <a:latin typeface="Cambria" charset="0"/>
                <a:ea typeface="Cambria" charset="0"/>
                <a:cs typeface="Cambria" charset="0"/>
              </a:rPr>
            </a:br>
            <a:r>
              <a:rPr lang="en-US" sz="3200" dirty="0" smtClean="0">
                <a:solidFill>
                  <a:prstClr val="black"/>
                </a:solidFill>
                <a:latin typeface="Cambria" charset="0"/>
                <a:ea typeface="Cambria" charset="0"/>
                <a:cs typeface="Cambria" charset="0"/>
              </a:rPr>
              <a:t>inventory </a:t>
            </a:r>
            <a:r>
              <a:rPr lang="en-US" sz="3200" dirty="0">
                <a:solidFill>
                  <a:prstClr val="black"/>
                </a:solidFill>
                <a:latin typeface="Cambria" charset="0"/>
                <a:ea typeface="Cambria" charset="0"/>
                <a:cs typeface="Cambria" charset="0"/>
              </a:rPr>
              <a:t>an MP3 digital </a:t>
            </a:r>
            <a:r>
              <a:rPr lang="en-US" sz="3200" dirty="0" smtClean="0">
                <a:solidFill>
                  <a:prstClr val="black"/>
                </a:solidFill>
                <a:latin typeface="Cambria" charset="0"/>
                <a:ea typeface="Cambria" charset="0"/>
                <a:cs typeface="Cambria" charset="0"/>
              </a:rPr>
              <a:t>download of </a:t>
            </a:r>
            <a:r>
              <a:rPr lang="en-US" sz="3200" dirty="0">
                <a:solidFill>
                  <a:prstClr val="black"/>
                </a:solidFill>
                <a:latin typeface="Cambria" charset="0"/>
                <a:ea typeface="Cambria" charset="0"/>
                <a:cs typeface="Cambria" charset="0"/>
              </a:rPr>
              <a:t>the Basic Text </a:t>
            </a:r>
            <a:r>
              <a:rPr lang="en-US" sz="3200" dirty="0" smtClean="0">
                <a:solidFill>
                  <a:prstClr val="black"/>
                </a:solidFill>
                <a:latin typeface="Cambria" charset="0"/>
                <a:ea typeface="Cambria" charset="0"/>
                <a:cs typeface="Cambria" charset="0"/>
              </a:rPr>
              <a:t/>
            </a:r>
            <a:br>
              <a:rPr lang="en-US" sz="3200" dirty="0" smtClean="0">
                <a:solidFill>
                  <a:prstClr val="black"/>
                </a:solidFill>
                <a:latin typeface="Cambria" charset="0"/>
                <a:ea typeface="Cambria" charset="0"/>
                <a:cs typeface="Cambria" charset="0"/>
              </a:rPr>
            </a:br>
            <a:r>
              <a:rPr lang="en-US" sz="3200" dirty="0" smtClean="0">
                <a:solidFill>
                  <a:prstClr val="black"/>
                </a:solidFill>
                <a:latin typeface="Cambria" charset="0"/>
                <a:ea typeface="Cambria" charset="0"/>
                <a:cs typeface="Cambria" charset="0"/>
              </a:rPr>
              <a:t>Fifth </a:t>
            </a:r>
            <a:r>
              <a:rPr lang="en-US" sz="3200" dirty="0">
                <a:solidFill>
                  <a:prstClr val="black"/>
                </a:solidFill>
                <a:latin typeface="Cambria" charset="0"/>
                <a:ea typeface="Cambria" charset="0"/>
                <a:cs typeface="Cambria" charset="0"/>
              </a:rPr>
              <a:t>Edition in Spanish, previously in inventory on audio </a:t>
            </a:r>
            <a:r>
              <a:rPr lang="en-US" sz="3200" dirty="0" smtClean="0">
                <a:solidFill>
                  <a:prstClr val="black"/>
                </a:solidFill>
                <a:latin typeface="Cambria" charset="0"/>
                <a:ea typeface="Cambria" charset="0"/>
                <a:cs typeface="Cambria" charset="0"/>
              </a:rPr>
              <a:t>cassette. By </a:t>
            </a:r>
            <a:r>
              <a:rPr lang="en-US" sz="3200" dirty="0">
                <a:solidFill>
                  <a:prstClr val="black"/>
                </a:solidFill>
                <a:latin typeface="Cambria" charset="0"/>
                <a:ea typeface="Cambria" charset="0"/>
                <a:cs typeface="Cambria" charset="0"/>
              </a:rPr>
              <a:t>conference policy, NAWS is not authorized to publish a fifth edition once a </a:t>
            </a:r>
            <a:r>
              <a:rPr lang="en-US" sz="3200" dirty="0" smtClean="0">
                <a:solidFill>
                  <a:prstClr val="black"/>
                </a:solidFill>
                <a:latin typeface="Cambria" charset="0"/>
                <a:ea typeface="Cambria" charset="0"/>
                <a:cs typeface="Cambria" charset="0"/>
              </a:rPr>
              <a:t>sixth edition </a:t>
            </a:r>
            <a:r>
              <a:rPr lang="en-US" sz="3200" dirty="0">
                <a:solidFill>
                  <a:prstClr val="black"/>
                </a:solidFill>
                <a:latin typeface="Cambria" charset="0"/>
                <a:ea typeface="Cambria" charset="0"/>
                <a:cs typeface="Cambria" charset="0"/>
              </a:rPr>
              <a:t>is available. This motion would provide for a one-time waiver of the policy </a:t>
            </a:r>
            <a:r>
              <a:rPr lang="en-US" sz="3200" dirty="0" smtClean="0">
                <a:solidFill>
                  <a:prstClr val="black"/>
                </a:solidFill>
                <a:latin typeface="Cambria" charset="0"/>
                <a:ea typeface="Cambria" charset="0"/>
                <a:cs typeface="Cambria" charset="0"/>
              </a:rPr>
              <a:t>for NAWS </a:t>
            </a:r>
            <a:r>
              <a:rPr lang="en-US" sz="3200" dirty="0">
                <a:solidFill>
                  <a:prstClr val="black"/>
                </a:solidFill>
                <a:latin typeface="Cambria" charset="0"/>
                <a:ea typeface="Cambria" charset="0"/>
                <a:cs typeface="Cambria" charset="0"/>
              </a:rPr>
              <a:t>until the Spanish Sixth edition is completed.</a:t>
            </a:r>
            <a:endParaRPr kumimoji="0" sz="3200" i="1" u="none" strike="noStrike" kern="1200" cap="none" spc="0" normalizeH="0" baseline="0" noProof="0" dirty="0">
              <a:ln>
                <a:noFill/>
              </a:ln>
              <a:solidFill>
                <a:prstClr val="black"/>
              </a:solidFill>
              <a:effectLst/>
              <a:uLnTx/>
              <a:uFillTx/>
              <a:latin typeface="Cambria" charset="0"/>
              <a:ea typeface="Cambria" charset="0"/>
              <a:cs typeface="Cambria" charset="0"/>
              <a:sym typeface="BotonBQ-Regular"/>
            </a:endParaRPr>
          </a:p>
        </p:txBody>
      </p:sp>
      <p:sp>
        <p:nvSpPr>
          <p:cNvPr id="3" name="Shape 75"/>
          <p:cNvSpPr/>
          <p:nvPr/>
        </p:nvSpPr>
        <p:spPr>
          <a:xfrm>
            <a:off x="368171" y="4140144"/>
            <a:ext cx="11287165" cy="1"/>
          </a:xfrm>
          <a:prstGeom prst="line">
            <a:avLst/>
          </a:prstGeom>
          <a:ln w="63500">
            <a:solidFill>
              <a:srgbClr val="92278F"/>
            </a:solidFill>
            <a:miter lim="400000"/>
          </a:ln>
        </p:spPr>
        <p:txBody>
          <a:bodyPr lIns="0" tIns="0" rIns="0" bIns="0" anchor="ctr"/>
          <a:lstStyle/>
          <a:p>
            <a:pPr marL="0" marR="0" lvl="0" indent="0" algn="l" defTabSz="914400" rtl="0" eaLnBrk="1" fontAlgn="auto" latinLnBrk="0" hangingPunct="1">
              <a:lnSpc>
                <a:spcPct val="100000"/>
              </a:lnSpc>
              <a:spcBef>
                <a:spcPts val="0"/>
              </a:spcBef>
              <a:spcAft>
                <a:spcPts val="0"/>
              </a:spcAft>
              <a:buClrTx/>
              <a:buSzTx/>
              <a:buFontTx/>
              <a:buNone/>
              <a:tabLst/>
              <a:defRPr sz="3200"/>
            </a:pPr>
            <a:endParaRPr kumimoji="0" sz="16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Shape 76"/>
          <p:cNvSpPr/>
          <p:nvPr/>
        </p:nvSpPr>
        <p:spPr>
          <a:xfrm>
            <a:off x="2451938" y="4749421"/>
            <a:ext cx="8680153" cy="1878756"/>
          </a:xfrm>
          <a:prstGeom prst="rect">
            <a:avLst/>
          </a:prstGeom>
          <a:ln w="12700">
            <a:miter lim="400000"/>
          </a:ln>
          <a:extLst>
            <a:ext uri="{C572A759-6A51-4108-AA02-DFA0A04FC94B}">
              <ma14:wrappingTextBoxFlag xmlns:mc="http://schemas.openxmlformats.org/markup-compatibility/2006" xmlns:mv="urn:schemas-microsoft-com:mac:vml" xmlns:ma14="http://schemas.microsoft.com/office/mac/drawingml/2011/main" xmlns="" xmlns:p="http://schemas.openxmlformats.org/presentationml/2006/main" xmlns:r="http://schemas.openxmlformats.org/officeDocument/2006/relationships" xmlns:a="http://schemas.openxmlformats.org/drawingml/2006/main" val="1"/>
            </a:ext>
          </a:extLst>
        </p:spPr>
        <p:txBody>
          <a:bodyPr lIns="35719" tIns="35719" rIns="35719" bIns="35719" anchor="ctr">
            <a:noAutofit/>
          </a:bodyPr>
          <a:lstStyle/>
          <a:p>
            <a:pPr marL="0" lvl="1" defTabSz="457200">
              <a:defRPr sz="1800"/>
            </a:pPr>
            <a:r>
              <a:rPr kumimoji="0" sz="3000" b="1" i="0" u="none" strike="noStrike" kern="1200" cap="none" spc="0" normalizeH="0" baseline="0" noProof="0" dirty="0">
                <a:ln>
                  <a:noFill/>
                </a:ln>
                <a:solidFill>
                  <a:prstClr val="black"/>
                </a:solidFill>
                <a:effectLst/>
                <a:uLnTx/>
                <a:uFillTx/>
                <a:latin typeface="Cambria" charset="0"/>
                <a:ea typeface="Cambria" charset="0"/>
                <a:cs typeface="Cambria" charset="0"/>
                <a:sym typeface="BotonBQ-Bold"/>
              </a:rPr>
              <a:t>Intent: </a:t>
            </a:r>
            <a:r>
              <a:rPr lang="en-US" sz="3000" dirty="0">
                <a:solidFill>
                  <a:prstClr val="black"/>
                </a:solidFill>
                <a:latin typeface="Cambria" charset="0"/>
                <a:ea typeface="Cambria" charset="0"/>
                <a:cs typeface="Cambria" charset="0"/>
                <a:sym typeface="BotonBQ-Regular"/>
              </a:rPr>
              <a:t>To have an audio MP3 version of the Spanish Basic Text in NAWS inventory</a:t>
            </a:r>
            <a:r>
              <a:rPr lang="en-US" sz="3000" dirty="0" smtClean="0">
                <a:solidFill>
                  <a:prstClr val="black"/>
                </a:solidFill>
                <a:latin typeface="Cambria" charset="0"/>
                <a:ea typeface="Cambria" charset="0"/>
                <a:cs typeface="Cambria" charset="0"/>
                <a:sym typeface="BotonBQ-Regular"/>
              </a:rPr>
              <a:t>.</a:t>
            </a:r>
          </a:p>
          <a:p>
            <a:pPr marL="0" lvl="1" defTabSz="457200">
              <a:spcBef>
                <a:spcPts val="600"/>
              </a:spcBef>
              <a:defRPr sz="1800"/>
            </a:pPr>
            <a:r>
              <a:rPr kumimoji="0" sz="3000" b="1" i="0" u="none" strike="noStrike" kern="1200" cap="none" spc="0" normalizeH="0" baseline="0" noProof="0" dirty="0" smtClean="0">
                <a:ln>
                  <a:noFill/>
                </a:ln>
                <a:solidFill>
                  <a:prstClr val="black"/>
                </a:solidFill>
                <a:effectLst/>
                <a:uLnTx/>
                <a:uFillTx/>
                <a:latin typeface="Cambria" charset="0"/>
                <a:ea typeface="Cambria" charset="0"/>
                <a:cs typeface="Cambria" charset="0"/>
                <a:sym typeface="BotonBQ-Bold"/>
              </a:rPr>
              <a:t>Maker: </a:t>
            </a:r>
            <a:r>
              <a:rPr lang="en-US" sz="3000" dirty="0">
                <a:solidFill>
                  <a:prstClr val="black"/>
                </a:solidFill>
                <a:latin typeface="Cambria" charset="0"/>
                <a:ea typeface="Cambria" charset="0"/>
                <a:cs typeface="Cambria" charset="0"/>
                <a:sym typeface="BotonBQ-Regular"/>
              </a:rPr>
              <a:t>Eastern New York Region</a:t>
            </a:r>
            <a:endParaRPr kumimoji="0" sz="3000" b="0" i="0" u="none" strike="noStrike" kern="1200" cap="none" spc="0" normalizeH="0" baseline="0" noProof="0" dirty="0">
              <a:ln>
                <a:noFill/>
              </a:ln>
              <a:solidFill>
                <a:prstClr val="black"/>
              </a:solidFill>
              <a:effectLst/>
              <a:uLnTx/>
              <a:uFillTx/>
              <a:latin typeface="Cambria" charset="0"/>
              <a:ea typeface="Cambria" charset="0"/>
              <a:cs typeface="Cambria" charset="0"/>
              <a:sym typeface="BotonBQ-Regular"/>
            </a:endParaRP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412352160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hape 83"/>
          <p:cNvSpPr/>
          <p:nvPr/>
        </p:nvSpPr>
        <p:spPr>
          <a:xfrm>
            <a:off x="2413000" y="836884"/>
            <a:ext cx="9410700" cy="764632"/>
          </a:xfrm>
          <a:prstGeom prst="rect">
            <a:avLst/>
          </a:prstGeom>
          <a:ln w="12700">
            <a:miter lim="400000"/>
          </a:ln>
          <a:extLst>
            <a:ext uri="{C572A759-6A51-4108-AA02-DFA0A04FC94B}">
              <ma14:wrappingTextBoxFlag xmlns:mc="http://schemas.openxmlformats.org/markup-compatibility/2006" xmlns:mv="urn:schemas-microsoft-com:mac:vml" xmlns:ma14="http://schemas.microsoft.com/office/mac/drawingml/2011/main" xmlns="" xmlns:p="http://schemas.openxmlformats.org/presentationml/2006/main" xmlns:r="http://schemas.openxmlformats.org/officeDocument/2006/relationships" xmlns:a="http://schemas.openxmlformats.org/drawingml/2006/main" val="1"/>
            </a:ext>
          </a:extLst>
        </p:spPr>
        <p:txBody>
          <a:bodyPr lIns="35719" tIns="35719" rIns="35719" bIns="35719" anchor="ctr">
            <a:noAutofit/>
          </a:bodyPr>
          <a:lstStyle/>
          <a:p>
            <a:pPr marL="0" marR="0" lvl="1" indent="0" algn="ctr" defTabSz="457200" rtl="0" eaLnBrk="1" fontAlgn="auto" latinLnBrk="0" hangingPunct="1">
              <a:lnSpc>
                <a:spcPct val="100000"/>
              </a:lnSpc>
              <a:spcBef>
                <a:spcPts val="0"/>
              </a:spcBef>
              <a:spcAft>
                <a:spcPts val="0"/>
              </a:spcAft>
              <a:buClrTx/>
              <a:buSzTx/>
              <a:buFontTx/>
              <a:buNone/>
              <a:tabLst/>
              <a:defRPr sz="1800"/>
            </a:pPr>
            <a:r>
              <a:rPr kumimoji="0" sz="4500" b="1" i="0" u="none" strike="noStrike" kern="1200" cap="none" spc="0" normalizeH="0" baseline="0" noProof="0" dirty="0">
                <a:ln>
                  <a:noFill/>
                </a:ln>
                <a:solidFill>
                  <a:prstClr val="black"/>
                </a:solidFill>
                <a:effectLst/>
                <a:uLnTx/>
                <a:uFillTx/>
                <a:latin typeface="Cambria" charset="0"/>
                <a:ea typeface="Cambria" charset="0"/>
                <a:cs typeface="Cambria" charset="0"/>
                <a:sym typeface="BotonBQ-Bold"/>
              </a:rPr>
              <a:t>Motion </a:t>
            </a:r>
            <a:r>
              <a:rPr lang="en-US" sz="4500" b="1" noProof="0" dirty="0" smtClean="0">
                <a:solidFill>
                  <a:prstClr val="black"/>
                </a:solidFill>
                <a:latin typeface="Cambria" charset="0"/>
                <a:ea typeface="Cambria" charset="0"/>
                <a:cs typeface="Cambria" charset="0"/>
                <a:sym typeface="BotonBQ-Bold"/>
              </a:rPr>
              <a:t>4</a:t>
            </a:r>
            <a:r>
              <a:rPr kumimoji="0" sz="4500" b="1" i="0" u="none" strike="noStrike" kern="1200" cap="none" spc="0" normalizeH="0" baseline="0" noProof="0" dirty="0" smtClean="0">
                <a:ln>
                  <a:noFill/>
                </a:ln>
                <a:solidFill>
                  <a:prstClr val="black"/>
                </a:solidFill>
                <a:effectLst/>
                <a:uLnTx/>
                <a:uFillTx/>
                <a:latin typeface="Cambria" charset="0"/>
                <a:ea typeface="Cambria" charset="0"/>
                <a:cs typeface="Cambria" charset="0"/>
                <a:sym typeface="BotonBQ-Bold"/>
              </a:rPr>
              <a:t>: </a:t>
            </a:r>
            <a:r>
              <a:rPr kumimoji="0" sz="4500" b="1" i="0" u="none" strike="noStrike" kern="1200" cap="none" spc="0" normalizeH="0" baseline="0" noProof="0" dirty="0">
                <a:ln>
                  <a:noFill/>
                </a:ln>
                <a:solidFill>
                  <a:prstClr val="black"/>
                </a:solidFill>
                <a:effectLst/>
                <a:uLnTx/>
                <a:uFillTx/>
                <a:latin typeface="Cambria" charset="0"/>
                <a:ea typeface="Cambria" charset="0"/>
                <a:cs typeface="Cambria" charset="0"/>
                <a:sym typeface="BotonBQ-Bold"/>
              </a:rPr>
              <a:t>Rationale by Region</a:t>
            </a:r>
          </a:p>
        </p:txBody>
      </p:sp>
      <p:sp>
        <p:nvSpPr>
          <p:cNvPr id="3" name="Shape 86"/>
          <p:cNvSpPr/>
          <p:nvPr/>
        </p:nvSpPr>
        <p:spPr>
          <a:xfrm>
            <a:off x="519952" y="2068263"/>
            <a:ext cx="11303747" cy="2759923"/>
          </a:xfrm>
          <a:prstGeom prst="rect">
            <a:avLst/>
          </a:prstGeom>
          <a:ln w="12700">
            <a:miter lim="400000"/>
          </a:ln>
          <a:extLst>
            <a:ext uri="{C572A759-6A51-4108-AA02-DFA0A04FC94B}">
              <ma14:wrappingTextBoxFlag xmlns:mc="http://schemas.openxmlformats.org/markup-compatibility/2006" xmlns:mv="urn:schemas-microsoft-com:mac:vml" xmlns:ma14="http://schemas.microsoft.com/office/mac/drawingml/2011/main" xmlns="" xmlns:p="http://schemas.openxmlformats.org/presentationml/2006/main" xmlns:r="http://schemas.openxmlformats.org/officeDocument/2006/relationships" xmlns:a="http://schemas.openxmlformats.org/drawingml/2006/main" val="1"/>
            </a:ext>
          </a:extLst>
        </p:spPr>
        <p:txBody>
          <a:bodyPr wrap="square" lIns="0" tIns="0" rIns="0" bIns="0">
            <a:noAutofit/>
          </a:bodyPr>
          <a:lstStyle/>
          <a:p>
            <a:pPr lvl="0">
              <a:lnSpc>
                <a:spcPct val="114000"/>
              </a:lnSpc>
              <a:buSzPct val="75000"/>
              <a:defRPr sz="1800"/>
            </a:pPr>
            <a:r>
              <a:rPr lang="en-US" sz="3200" dirty="0">
                <a:solidFill>
                  <a:prstClr val="black"/>
                </a:solidFill>
                <a:latin typeface="Cambria" charset="0"/>
                <a:ea typeface="Cambria" charset="0"/>
                <a:cs typeface="Cambria" charset="0"/>
                <a:sym typeface="PopplLaudatio-Regular"/>
              </a:rPr>
              <a:t>To make a Fellowship approved Basic Text immediately available through </a:t>
            </a:r>
            <a:r>
              <a:rPr lang="en-US" sz="3200" dirty="0" smtClean="0">
                <a:solidFill>
                  <a:prstClr val="black"/>
                </a:solidFill>
                <a:latin typeface="Cambria" charset="0"/>
                <a:ea typeface="Cambria" charset="0"/>
                <a:cs typeface="Cambria" charset="0"/>
                <a:sym typeface="PopplLaudatio-Regular"/>
              </a:rPr>
              <a:t>the transfer </a:t>
            </a:r>
            <a:r>
              <a:rPr lang="en-US" sz="3200" dirty="0">
                <a:solidFill>
                  <a:prstClr val="black"/>
                </a:solidFill>
                <a:latin typeface="Cambria" charset="0"/>
                <a:ea typeface="Cambria" charset="0"/>
                <a:cs typeface="Cambria" charset="0"/>
                <a:sym typeface="PopplLaudatio-Regular"/>
              </a:rPr>
              <a:t>of the media cassette version to a cost-effective media technology for members to </a:t>
            </a:r>
            <a:r>
              <a:rPr lang="en-US" sz="3200" dirty="0" smtClean="0">
                <a:solidFill>
                  <a:prstClr val="black"/>
                </a:solidFill>
                <a:latin typeface="Cambria" charset="0"/>
                <a:ea typeface="Cambria" charset="0"/>
                <a:cs typeface="Cambria" charset="0"/>
                <a:sym typeface="PopplLaudatio-Regular"/>
              </a:rPr>
              <a:t>access through </a:t>
            </a:r>
            <a:r>
              <a:rPr lang="en-US" sz="3200" dirty="0">
                <a:solidFill>
                  <a:prstClr val="black"/>
                </a:solidFill>
                <a:latin typeface="Cambria" charset="0"/>
                <a:ea typeface="Cambria" charset="0"/>
                <a:cs typeface="Cambria" charset="0"/>
                <a:sym typeface="PopplLaudatio-Regular"/>
              </a:rPr>
              <a:t>digital download, according to the spiritual goals encompassed in our vision statement.</a:t>
            </a:r>
            <a:endParaRPr kumimoji="0" sz="3200" b="0" i="0" u="none" strike="noStrike" kern="1200" cap="none" spc="0" normalizeH="0" baseline="0" noProof="0" dirty="0">
              <a:ln>
                <a:noFill/>
              </a:ln>
              <a:solidFill>
                <a:prstClr val="black"/>
              </a:solidFill>
              <a:effectLst/>
              <a:uLnTx/>
              <a:uFillTx/>
              <a:latin typeface="Cambria" charset="0"/>
              <a:ea typeface="Cambria" charset="0"/>
              <a:cs typeface="Cambria" charset="0"/>
              <a:sym typeface="PopplLaudatio-Regular"/>
            </a:endParaRP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9288005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hape 83"/>
          <p:cNvSpPr/>
          <p:nvPr/>
        </p:nvSpPr>
        <p:spPr>
          <a:xfrm>
            <a:off x="2311400" y="836884"/>
            <a:ext cx="9512300" cy="764632"/>
          </a:xfrm>
          <a:prstGeom prst="rect">
            <a:avLst/>
          </a:prstGeom>
          <a:ln w="12700">
            <a:miter lim="400000"/>
          </a:ln>
          <a:extLst>
            <a:ext uri="{C572A759-6A51-4108-AA02-DFA0A04FC94B}">
              <ma14:wrappingTextBoxFlag xmlns:mc="http://schemas.openxmlformats.org/markup-compatibility/2006" xmlns:mv="urn:schemas-microsoft-com:mac:vml" xmlns:ma14="http://schemas.microsoft.com/office/mac/drawingml/2011/main" xmlns="" xmlns:p="http://schemas.openxmlformats.org/presentationml/2006/main" xmlns:r="http://schemas.openxmlformats.org/officeDocument/2006/relationships" xmlns:a="http://schemas.openxmlformats.org/drawingml/2006/main" val="1"/>
            </a:ext>
          </a:extLst>
        </p:spPr>
        <p:txBody>
          <a:bodyPr lIns="35719" tIns="35719" rIns="35719" bIns="35719" anchor="ctr">
            <a:noAutofit/>
          </a:bodyPr>
          <a:lstStyle/>
          <a:p>
            <a:pPr marL="0" marR="0" lvl="1" indent="0" algn="ctr" defTabSz="457200" rtl="0" eaLnBrk="1" fontAlgn="auto" latinLnBrk="0" hangingPunct="1">
              <a:lnSpc>
                <a:spcPct val="100000"/>
              </a:lnSpc>
              <a:spcBef>
                <a:spcPts val="0"/>
              </a:spcBef>
              <a:spcAft>
                <a:spcPts val="0"/>
              </a:spcAft>
              <a:buClrTx/>
              <a:buSzTx/>
              <a:buFontTx/>
              <a:buNone/>
              <a:tabLst/>
              <a:defRPr sz="1800"/>
            </a:pPr>
            <a:r>
              <a:rPr kumimoji="0" sz="4500" b="1" i="0" u="none" strike="noStrike" kern="1200" cap="none" spc="0" normalizeH="0" baseline="0" noProof="0" dirty="0">
                <a:ln>
                  <a:noFill/>
                </a:ln>
                <a:solidFill>
                  <a:prstClr val="black"/>
                </a:solidFill>
                <a:effectLst/>
                <a:uLnTx/>
                <a:uFillTx/>
                <a:latin typeface="Cambria" charset="0"/>
                <a:ea typeface="Cambria" charset="0"/>
                <a:cs typeface="Cambria" charset="0"/>
                <a:sym typeface="BotonBQ-Bold"/>
              </a:rPr>
              <a:t>Motion </a:t>
            </a:r>
            <a:r>
              <a:rPr lang="en-US" sz="4500" b="1" noProof="0" dirty="0">
                <a:solidFill>
                  <a:prstClr val="black"/>
                </a:solidFill>
                <a:latin typeface="Cambria" charset="0"/>
                <a:ea typeface="Cambria" charset="0"/>
                <a:cs typeface="Cambria" charset="0"/>
                <a:sym typeface="BotonBQ-Bold"/>
              </a:rPr>
              <a:t>4</a:t>
            </a:r>
            <a:r>
              <a:rPr kumimoji="0" sz="4500" b="1" i="0" u="none" strike="noStrike" kern="1200" cap="none" spc="0" normalizeH="0" baseline="0" noProof="0" dirty="0" smtClean="0">
                <a:ln>
                  <a:noFill/>
                </a:ln>
                <a:solidFill>
                  <a:prstClr val="black"/>
                </a:solidFill>
                <a:effectLst/>
                <a:uLnTx/>
                <a:uFillTx/>
                <a:latin typeface="Cambria" charset="0"/>
                <a:ea typeface="Cambria" charset="0"/>
                <a:cs typeface="Cambria" charset="0"/>
                <a:sym typeface="BotonBQ-Bold"/>
              </a:rPr>
              <a:t>: </a:t>
            </a:r>
            <a:r>
              <a:rPr kumimoji="0" lang="en-US" sz="4500" b="1" i="0" u="none" strike="noStrike" kern="1200" cap="none" spc="0" normalizeH="0" baseline="0" noProof="0" dirty="0" smtClean="0">
                <a:ln>
                  <a:noFill/>
                </a:ln>
                <a:solidFill>
                  <a:prstClr val="black"/>
                </a:solidFill>
                <a:effectLst/>
                <a:uLnTx/>
                <a:uFillTx/>
                <a:latin typeface="Cambria" charset="0"/>
                <a:ea typeface="Cambria" charset="0"/>
                <a:cs typeface="Cambria" charset="0"/>
                <a:sym typeface="BotonBQ-Bold"/>
              </a:rPr>
              <a:t>World Board Response</a:t>
            </a:r>
            <a:endParaRPr kumimoji="0" sz="4500" b="1" i="0" u="none" strike="noStrike" kern="1200" cap="none" spc="0" normalizeH="0" baseline="0" noProof="0" dirty="0">
              <a:ln>
                <a:noFill/>
              </a:ln>
              <a:solidFill>
                <a:prstClr val="black"/>
              </a:solidFill>
              <a:effectLst/>
              <a:uLnTx/>
              <a:uFillTx/>
              <a:latin typeface="Cambria" charset="0"/>
              <a:ea typeface="Cambria" charset="0"/>
              <a:cs typeface="Cambria" charset="0"/>
              <a:sym typeface="BotonBQ-Bold"/>
            </a:endParaRPr>
          </a:p>
        </p:txBody>
      </p:sp>
      <p:sp>
        <p:nvSpPr>
          <p:cNvPr id="3" name="Shape 86"/>
          <p:cNvSpPr/>
          <p:nvPr/>
        </p:nvSpPr>
        <p:spPr>
          <a:xfrm>
            <a:off x="926882" y="2247553"/>
            <a:ext cx="10368647" cy="4210383"/>
          </a:xfrm>
          <a:prstGeom prst="rect">
            <a:avLst/>
          </a:prstGeom>
          <a:ln w="12700">
            <a:miter lim="400000"/>
          </a:ln>
          <a:extLst>
            <a:ext uri="{C572A759-6A51-4108-AA02-DFA0A04FC94B}">
              <ma14:wrappingTextBoxFlag xmlns:mc="http://schemas.openxmlformats.org/markup-compatibility/2006" xmlns:mv="urn:schemas-microsoft-com:mac:vml" xmlns:ma14="http://schemas.microsoft.com/office/mac/drawingml/2011/main" xmlns="" xmlns:p="http://schemas.openxmlformats.org/presentationml/2006/main" xmlns:r="http://schemas.openxmlformats.org/officeDocument/2006/relationships" xmlns:a="http://schemas.openxmlformats.org/drawingml/2006/main" val="1"/>
            </a:ext>
          </a:extLst>
        </p:spPr>
        <p:txBody>
          <a:bodyPr wrap="square" lIns="0" tIns="0" rIns="0" bIns="0">
            <a:noAutofit/>
          </a:bodyPr>
          <a:lstStyle/>
          <a:p>
            <a:pPr marL="457200" marR="0" lvl="0" indent="-457200" algn="l" defTabSz="914400" rtl="0" eaLnBrk="1" fontAlgn="auto" latinLnBrk="0" hangingPunct="1">
              <a:lnSpc>
                <a:spcPct val="114000"/>
              </a:lnSpc>
              <a:spcBef>
                <a:spcPts val="0"/>
              </a:spcBef>
              <a:spcAft>
                <a:spcPts val="0"/>
              </a:spcAft>
              <a:buClrTx/>
              <a:buSzPct val="75000"/>
              <a:buFontTx/>
              <a:buBlip>
                <a:blip r:embed="rId3"/>
              </a:buBlip>
              <a:tabLst/>
              <a:defRPr sz="1800"/>
            </a:pPr>
            <a:r>
              <a:rPr kumimoji="0" lang="en-US" sz="3000" b="0" i="0" u="none" strike="noStrike" kern="1200" cap="none" spc="0" normalizeH="0" baseline="0" noProof="0" dirty="0" smtClean="0">
                <a:ln>
                  <a:noFill/>
                </a:ln>
                <a:solidFill>
                  <a:prstClr val="black"/>
                </a:solidFill>
                <a:effectLst/>
                <a:uLnTx/>
                <a:uFillTx/>
                <a:latin typeface="Cambria" charset="0"/>
                <a:ea typeface="Cambria" charset="0"/>
                <a:cs typeface="Cambria" charset="0"/>
                <a:sym typeface="PopplLaudatio-Regular"/>
              </a:rPr>
              <a:t>This would require policy</a:t>
            </a:r>
            <a:r>
              <a:rPr kumimoji="0" lang="en-US" sz="3000" b="0" i="0" u="none" strike="noStrike" kern="1200" cap="none" spc="0" normalizeH="0" noProof="0" dirty="0" smtClean="0">
                <a:ln>
                  <a:noFill/>
                </a:ln>
                <a:solidFill>
                  <a:prstClr val="black"/>
                </a:solidFill>
                <a:effectLst/>
                <a:uLnTx/>
                <a:uFillTx/>
                <a:latin typeface="Cambria" charset="0"/>
                <a:ea typeface="Cambria" charset="0"/>
                <a:cs typeface="Cambria" charset="0"/>
                <a:sym typeface="PopplLaudatio-Regular"/>
              </a:rPr>
              <a:t> to be set aside</a:t>
            </a:r>
            <a:endParaRPr kumimoji="0" lang="en-US" sz="3000" b="0" i="0" u="none" strike="noStrike" kern="1200" cap="none" spc="0" normalizeH="0" baseline="0" noProof="0" dirty="0" smtClean="0">
              <a:ln>
                <a:noFill/>
              </a:ln>
              <a:solidFill>
                <a:prstClr val="black"/>
              </a:solidFill>
              <a:effectLst/>
              <a:uLnTx/>
              <a:uFillTx/>
              <a:latin typeface="Cambria" charset="0"/>
              <a:ea typeface="Cambria" charset="0"/>
              <a:cs typeface="Cambria" charset="0"/>
              <a:sym typeface="PopplLaudatio-Regular"/>
            </a:endParaRPr>
          </a:p>
          <a:p>
            <a:pPr marL="457200" marR="0" lvl="0" indent="-457200" algn="l" defTabSz="914400" rtl="0" eaLnBrk="1" fontAlgn="auto" latinLnBrk="0" hangingPunct="1">
              <a:lnSpc>
                <a:spcPct val="114000"/>
              </a:lnSpc>
              <a:spcBef>
                <a:spcPts val="0"/>
              </a:spcBef>
              <a:spcAft>
                <a:spcPts val="0"/>
              </a:spcAft>
              <a:buClrTx/>
              <a:buSzPct val="75000"/>
              <a:buFontTx/>
              <a:buBlip>
                <a:blip r:embed="rId3"/>
              </a:buBlip>
              <a:tabLst/>
              <a:defRPr sz="1800"/>
            </a:pPr>
            <a:r>
              <a:rPr lang="en-US" sz="3000" dirty="0" smtClean="0">
                <a:solidFill>
                  <a:prstClr val="black"/>
                </a:solidFill>
                <a:latin typeface="Cambria" charset="0"/>
                <a:ea typeface="Cambria" charset="0"/>
                <a:cs typeface="Cambria" charset="0"/>
                <a:sym typeface="PopplLaudatio-Regular"/>
              </a:rPr>
              <a:t>Distribution figures for cassette version are very low</a:t>
            </a:r>
          </a:p>
          <a:p>
            <a:pPr marL="457200" marR="0" lvl="0" indent="-457200" algn="l" defTabSz="914400" rtl="0" eaLnBrk="1" fontAlgn="auto" latinLnBrk="0" hangingPunct="1">
              <a:lnSpc>
                <a:spcPct val="114000"/>
              </a:lnSpc>
              <a:spcBef>
                <a:spcPts val="0"/>
              </a:spcBef>
              <a:spcAft>
                <a:spcPts val="0"/>
              </a:spcAft>
              <a:buClrTx/>
              <a:buSzPct val="75000"/>
              <a:buFontTx/>
              <a:buBlip>
                <a:blip r:embed="rId3"/>
              </a:buBlip>
              <a:tabLst/>
              <a:defRPr sz="1800"/>
            </a:pPr>
            <a:r>
              <a:rPr lang="en-US" sz="3000" noProof="0" dirty="0" smtClean="0">
                <a:solidFill>
                  <a:prstClr val="black"/>
                </a:solidFill>
                <a:latin typeface="Cambria" charset="0"/>
                <a:ea typeface="Cambria" charset="0"/>
                <a:cs typeface="Cambria" charset="0"/>
                <a:sym typeface="PopplLaudatio-Regular"/>
              </a:rPr>
              <a:t>Audio version of Sixth Edition is near completion, but online distribution is challenging</a:t>
            </a:r>
          </a:p>
          <a:p>
            <a:pPr marL="457200" marR="0" lvl="0" indent="-457200" algn="l" defTabSz="914400" rtl="0" eaLnBrk="1" fontAlgn="auto" latinLnBrk="0" hangingPunct="1">
              <a:lnSpc>
                <a:spcPct val="114000"/>
              </a:lnSpc>
              <a:spcBef>
                <a:spcPts val="0"/>
              </a:spcBef>
              <a:spcAft>
                <a:spcPts val="0"/>
              </a:spcAft>
              <a:buClrTx/>
              <a:buSzPct val="75000"/>
              <a:buFontTx/>
              <a:buBlip>
                <a:blip r:embed="rId3"/>
              </a:buBlip>
              <a:tabLst/>
              <a:defRPr sz="1800"/>
            </a:pPr>
            <a:r>
              <a:rPr lang="en-US" sz="3000" dirty="0" smtClean="0">
                <a:solidFill>
                  <a:prstClr val="black"/>
                </a:solidFill>
                <a:latin typeface="Cambria" charset="0"/>
                <a:ea typeface="Cambria" charset="0"/>
                <a:cs typeface="Cambria" charset="0"/>
                <a:sym typeface="PopplLaudatio-Regular"/>
              </a:rPr>
              <a:t>Prices are set by the digital rights management company and 70% of purchase price is retained by the distributor</a:t>
            </a:r>
          </a:p>
          <a:p>
            <a:pPr marL="457200" lvl="0" indent="-457200">
              <a:lnSpc>
                <a:spcPct val="114000"/>
              </a:lnSpc>
              <a:buSzPct val="75000"/>
              <a:buBlip>
                <a:blip r:embed="rId3"/>
              </a:buBlip>
              <a:defRPr sz="1800"/>
            </a:pPr>
            <a:r>
              <a:rPr lang="en-US" sz="3000" dirty="0">
                <a:solidFill>
                  <a:prstClr val="black"/>
                </a:solidFill>
                <a:latin typeface="Cambria" charset="0"/>
                <a:ea typeface="Cambria" charset="0"/>
                <a:cs typeface="Cambria" charset="0"/>
                <a:sym typeface="PopplLaudatio-Regular"/>
              </a:rPr>
              <a:t>Details of offering a free download need to be worked through to ensure fiduciary responsibilities are </a:t>
            </a:r>
            <a:r>
              <a:rPr lang="en-US" sz="3000" dirty="0" smtClean="0">
                <a:solidFill>
                  <a:prstClr val="black"/>
                </a:solidFill>
                <a:latin typeface="Cambria" charset="0"/>
                <a:ea typeface="Cambria" charset="0"/>
                <a:cs typeface="Cambria" charset="0"/>
                <a:sym typeface="PopplLaudatio-Regular"/>
              </a:rPr>
              <a:t>met</a:t>
            </a:r>
            <a:endParaRPr lang="en-US" sz="3000" noProof="0" dirty="0" smtClean="0">
              <a:solidFill>
                <a:prstClr val="black"/>
              </a:solidFill>
              <a:latin typeface="Cambria" charset="0"/>
              <a:ea typeface="Cambria" charset="0"/>
              <a:cs typeface="Cambria" charset="0"/>
              <a:sym typeface="PopplLaudatio-Regular"/>
            </a:endParaRP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84222501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hape 104"/>
          <p:cNvSpPr/>
          <p:nvPr/>
        </p:nvSpPr>
        <p:spPr>
          <a:xfrm>
            <a:off x="373082" y="2640673"/>
            <a:ext cx="11176001" cy="1918794"/>
          </a:xfrm>
          <a:prstGeom prst="rect">
            <a:avLst/>
          </a:prstGeom>
          <a:ln w="12700">
            <a:miter lim="400000"/>
          </a:ln>
          <a:extLst>
            <a:ext uri="{C572A759-6A51-4108-AA02-DFA0A04FC94B}">
              <ma14:wrappingTextBoxFlag xmlns:mc="http://schemas.openxmlformats.org/markup-compatibility/2006" xmlns:mv="urn:schemas-microsoft-com:mac:vml" xmlns:ma14="http://schemas.microsoft.com/office/mac/drawingml/2011/main" xmlns="" xmlns:p="http://schemas.openxmlformats.org/presentationml/2006/main" xmlns:r="http://schemas.openxmlformats.org/officeDocument/2006/relationships" xmlns:a="http://schemas.openxmlformats.org/drawingml/2006/main" val="1"/>
            </a:ext>
          </a:extLst>
        </p:spPr>
        <p:txBody>
          <a:bodyPr lIns="35719" tIns="35719" rIns="35719" bIns="35719" anchor="ctr">
            <a:noAutofit/>
          </a:bodyPr>
          <a:lstStyle/>
          <a:p>
            <a:pPr marL="0" lvl="1" defTabSz="457200">
              <a:defRPr sz="1800"/>
            </a:pPr>
            <a:r>
              <a:rPr kumimoji="0" sz="3000" b="1" i="0" u="none" strike="noStrike" kern="1200" cap="none" spc="0" normalizeH="0" baseline="0" noProof="0" dirty="0">
                <a:ln>
                  <a:noFill/>
                </a:ln>
                <a:solidFill>
                  <a:prstClr val="black"/>
                </a:solidFill>
                <a:effectLst/>
                <a:uLnTx/>
                <a:uFillTx/>
                <a:latin typeface="Cambria" charset="0"/>
                <a:ea typeface="Cambria" charset="0"/>
                <a:cs typeface="Cambria" charset="0"/>
                <a:sym typeface="BotonBQ-Bold"/>
              </a:rPr>
              <a:t>Motion </a:t>
            </a:r>
            <a:r>
              <a:rPr lang="en-US" sz="3000" b="1" dirty="0">
                <a:solidFill>
                  <a:prstClr val="black"/>
                </a:solidFill>
                <a:latin typeface="Cambria" charset="0"/>
                <a:ea typeface="Cambria" charset="0"/>
                <a:cs typeface="Cambria" charset="0"/>
                <a:sym typeface="BotonBQ-Bold"/>
              </a:rPr>
              <a:t>4</a:t>
            </a:r>
            <a:r>
              <a:rPr kumimoji="0" sz="3000" b="1" i="0" u="none" strike="noStrike" kern="1200" cap="none" spc="0" normalizeH="0" baseline="0" noProof="0" dirty="0" smtClean="0">
                <a:ln>
                  <a:noFill/>
                </a:ln>
                <a:solidFill>
                  <a:prstClr val="black"/>
                </a:solidFill>
                <a:effectLst/>
                <a:uLnTx/>
                <a:uFillTx/>
                <a:latin typeface="Cambria" charset="0"/>
                <a:ea typeface="Cambria" charset="0"/>
                <a:cs typeface="Cambria" charset="0"/>
                <a:sym typeface="BotonBQ-Bold"/>
              </a:rPr>
              <a:t>: </a:t>
            </a:r>
            <a:r>
              <a:rPr lang="en-US" sz="3000" dirty="0">
                <a:solidFill>
                  <a:prstClr val="black"/>
                </a:solidFill>
                <a:latin typeface="Cambria" charset="0"/>
                <a:ea typeface="Cambria" charset="0"/>
                <a:cs typeface="Cambria" charset="0"/>
                <a:sym typeface="BotonBQ-Regular"/>
              </a:rPr>
              <a:t>To direct NAWS to produce and add to inventory an MP3 digital </a:t>
            </a:r>
            <a:r>
              <a:rPr lang="en-US" sz="3000" dirty="0" smtClean="0">
                <a:solidFill>
                  <a:prstClr val="black"/>
                </a:solidFill>
                <a:latin typeface="Cambria" charset="0"/>
                <a:ea typeface="Cambria" charset="0"/>
                <a:cs typeface="Cambria" charset="0"/>
                <a:sym typeface="BotonBQ-Regular"/>
              </a:rPr>
              <a:t>download of </a:t>
            </a:r>
            <a:r>
              <a:rPr lang="en-US" sz="3000" dirty="0">
                <a:solidFill>
                  <a:prstClr val="black"/>
                </a:solidFill>
                <a:latin typeface="Cambria" charset="0"/>
                <a:ea typeface="Cambria" charset="0"/>
                <a:cs typeface="Cambria" charset="0"/>
                <a:sym typeface="BotonBQ-Regular"/>
              </a:rPr>
              <a:t>the Basic Text Fifth Edition in Spanish, previously in inventory on audio </a:t>
            </a:r>
            <a:r>
              <a:rPr lang="en-US" sz="3000" dirty="0" smtClean="0">
                <a:solidFill>
                  <a:prstClr val="black"/>
                </a:solidFill>
                <a:latin typeface="Cambria" charset="0"/>
                <a:ea typeface="Cambria" charset="0"/>
                <a:cs typeface="Cambria" charset="0"/>
                <a:sym typeface="BotonBQ-Regular"/>
              </a:rPr>
              <a:t>cassette. By </a:t>
            </a:r>
            <a:r>
              <a:rPr lang="en-US" sz="3000" dirty="0">
                <a:solidFill>
                  <a:prstClr val="black"/>
                </a:solidFill>
                <a:latin typeface="Cambria" charset="0"/>
                <a:ea typeface="Cambria" charset="0"/>
                <a:cs typeface="Cambria" charset="0"/>
                <a:sym typeface="BotonBQ-Regular"/>
              </a:rPr>
              <a:t>conference policy, NAWS is not authorized to publish a fifth edition once a </a:t>
            </a:r>
            <a:r>
              <a:rPr lang="en-US" sz="3000" dirty="0" smtClean="0">
                <a:solidFill>
                  <a:prstClr val="black"/>
                </a:solidFill>
                <a:latin typeface="Cambria" charset="0"/>
                <a:ea typeface="Cambria" charset="0"/>
                <a:cs typeface="Cambria" charset="0"/>
                <a:sym typeface="BotonBQ-Regular"/>
              </a:rPr>
              <a:t>sixth edition </a:t>
            </a:r>
            <a:r>
              <a:rPr lang="en-US" sz="3000" dirty="0">
                <a:solidFill>
                  <a:prstClr val="black"/>
                </a:solidFill>
                <a:latin typeface="Cambria" charset="0"/>
                <a:ea typeface="Cambria" charset="0"/>
                <a:cs typeface="Cambria" charset="0"/>
                <a:sym typeface="BotonBQ-Regular"/>
              </a:rPr>
              <a:t>is available. This motion would provide for a one-time waiver of the policy </a:t>
            </a:r>
            <a:r>
              <a:rPr lang="en-US" sz="3000" dirty="0" smtClean="0">
                <a:solidFill>
                  <a:prstClr val="black"/>
                </a:solidFill>
                <a:latin typeface="Cambria" charset="0"/>
                <a:ea typeface="Cambria" charset="0"/>
                <a:cs typeface="Cambria" charset="0"/>
                <a:sym typeface="BotonBQ-Regular"/>
              </a:rPr>
              <a:t>for NAWS </a:t>
            </a:r>
            <a:r>
              <a:rPr lang="en-US" sz="3000" dirty="0">
                <a:solidFill>
                  <a:prstClr val="black"/>
                </a:solidFill>
                <a:latin typeface="Cambria" charset="0"/>
                <a:ea typeface="Cambria" charset="0"/>
                <a:cs typeface="Cambria" charset="0"/>
                <a:sym typeface="BotonBQ-Regular"/>
              </a:rPr>
              <a:t>until the Spanish Sixth edition </a:t>
            </a:r>
            <a:r>
              <a:rPr lang="en-US" sz="3000" dirty="0" smtClean="0">
                <a:solidFill>
                  <a:prstClr val="black"/>
                </a:solidFill>
                <a:latin typeface="Cambria" charset="0"/>
                <a:ea typeface="Cambria" charset="0"/>
                <a:cs typeface="Cambria" charset="0"/>
                <a:sym typeface="BotonBQ-Regular"/>
              </a:rPr>
              <a:t>is completed</a:t>
            </a:r>
            <a:r>
              <a:rPr lang="en-US" sz="3000" dirty="0">
                <a:solidFill>
                  <a:prstClr val="black"/>
                </a:solidFill>
                <a:latin typeface="Cambria" charset="0"/>
                <a:ea typeface="Cambria" charset="0"/>
                <a:cs typeface="Cambria" charset="0"/>
                <a:sym typeface="BotonBQ-Regular"/>
              </a:rPr>
              <a:t>.</a:t>
            </a:r>
            <a:endParaRPr kumimoji="0" sz="3000" b="0" i="0" u="none" strike="noStrike" kern="1200" cap="none" spc="0" normalizeH="0" baseline="0" noProof="0" dirty="0">
              <a:ln>
                <a:noFill/>
              </a:ln>
              <a:solidFill>
                <a:prstClr val="black"/>
              </a:solidFill>
              <a:effectLst/>
              <a:uLnTx/>
              <a:uFillTx/>
              <a:latin typeface="Cambria" charset="0"/>
              <a:ea typeface="Cambria" charset="0"/>
              <a:cs typeface="Cambria" charset="0"/>
              <a:sym typeface="BotonBQ-Regular"/>
            </a:endParaRPr>
          </a:p>
        </p:txBody>
      </p:sp>
      <p:sp>
        <p:nvSpPr>
          <p:cNvPr id="3" name="Shape 105"/>
          <p:cNvSpPr/>
          <p:nvPr/>
        </p:nvSpPr>
        <p:spPr>
          <a:xfrm>
            <a:off x="2986832" y="5240740"/>
            <a:ext cx="8680153" cy="1324794"/>
          </a:xfrm>
          <a:prstGeom prst="rect">
            <a:avLst/>
          </a:prstGeom>
          <a:ln w="12700">
            <a:miter lim="400000"/>
          </a:ln>
          <a:extLst>
            <a:ext uri="{C572A759-6A51-4108-AA02-DFA0A04FC94B}">
              <ma14:wrappingTextBoxFlag xmlns:mc="http://schemas.openxmlformats.org/markup-compatibility/2006" xmlns:mv="urn:schemas-microsoft-com:mac:vml" xmlns:ma14="http://schemas.microsoft.com/office/mac/drawingml/2011/main" xmlns="" xmlns:p="http://schemas.openxmlformats.org/presentationml/2006/main" xmlns:r="http://schemas.openxmlformats.org/officeDocument/2006/relationships" xmlns:a="http://schemas.openxmlformats.org/drawingml/2006/main" val="1"/>
            </a:ext>
          </a:extLst>
        </p:spPr>
        <p:txBody>
          <a:bodyPr lIns="35719" tIns="35719" rIns="35719" bIns="35719" anchor="ctr">
            <a:noAutofit/>
          </a:bodyPr>
          <a:lstStyle/>
          <a:p>
            <a:pPr marL="0" marR="0" lvl="1" indent="0" algn="l" defTabSz="457200" rtl="0" eaLnBrk="1" fontAlgn="auto" latinLnBrk="0" hangingPunct="1">
              <a:lnSpc>
                <a:spcPct val="100000"/>
              </a:lnSpc>
              <a:spcBef>
                <a:spcPts val="0"/>
              </a:spcBef>
              <a:spcAft>
                <a:spcPts val="0"/>
              </a:spcAft>
              <a:buClrTx/>
              <a:buSzTx/>
              <a:buFontTx/>
              <a:buNone/>
              <a:tabLst/>
              <a:defRPr sz="1800"/>
            </a:pPr>
            <a:r>
              <a:rPr kumimoji="0" sz="3000" b="1" i="0" u="none" strike="noStrike" kern="1200" cap="none" spc="0" normalizeH="0" baseline="0" noProof="0" dirty="0">
                <a:ln>
                  <a:noFill/>
                </a:ln>
                <a:solidFill>
                  <a:prstClr val="black"/>
                </a:solidFill>
                <a:effectLst/>
                <a:uLnTx/>
                <a:uFillTx/>
                <a:latin typeface="Cambria" charset="0"/>
                <a:ea typeface="Cambria" charset="0"/>
                <a:cs typeface="Cambria" charset="0"/>
                <a:sym typeface="BotonBQ-Bold"/>
              </a:rPr>
              <a:t>Intent: </a:t>
            </a:r>
            <a:r>
              <a:rPr kumimoji="0" lang="en-US" sz="3000" b="0" i="0" u="none" strike="noStrike" kern="1200" cap="none" spc="0" normalizeH="0" baseline="0" noProof="0" dirty="0">
                <a:ln>
                  <a:noFill/>
                </a:ln>
                <a:solidFill>
                  <a:prstClr val="black"/>
                </a:solidFill>
                <a:effectLst/>
                <a:uLnTx/>
                <a:uFillTx/>
                <a:latin typeface="Cambria" charset="0"/>
                <a:ea typeface="Cambria" charset="0"/>
                <a:cs typeface="Cambria" charset="0"/>
                <a:sym typeface="BotonBQ-Regular"/>
              </a:rPr>
              <a:t>To have a fellowship approved IP that is available for use in NA groups on this topic.</a:t>
            </a:r>
            <a:r>
              <a:rPr kumimoji="0" sz="3000" b="0" i="0" u="none" strike="noStrike" kern="1200" cap="none" spc="0" normalizeH="0" baseline="0" noProof="0" dirty="0" smtClean="0">
                <a:ln>
                  <a:noFill/>
                </a:ln>
                <a:solidFill>
                  <a:prstClr val="black"/>
                </a:solidFill>
                <a:effectLst/>
                <a:uLnTx/>
                <a:uFillTx/>
                <a:latin typeface="Cambria" charset="0"/>
                <a:ea typeface="Cambria" charset="0"/>
                <a:cs typeface="Cambria" charset="0"/>
                <a:sym typeface="BotonBQ-Regular"/>
              </a:rPr>
              <a:t> </a:t>
            </a:r>
            <a:endParaRPr kumimoji="0" sz="3000" b="0" i="0" u="none" strike="noStrike" kern="1200" cap="none" spc="0" normalizeH="0" baseline="0" noProof="0" dirty="0">
              <a:ln>
                <a:noFill/>
              </a:ln>
              <a:solidFill>
                <a:prstClr val="black"/>
              </a:solidFill>
              <a:effectLst/>
              <a:uLnTx/>
              <a:uFillTx/>
              <a:latin typeface="Cambria" charset="0"/>
              <a:ea typeface="Cambria" charset="0"/>
              <a:cs typeface="Cambria" charset="0"/>
              <a:sym typeface="BotonBQ-Regular"/>
            </a:endParaRP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69300796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hape 74"/>
          <p:cNvSpPr/>
          <p:nvPr/>
        </p:nvSpPr>
        <p:spPr>
          <a:xfrm>
            <a:off x="270777" y="602102"/>
            <a:ext cx="11335862" cy="2251434"/>
          </a:xfrm>
          <a:prstGeom prst="rect">
            <a:avLst/>
          </a:prstGeom>
          <a:ln w="12700">
            <a:miter lim="400000"/>
          </a:ln>
          <a:extLst>
            <a:ext uri="{C572A759-6A51-4108-AA02-DFA0A04FC94B}">
              <ma14:wrappingTextBoxFlag xmlns:mc="http://schemas.openxmlformats.org/markup-compatibility/2006" xmlns:mv="urn:schemas-microsoft-com:mac:vml" xmlns:ma14="http://schemas.microsoft.com/office/mac/drawingml/2011/main" xmlns="" xmlns:p="http://schemas.openxmlformats.org/presentationml/2006/main" xmlns:r="http://schemas.openxmlformats.org/officeDocument/2006/relationships" xmlns:a="http://schemas.openxmlformats.org/drawingml/2006/main" val="1"/>
            </a:ext>
          </a:extLst>
        </p:spPr>
        <p:txBody>
          <a:bodyPr wrap="square" lIns="35719" tIns="35719" rIns="35719" bIns="35719" anchor="t" anchorCtr="0">
            <a:noAutofit/>
          </a:bodyPr>
          <a:lstStyle/>
          <a:p>
            <a:pPr lvl="0"/>
            <a:r>
              <a:rPr kumimoji="0" sz="3000" b="1" i="0" u="none" strike="noStrike" kern="1200" cap="none" spc="0" normalizeH="0" baseline="0" noProof="0" dirty="0">
                <a:ln>
                  <a:noFill/>
                </a:ln>
                <a:solidFill>
                  <a:prstClr val="black"/>
                </a:solidFill>
                <a:effectLst/>
                <a:uLnTx/>
                <a:uFillTx/>
                <a:latin typeface="Cambria" charset="0"/>
                <a:ea typeface="Cambria" charset="0"/>
                <a:cs typeface="Cambria" charset="0"/>
                <a:sym typeface="BotonBQ-Bold"/>
              </a:rPr>
              <a:t>Motion </a:t>
            </a:r>
            <a:r>
              <a:rPr lang="en-US" sz="3000" b="1" dirty="0">
                <a:solidFill>
                  <a:prstClr val="black"/>
                </a:solidFill>
                <a:latin typeface="Cambria" charset="0"/>
                <a:ea typeface="Cambria" charset="0"/>
                <a:cs typeface="Cambria" charset="0"/>
                <a:sym typeface="BotonBQ-Bold"/>
              </a:rPr>
              <a:t>5</a:t>
            </a:r>
            <a:r>
              <a:rPr kumimoji="0" sz="3000" b="1" i="0" u="none" strike="noStrike" kern="1200" cap="none" spc="0" normalizeH="0" baseline="0" noProof="0" dirty="0" smtClean="0">
                <a:ln>
                  <a:noFill/>
                </a:ln>
                <a:solidFill>
                  <a:prstClr val="black"/>
                </a:solidFill>
                <a:effectLst/>
                <a:uLnTx/>
                <a:uFillTx/>
                <a:latin typeface="Cambria" charset="0"/>
                <a:ea typeface="Cambria" charset="0"/>
                <a:cs typeface="Cambria" charset="0"/>
                <a:sym typeface="BotonBQ-Bold"/>
              </a:rPr>
              <a:t>: </a:t>
            </a:r>
            <a:r>
              <a:rPr lang="en-US" sz="3000" dirty="0">
                <a:solidFill>
                  <a:prstClr val="black"/>
                </a:solidFill>
                <a:latin typeface="Cambria" charset="0"/>
                <a:ea typeface="Cambria" charset="0"/>
                <a:cs typeface="Cambria" charset="0"/>
              </a:rPr>
              <a:t>To approve an NA Service Prayer, utilizing the </a:t>
            </a:r>
            <a:r>
              <a:rPr lang="en-US" sz="3000" dirty="0" smtClean="0">
                <a:solidFill>
                  <a:prstClr val="black"/>
                </a:solidFill>
                <a:latin typeface="Cambria" charset="0"/>
                <a:ea typeface="Cambria" charset="0"/>
                <a:cs typeface="Cambria" charset="0"/>
              </a:rPr>
              <a:t/>
            </a:r>
            <a:br>
              <a:rPr lang="en-US" sz="3000" dirty="0" smtClean="0">
                <a:solidFill>
                  <a:prstClr val="black"/>
                </a:solidFill>
                <a:latin typeface="Cambria" charset="0"/>
                <a:ea typeface="Cambria" charset="0"/>
                <a:cs typeface="Cambria" charset="0"/>
              </a:rPr>
            </a:br>
            <a:r>
              <a:rPr lang="en-US" sz="3000" dirty="0" smtClean="0">
                <a:solidFill>
                  <a:prstClr val="black"/>
                </a:solidFill>
                <a:latin typeface="Cambria" charset="0"/>
                <a:ea typeface="Cambria" charset="0"/>
                <a:cs typeface="Cambria" charset="0"/>
              </a:rPr>
              <a:t>language </a:t>
            </a:r>
            <a:r>
              <a:rPr lang="en-US" sz="3000" dirty="0">
                <a:solidFill>
                  <a:prstClr val="black"/>
                </a:solidFill>
                <a:latin typeface="Cambria" charset="0"/>
                <a:ea typeface="Cambria" charset="0"/>
                <a:cs typeface="Cambria" charset="0"/>
              </a:rPr>
              <a:t>that is already </a:t>
            </a:r>
            <a:r>
              <a:rPr lang="en-US" sz="3000" dirty="0" smtClean="0">
                <a:solidFill>
                  <a:prstClr val="black"/>
                </a:solidFill>
                <a:latin typeface="Cambria" charset="0"/>
                <a:ea typeface="Cambria" charset="0"/>
                <a:cs typeface="Cambria" charset="0"/>
              </a:rPr>
              <a:t>in the </a:t>
            </a:r>
            <a:r>
              <a:rPr lang="en-US" sz="3000" dirty="0">
                <a:solidFill>
                  <a:prstClr val="black"/>
                </a:solidFill>
                <a:latin typeface="Cambria" charset="0"/>
                <a:ea typeface="Cambria" charset="0"/>
                <a:cs typeface="Cambria" charset="0"/>
              </a:rPr>
              <a:t>intro of the Basic Text, </a:t>
            </a:r>
            <a:r>
              <a:rPr lang="en-US" sz="3000" dirty="0" smtClean="0">
                <a:solidFill>
                  <a:prstClr val="black"/>
                </a:solidFill>
                <a:latin typeface="Cambria" charset="0"/>
                <a:ea typeface="Cambria" charset="0"/>
                <a:cs typeface="Cambria" charset="0"/>
              </a:rPr>
              <a:t/>
            </a:r>
            <a:br>
              <a:rPr lang="en-US" sz="3000" dirty="0" smtClean="0">
                <a:solidFill>
                  <a:prstClr val="black"/>
                </a:solidFill>
                <a:latin typeface="Cambria" charset="0"/>
                <a:ea typeface="Cambria" charset="0"/>
                <a:cs typeface="Cambria" charset="0"/>
              </a:rPr>
            </a:br>
            <a:r>
              <a:rPr lang="en-US" sz="3000" dirty="0" smtClean="0">
                <a:solidFill>
                  <a:prstClr val="black"/>
                </a:solidFill>
                <a:latin typeface="Cambria" charset="0"/>
                <a:ea typeface="Cambria" charset="0"/>
                <a:cs typeface="Cambria" charset="0"/>
              </a:rPr>
              <a:t>substituting </a:t>
            </a:r>
            <a:r>
              <a:rPr lang="en-US" sz="3000" dirty="0">
                <a:solidFill>
                  <a:prstClr val="black"/>
                </a:solidFill>
                <a:latin typeface="Cambria" charset="0"/>
                <a:ea typeface="Cambria" charset="0"/>
                <a:cs typeface="Cambria" charset="0"/>
              </a:rPr>
              <a:t>the word write with the word serve, </a:t>
            </a:r>
            <a:r>
              <a:rPr lang="en-US" sz="3000" dirty="0" smtClean="0">
                <a:solidFill>
                  <a:prstClr val="black"/>
                </a:solidFill>
                <a:latin typeface="Cambria" charset="0"/>
                <a:ea typeface="Cambria" charset="0"/>
                <a:cs typeface="Cambria" charset="0"/>
              </a:rPr>
              <a:t>including it </a:t>
            </a:r>
            <a:r>
              <a:rPr lang="en-US" sz="3000" dirty="0">
                <a:solidFill>
                  <a:prstClr val="black"/>
                </a:solidFill>
                <a:latin typeface="Cambria" charset="0"/>
                <a:ea typeface="Cambria" charset="0"/>
                <a:cs typeface="Cambria" charset="0"/>
              </a:rPr>
              <a:t>in the set of posters of the meetings for NA groups, as shown here:</a:t>
            </a:r>
          </a:p>
          <a:p>
            <a:pPr lvl="0"/>
            <a:r>
              <a:rPr lang="en-US" sz="3000" dirty="0">
                <a:solidFill>
                  <a:prstClr val="black"/>
                </a:solidFill>
                <a:latin typeface="Cambria" charset="0"/>
                <a:ea typeface="Cambria" charset="0"/>
                <a:cs typeface="Cambria" charset="0"/>
              </a:rPr>
              <a:t>“GOD, grant us knowledge that we may </a:t>
            </a:r>
            <a:r>
              <a:rPr lang="en-US" sz="3000" strike="sngStrike" dirty="0">
                <a:solidFill>
                  <a:prstClr val="black"/>
                </a:solidFill>
                <a:latin typeface="Cambria" charset="0"/>
                <a:ea typeface="Cambria" charset="0"/>
                <a:cs typeface="Cambria" charset="0"/>
              </a:rPr>
              <a:t>write</a:t>
            </a:r>
            <a:r>
              <a:rPr lang="en-US" sz="3000" dirty="0">
                <a:solidFill>
                  <a:prstClr val="black"/>
                </a:solidFill>
                <a:latin typeface="Cambria" charset="0"/>
                <a:ea typeface="Cambria" charset="0"/>
                <a:cs typeface="Cambria" charset="0"/>
              </a:rPr>
              <a:t> </a:t>
            </a:r>
            <a:r>
              <a:rPr lang="en-US" sz="3000" dirty="0" smtClean="0">
                <a:solidFill>
                  <a:prstClr val="black"/>
                </a:solidFill>
                <a:latin typeface="Cambria" charset="0"/>
                <a:ea typeface="Cambria" charset="0"/>
                <a:cs typeface="Cambria" charset="0"/>
              </a:rPr>
              <a:t>serve according </a:t>
            </a:r>
            <a:r>
              <a:rPr lang="en-US" sz="3000" dirty="0">
                <a:solidFill>
                  <a:prstClr val="black"/>
                </a:solidFill>
                <a:latin typeface="Cambria" charset="0"/>
                <a:ea typeface="Cambria" charset="0"/>
                <a:cs typeface="Cambria" charset="0"/>
              </a:rPr>
              <a:t>to Your Divine </a:t>
            </a:r>
            <a:r>
              <a:rPr lang="en-US" sz="3000" dirty="0" smtClean="0">
                <a:solidFill>
                  <a:prstClr val="black"/>
                </a:solidFill>
                <a:latin typeface="Cambria" charset="0"/>
                <a:ea typeface="Cambria" charset="0"/>
                <a:cs typeface="Cambria" charset="0"/>
              </a:rPr>
              <a:t>precepts. Instill </a:t>
            </a:r>
            <a:r>
              <a:rPr lang="en-US" sz="3000" dirty="0">
                <a:solidFill>
                  <a:prstClr val="black"/>
                </a:solidFill>
                <a:latin typeface="Cambria" charset="0"/>
                <a:ea typeface="Cambria" charset="0"/>
                <a:cs typeface="Cambria" charset="0"/>
              </a:rPr>
              <a:t>in us a sense of Your purpose. Make </a:t>
            </a:r>
            <a:r>
              <a:rPr lang="en-US" sz="3000" dirty="0" smtClean="0">
                <a:solidFill>
                  <a:prstClr val="black"/>
                </a:solidFill>
                <a:latin typeface="Cambria" charset="0"/>
                <a:ea typeface="Cambria" charset="0"/>
                <a:cs typeface="Cambria" charset="0"/>
              </a:rPr>
              <a:t>us servants </a:t>
            </a:r>
            <a:r>
              <a:rPr lang="en-US" sz="3000" dirty="0">
                <a:solidFill>
                  <a:prstClr val="black"/>
                </a:solidFill>
                <a:latin typeface="Cambria" charset="0"/>
                <a:ea typeface="Cambria" charset="0"/>
                <a:cs typeface="Cambria" charset="0"/>
              </a:rPr>
              <a:t>of your will and grant us </a:t>
            </a:r>
            <a:r>
              <a:rPr lang="en-US" sz="3000" dirty="0" smtClean="0">
                <a:solidFill>
                  <a:prstClr val="black"/>
                </a:solidFill>
                <a:latin typeface="Cambria" charset="0"/>
                <a:ea typeface="Cambria" charset="0"/>
                <a:cs typeface="Cambria" charset="0"/>
              </a:rPr>
              <a:t>a bond </a:t>
            </a:r>
            <a:r>
              <a:rPr lang="en-US" sz="3000" dirty="0">
                <a:solidFill>
                  <a:prstClr val="black"/>
                </a:solidFill>
                <a:latin typeface="Cambria" charset="0"/>
                <a:ea typeface="Cambria" charset="0"/>
                <a:cs typeface="Cambria" charset="0"/>
              </a:rPr>
              <a:t>of selflessness that this may truly be your work, not ours, in order that no </a:t>
            </a:r>
            <a:r>
              <a:rPr lang="en-US" sz="3000" dirty="0" smtClean="0">
                <a:solidFill>
                  <a:prstClr val="black"/>
                </a:solidFill>
                <a:latin typeface="Cambria" charset="0"/>
                <a:ea typeface="Cambria" charset="0"/>
                <a:cs typeface="Cambria" charset="0"/>
              </a:rPr>
              <a:t>addict, anywhere</a:t>
            </a:r>
            <a:r>
              <a:rPr lang="en-US" sz="3000" dirty="0">
                <a:solidFill>
                  <a:prstClr val="black"/>
                </a:solidFill>
                <a:latin typeface="Cambria" charset="0"/>
                <a:ea typeface="Cambria" charset="0"/>
                <a:cs typeface="Cambria" charset="0"/>
              </a:rPr>
              <a:t>, need die from the horrors of addiction.”</a:t>
            </a:r>
            <a:endParaRPr kumimoji="0" sz="3000" i="1" u="none" strike="noStrike" kern="1200" cap="none" spc="0" normalizeH="0" baseline="0" noProof="0" dirty="0">
              <a:ln>
                <a:noFill/>
              </a:ln>
              <a:solidFill>
                <a:prstClr val="black"/>
              </a:solidFill>
              <a:effectLst/>
              <a:uLnTx/>
              <a:uFillTx/>
              <a:latin typeface="Cambria" charset="0"/>
              <a:ea typeface="Cambria" charset="0"/>
              <a:cs typeface="Cambria" charset="0"/>
              <a:sym typeface="BotonBQ-Regular"/>
            </a:endParaRPr>
          </a:p>
        </p:txBody>
      </p:sp>
      <p:sp>
        <p:nvSpPr>
          <p:cNvPr id="3" name="Shape 75"/>
          <p:cNvSpPr/>
          <p:nvPr/>
        </p:nvSpPr>
        <p:spPr>
          <a:xfrm>
            <a:off x="319474" y="4855768"/>
            <a:ext cx="11287165" cy="1"/>
          </a:xfrm>
          <a:prstGeom prst="line">
            <a:avLst/>
          </a:prstGeom>
          <a:ln w="63500">
            <a:solidFill>
              <a:srgbClr val="92278F"/>
            </a:solidFill>
            <a:miter lim="400000"/>
          </a:ln>
        </p:spPr>
        <p:txBody>
          <a:bodyPr lIns="0" tIns="0" rIns="0" bIns="0" anchor="ctr"/>
          <a:lstStyle/>
          <a:p>
            <a:pPr marL="0" marR="0" lvl="0" indent="0" algn="l" defTabSz="914400" rtl="0" eaLnBrk="1" fontAlgn="auto" latinLnBrk="0" hangingPunct="1">
              <a:lnSpc>
                <a:spcPct val="100000"/>
              </a:lnSpc>
              <a:spcBef>
                <a:spcPts val="0"/>
              </a:spcBef>
              <a:spcAft>
                <a:spcPts val="0"/>
              </a:spcAft>
              <a:buClrTx/>
              <a:buSzTx/>
              <a:buFontTx/>
              <a:buNone/>
              <a:tabLst/>
              <a:defRPr sz="3200"/>
            </a:pPr>
            <a:endParaRPr kumimoji="0" sz="16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Shape 76"/>
          <p:cNvSpPr/>
          <p:nvPr/>
        </p:nvSpPr>
        <p:spPr>
          <a:xfrm>
            <a:off x="3348409" y="4855769"/>
            <a:ext cx="8680153" cy="2002232"/>
          </a:xfrm>
          <a:prstGeom prst="rect">
            <a:avLst/>
          </a:prstGeom>
          <a:ln w="12700">
            <a:miter lim="400000"/>
          </a:ln>
          <a:extLst>
            <a:ext uri="{C572A759-6A51-4108-AA02-DFA0A04FC94B}">
              <ma14:wrappingTextBoxFlag xmlns:mc="http://schemas.openxmlformats.org/markup-compatibility/2006" xmlns:mv="urn:schemas-microsoft-com:mac:vml" xmlns:ma14="http://schemas.microsoft.com/office/mac/drawingml/2011/main" xmlns="" xmlns:p="http://schemas.openxmlformats.org/presentationml/2006/main" xmlns:r="http://schemas.openxmlformats.org/officeDocument/2006/relationships" xmlns:a="http://schemas.openxmlformats.org/drawingml/2006/main" val="1"/>
            </a:ext>
          </a:extLst>
        </p:spPr>
        <p:txBody>
          <a:bodyPr lIns="35719" tIns="35719" rIns="35719" bIns="35719" anchor="ctr">
            <a:noAutofit/>
          </a:bodyPr>
          <a:lstStyle/>
          <a:p>
            <a:pPr marL="0" lvl="1" defTabSz="457200">
              <a:defRPr sz="1800"/>
            </a:pPr>
            <a:r>
              <a:rPr kumimoji="0" sz="3000" b="1" i="0" u="none" strike="noStrike" kern="1200" cap="none" spc="0" normalizeH="0" baseline="0" noProof="0" dirty="0">
                <a:ln>
                  <a:noFill/>
                </a:ln>
                <a:solidFill>
                  <a:prstClr val="black"/>
                </a:solidFill>
                <a:effectLst/>
                <a:uLnTx/>
                <a:uFillTx/>
                <a:latin typeface="Cambria" charset="0"/>
                <a:ea typeface="Cambria" charset="0"/>
                <a:cs typeface="Cambria" charset="0"/>
                <a:sym typeface="BotonBQ-Bold"/>
              </a:rPr>
              <a:t>Intent: </a:t>
            </a:r>
            <a:r>
              <a:rPr lang="en-US" sz="3000" dirty="0">
                <a:solidFill>
                  <a:prstClr val="black"/>
                </a:solidFill>
                <a:latin typeface="Cambria" charset="0"/>
                <a:ea typeface="Cambria" charset="0"/>
                <a:cs typeface="Cambria" charset="0"/>
                <a:sym typeface="BotonBQ-Regular"/>
              </a:rPr>
              <a:t>Create an NA Service Prayer of this type that it is not directly related to the NA Service Vision.</a:t>
            </a:r>
            <a:endParaRPr lang="en-US" sz="3000" dirty="0" smtClean="0">
              <a:solidFill>
                <a:prstClr val="black"/>
              </a:solidFill>
              <a:latin typeface="Cambria" charset="0"/>
              <a:ea typeface="Cambria" charset="0"/>
              <a:cs typeface="Cambria" charset="0"/>
              <a:sym typeface="BotonBQ-Regular"/>
            </a:endParaRPr>
          </a:p>
          <a:p>
            <a:pPr marL="0" lvl="1" defTabSz="457200">
              <a:spcBef>
                <a:spcPts val="600"/>
              </a:spcBef>
              <a:defRPr sz="1800"/>
            </a:pPr>
            <a:r>
              <a:rPr kumimoji="0" lang="en-US" sz="3000" b="1" i="0" u="none" strike="noStrike" kern="1200" cap="none" spc="0" normalizeH="0" baseline="0" noProof="0" dirty="0" smtClean="0">
                <a:ln>
                  <a:noFill/>
                </a:ln>
                <a:solidFill>
                  <a:prstClr val="black"/>
                </a:solidFill>
                <a:effectLst/>
                <a:uLnTx/>
                <a:uFillTx/>
                <a:latin typeface="Cambria" charset="0"/>
                <a:ea typeface="Cambria" charset="0"/>
                <a:cs typeface="Cambria" charset="0"/>
                <a:sym typeface="BotonBQ-Bold"/>
              </a:rPr>
              <a:t>Maker</a:t>
            </a:r>
            <a:r>
              <a:rPr kumimoji="0" sz="3000" b="1" i="0" u="none" strike="noStrike" kern="1200" cap="none" spc="0" normalizeH="0" baseline="0" noProof="0" dirty="0" smtClean="0">
                <a:ln>
                  <a:noFill/>
                </a:ln>
                <a:solidFill>
                  <a:prstClr val="black"/>
                </a:solidFill>
                <a:effectLst/>
                <a:uLnTx/>
                <a:uFillTx/>
                <a:latin typeface="Cambria" charset="0"/>
                <a:ea typeface="Cambria" charset="0"/>
                <a:cs typeface="Cambria" charset="0"/>
                <a:sym typeface="BotonBQ-Bold"/>
              </a:rPr>
              <a:t>: </a:t>
            </a:r>
            <a:r>
              <a:rPr lang="en-US" sz="3000" dirty="0" smtClean="0">
                <a:solidFill>
                  <a:prstClr val="black"/>
                </a:solidFill>
                <a:latin typeface="Cambria" charset="0"/>
                <a:ea typeface="Cambria" charset="0"/>
                <a:cs typeface="Cambria" charset="0"/>
                <a:sym typeface="BotonBQ-Regular"/>
              </a:rPr>
              <a:t>Venezuela </a:t>
            </a:r>
            <a:r>
              <a:rPr lang="en-US" sz="3000" dirty="0">
                <a:solidFill>
                  <a:prstClr val="black"/>
                </a:solidFill>
                <a:latin typeface="Cambria" charset="0"/>
                <a:ea typeface="Cambria" charset="0"/>
                <a:cs typeface="Cambria" charset="0"/>
                <a:sym typeface="BotonBQ-Regular"/>
              </a:rPr>
              <a:t>Region</a:t>
            </a:r>
            <a:endParaRPr kumimoji="0" sz="3000" b="0" i="0" u="none" strike="noStrike" kern="1200" cap="none" spc="0" normalizeH="0" baseline="0" noProof="0" dirty="0">
              <a:ln>
                <a:noFill/>
              </a:ln>
              <a:solidFill>
                <a:prstClr val="black"/>
              </a:solidFill>
              <a:effectLst/>
              <a:uLnTx/>
              <a:uFillTx/>
              <a:latin typeface="Cambria" charset="0"/>
              <a:ea typeface="Cambria" charset="0"/>
              <a:cs typeface="Cambria" charset="0"/>
              <a:sym typeface="BotonBQ-Regular"/>
            </a:endParaRP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26870485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hape 83"/>
          <p:cNvSpPr/>
          <p:nvPr/>
        </p:nvSpPr>
        <p:spPr>
          <a:xfrm>
            <a:off x="2413000" y="836884"/>
            <a:ext cx="9410700" cy="764632"/>
          </a:xfrm>
          <a:prstGeom prst="rect">
            <a:avLst/>
          </a:prstGeom>
          <a:ln w="12700">
            <a:miter lim="400000"/>
          </a:ln>
          <a:extLst>
            <a:ext uri="{C572A759-6A51-4108-AA02-DFA0A04FC94B}">
              <ma14:wrappingTextBoxFlag xmlns:mc="http://schemas.openxmlformats.org/markup-compatibility/2006" xmlns:mv="urn:schemas-microsoft-com:mac:vml" xmlns:ma14="http://schemas.microsoft.com/office/mac/drawingml/2011/main" xmlns="" xmlns:p="http://schemas.openxmlformats.org/presentationml/2006/main" xmlns:r="http://schemas.openxmlformats.org/officeDocument/2006/relationships" xmlns:a="http://schemas.openxmlformats.org/drawingml/2006/main" val="1"/>
            </a:ext>
          </a:extLst>
        </p:spPr>
        <p:txBody>
          <a:bodyPr lIns="35719" tIns="35719" rIns="35719" bIns="35719" anchor="ctr">
            <a:noAutofit/>
          </a:bodyPr>
          <a:lstStyle/>
          <a:p>
            <a:pPr marL="0" marR="0" lvl="1" indent="0" algn="ctr" defTabSz="457200" rtl="0" eaLnBrk="1" fontAlgn="auto" latinLnBrk="0" hangingPunct="1">
              <a:lnSpc>
                <a:spcPct val="100000"/>
              </a:lnSpc>
              <a:spcBef>
                <a:spcPts val="0"/>
              </a:spcBef>
              <a:spcAft>
                <a:spcPts val="0"/>
              </a:spcAft>
              <a:buClrTx/>
              <a:buSzTx/>
              <a:buFontTx/>
              <a:buNone/>
              <a:tabLst/>
              <a:defRPr sz="1800"/>
            </a:pPr>
            <a:r>
              <a:rPr kumimoji="0" sz="4500" b="1" i="0" u="none" strike="noStrike" kern="1200" cap="none" spc="0" normalizeH="0" baseline="0" noProof="0" dirty="0">
                <a:ln>
                  <a:noFill/>
                </a:ln>
                <a:solidFill>
                  <a:prstClr val="black"/>
                </a:solidFill>
                <a:effectLst/>
                <a:uLnTx/>
                <a:uFillTx/>
                <a:latin typeface="Cambria" charset="0"/>
                <a:ea typeface="Cambria" charset="0"/>
                <a:cs typeface="Cambria" charset="0"/>
                <a:sym typeface="BotonBQ-Bold"/>
              </a:rPr>
              <a:t>Motion </a:t>
            </a:r>
            <a:r>
              <a:rPr lang="en-US" sz="4500" b="1" dirty="0">
                <a:solidFill>
                  <a:prstClr val="black"/>
                </a:solidFill>
                <a:latin typeface="Cambria" charset="0"/>
                <a:ea typeface="Cambria" charset="0"/>
                <a:cs typeface="Cambria" charset="0"/>
                <a:sym typeface="BotonBQ-Bold"/>
              </a:rPr>
              <a:t>5</a:t>
            </a:r>
            <a:r>
              <a:rPr kumimoji="0" sz="4500" b="1" i="0" u="none" strike="noStrike" kern="1200" cap="none" spc="0" normalizeH="0" baseline="0" noProof="0" dirty="0" smtClean="0">
                <a:ln>
                  <a:noFill/>
                </a:ln>
                <a:solidFill>
                  <a:prstClr val="black"/>
                </a:solidFill>
                <a:effectLst/>
                <a:uLnTx/>
                <a:uFillTx/>
                <a:latin typeface="Cambria" charset="0"/>
                <a:ea typeface="Cambria" charset="0"/>
                <a:cs typeface="Cambria" charset="0"/>
                <a:sym typeface="BotonBQ-Bold"/>
              </a:rPr>
              <a:t>: </a:t>
            </a:r>
            <a:r>
              <a:rPr kumimoji="0" sz="4500" b="1" i="0" u="none" strike="noStrike" kern="1200" cap="none" spc="0" normalizeH="0" baseline="0" noProof="0" dirty="0">
                <a:ln>
                  <a:noFill/>
                </a:ln>
                <a:solidFill>
                  <a:prstClr val="black"/>
                </a:solidFill>
                <a:effectLst/>
                <a:uLnTx/>
                <a:uFillTx/>
                <a:latin typeface="Cambria" charset="0"/>
                <a:ea typeface="Cambria" charset="0"/>
                <a:cs typeface="Cambria" charset="0"/>
                <a:sym typeface="BotonBQ-Bold"/>
              </a:rPr>
              <a:t>Rationale by Region</a:t>
            </a:r>
          </a:p>
        </p:txBody>
      </p:sp>
      <p:sp>
        <p:nvSpPr>
          <p:cNvPr id="3" name="Shape 86"/>
          <p:cNvSpPr/>
          <p:nvPr/>
        </p:nvSpPr>
        <p:spPr>
          <a:xfrm>
            <a:off x="519952" y="2068263"/>
            <a:ext cx="11303747" cy="3542828"/>
          </a:xfrm>
          <a:prstGeom prst="rect">
            <a:avLst/>
          </a:prstGeom>
          <a:ln w="12700">
            <a:miter lim="400000"/>
          </a:ln>
          <a:extLst>
            <a:ext uri="{C572A759-6A51-4108-AA02-DFA0A04FC94B}">
              <ma14:wrappingTextBoxFlag xmlns:mc="http://schemas.openxmlformats.org/markup-compatibility/2006" xmlns:mv="urn:schemas-microsoft-com:mac:vml" xmlns:ma14="http://schemas.microsoft.com/office/mac/drawingml/2011/main" xmlns="" xmlns:p="http://schemas.openxmlformats.org/presentationml/2006/main" xmlns:r="http://schemas.openxmlformats.org/officeDocument/2006/relationships" xmlns:a="http://schemas.openxmlformats.org/drawingml/2006/main" val="1"/>
            </a:ext>
          </a:extLst>
        </p:spPr>
        <p:txBody>
          <a:bodyPr wrap="square" lIns="0" tIns="0" rIns="0" bIns="0">
            <a:noAutofit/>
          </a:bodyPr>
          <a:lstStyle/>
          <a:p>
            <a:pPr lvl="0">
              <a:lnSpc>
                <a:spcPct val="114000"/>
              </a:lnSpc>
              <a:buSzPct val="75000"/>
              <a:defRPr sz="1800"/>
            </a:pPr>
            <a:r>
              <a:rPr lang="en-US" sz="3200" dirty="0" smtClean="0">
                <a:solidFill>
                  <a:prstClr val="black"/>
                </a:solidFill>
                <a:latin typeface="Cambria" charset="0"/>
                <a:ea typeface="Cambria" charset="0"/>
                <a:cs typeface="Cambria" charset="0"/>
                <a:sym typeface="PopplLaudatio-Regular"/>
              </a:rPr>
              <a:t>It </a:t>
            </a:r>
            <a:r>
              <a:rPr lang="en-US" sz="3200" dirty="0">
                <a:solidFill>
                  <a:prstClr val="black"/>
                </a:solidFill>
                <a:latin typeface="Cambria" charset="0"/>
                <a:ea typeface="Cambria" charset="0"/>
                <a:cs typeface="Cambria" charset="0"/>
                <a:sym typeface="PopplLaudatio-Regular"/>
              </a:rPr>
              <a:t>is used in several regions in their service meetings and service bodies without having been approved, which creates controversies because it’s not in the literature with the word serve but instead it’s used with the word write. The idea is to approve it without any inconveniences, and to use it formally and not because someone </a:t>
            </a:r>
            <a:r>
              <a:rPr lang="en-US" sz="3200" dirty="0" smtClean="0">
                <a:solidFill>
                  <a:prstClr val="black"/>
                </a:solidFill>
                <a:latin typeface="Cambria" charset="0"/>
                <a:ea typeface="Cambria" charset="0"/>
                <a:cs typeface="Cambria" charset="0"/>
                <a:sym typeface="PopplLaudatio-Regular"/>
              </a:rPr>
              <a:t>decide</a:t>
            </a:r>
            <a:endParaRPr kumimoji="0" sz="3200" b="0" i="0" u="none" strike="noStrike" kern="1200" cap="none" spc="0" normalizeH="0" baseline="0" noProof="0" dirty="0">
              <a:ln>
                <a:noFill/>
              </a:ln>
              <a:solidFill>
                <a:prstClr val="black"/>
              </a:solidFill>
              <a:effectLst/>
              <a:uLnTx/>
              <a:uFillTx/>
              <a:latin typeface="Cambria" charset="0"/>
              <a:ea typeface="Cambria" charset="0"/>
              <a:cs typeface="Cambria" charset="0"/>
              <a:sym typeface="PopplLaudatio-Regular"/>
            </a:endParaRP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61892915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hape 83"/>
          <p:cNvSpPr/>
          <p:nvPr/>
        </p:nvSpPr>
        <p:spPr>
          <a:xfrm>
            <a:off x="2311400" y="836884"/>
            <a:ext cx="9512300" cy="764632"/>
          </a:xfrm>
          <a:prstGeom prst="rect">
            <a:avLst/>
          </a:prstGeom>
          <a:ln w="12700">
            <a:miter lim="400000"/>
          </a:ln>
          <a:extLst>
            <a:ext uri="{C572A759-6A51-4108-AA02-DFA0A04FC94B}">
              <ma14:wrappingTextBoxFlag xmlns:mc="http://schemas.openxmlformats.org/markup-compatibility/2006" xmlns:mv="urn:schemas-microsoft-com:mac:vml" xmlns:ma14="http://schemas.microsoft.com/office/mac/drawingml/2011/main" xmlns="" xmlns:p="http://schemas.openxmlformats.org/presentationml/2006/main" xmlns:r="http://schemas.openxmlformats.org/officeDocument/2006/relationships" xmlns:a="http://schemas.openxmlformats.org/drawingml/2006/main" val="1"/>
            </a:ext>
          </a:extLst>
        </p:spPr>
        <p:txBody>
          <a:bodyPr lIns="35719" tIns="35719" rIns="35719" bIns="35719" anchor="ctr">
            <a:noAutofit/>
          </a:bodyPr>
          <a:lstStyle/>
          <a:p>
            <a:pPr marL="0" marR="0" lvl="1" indent="0" algn="ctr" defTabSz="457200" rtl="0" eaLnBrk="1" fontAlgn="auto" latinLnBrk="0" hangingPunct="1">
              <a:lnSpc>
                <a:spcPct val="100000"/>
              </a:lnSpc>
              <a:spcBef>
                <a:spcPts val="0"/>
              </a:spcBef>
              <a:spcAft>
                <a:spcPts val="0"/>
              </a:spcAft>
              <a:buClrTx/>
              <a:buSzTx/>
              <a:buFontTx/>
              <a:buNone/>
              <a:tabLst/>
              <a:defRPr sz="1800"/>
            </a:pPr>
            <a:r>
              <a:rPr kumimoji="0" sz="4500" b="1" i="0" u="none" strike="noStrike" kern="1200" cap="none" spc="0" normalizeH="0" baseline="0" noProof="0" dirty="0">
                <a:ln>
                  <a:noFill/>
                </a:ln>
                <a:solidFill>
                  <a:prstClr val="black"/>
                </a:solidFill>
                <a:effectLst/>
                <a:uLnTx/>
                <a:uFillTx/>
                <a:latin typeface="Cambria" charset="0"/>
                <a:ea typeface="Cambria" charset="0"/>
                <a:cs typeface="Cambria" charset="0"/>
                <a:sym typeface="BotonBQ-Bold"/>
              </a:rPr>
              <a:t>Motion </a:t>
            </a:r>
            <a:r>
              <a:rPr lang="en-US" sz="4500" b="1" dirty="0">
                <a:solidFill>
                  <a:prstClr val="black"/>
                </a:solidFill>
                <a:latin typeface="Cambria" charset="0"/>
                <a:ea typeface="Cambria" charset="0"/>
                <a:cs typeface="Cambria" charset="0"/>
                <a:sym typeface="BotonBQ-Bold"/>
              </a:rPr>
              <a:t>5</a:t>
            </a:r>
            <a:r>
              <a:rPr kumimoji="0" sz="4500" b="1" i="0" u="none" strike="noStrike" kern="1200" cap="none" spc="0" normalizeH="0" baseline="0" noProof="0" dirty="0" smtClean="0">
                <a:ln>
                  <a:noFill/>
                </a:ln>
                <a:solidFill>
                  <a:prstClr val="black"/>
                </a:solidFill>
                <a:effectLst/>
                <a:uLnTx/>
                <a:uFillTx/>
                <a:latin typeface="Cambria" charset="0"/>
                <a:ea typeface="Cambria" charset="0"/>
                <a:cs typeface="Cambria" charset="0"/>
                <a:sym typeface="BotonBQ-Bold"/>
              </a:rPr>
              <a:t>: </a:t>
            </a:r>
            <a:r>
              <a:rPr kumimoji="0" lang="en-US" sz="4500" b="1" i="0" u="none" strike="noStrike" kern="1200" cap="none" spc="0" normalizeH="0" baseline="0" noProof="0" dirty="0" smtClean="0">
                <a:ln>
                  <a:noFill/>
                </a:ln>
                <a:solidFill>
                  <a:prstClr val="black"/>
                </a:solidFill>
                <a:effectLst/>
                <a:uLnTx/>
                <a:uFillTx/>
                <a:latin typeface="Cambria" charset="0"/>
                <a:ea typeface="Cambria" charset="0"/>
                <a:cs typeface="Cambria" charset="0"/>
                <a:sym typeface="BotonBQ-Bold"/>
              </a:rPr>
              <a:t>World Board Response</a:t>
            </a:r>
            <a:endParaRPr kumimoji="0" sz="4500" b="1" i="0" u="none" strike="noStrike" kern="1200" cap="none" spc="0" normalizeH="0" baseline="0" noProof="0" dirty="0">
              <a:ln>
                <a:noFill/>
              </a:ln>
              <a:solidFill>
                <a:prstClr val="black"/>
              </a:solidFill>
              <a:effectLst/>
              <a:uLnTx/>
              <a:uFillTx/>
              <a:latin typeface="Cambria" charset="0"/>
              <a:ea typeface="Cambria" charset="0"/>
              <a:cs typeface="Cambria" charset="0"/>
              <a:sym typeface="BotonBQ-Bold"/>
            </a:endParaRPr>
          </a:p>
        </p:txBody>
      </p:sp>
      <p:sp>
        <p:nvSpPr>
          <p:cNvPr id="3" name="Shape 86"/>
          <p:cNvSpPr/>
          <p:nvPr/>
        </p:nvSpPr>
        <p:spPr>
          <a:xfrm>
            <a:off x="926882" y="2247553"/>
            <a:ext cx="10368647" cy="3491212"/>
          </a:xfrm>
          <a:prstGeom prst="rect">
            <a:avLst/>
          </a:prstGeom>
          <a:ln w="12700">
            <a:miter lim="400000"/>
          </a:ln>
          <a:extLst>
            <a:ext uri="{C572A759-6A51-4108-AA02-DFA0A04FC94B}">
              <ma14:wrappingTextBoxFlag xmlns:mc="http://schemas.openxmlformats.org/markup-compatibility/2006" xmlns:mv="urn:schemas-microsoft-com:mac:vml" xmlns:ma14="http://schemas.microsoft.com/office/mac/drawingml/2011/main" xmlns="" xmlns:p="http://schemas.openxmlformats.org/presentationml/2006/main" xmlns:r="http://schemas.openxmlformats.org/officeDocument/2006/relationships" xmlns:a="http://schemas.openxmlformats.org/drawingml/2006/main" val="1"/>
            </a:ext>
          </a:extLst>
        </p:spPr>
        <p:txBody>
          <a:bodyPr wrap="square" lIns="0" tIns="0" rIns="0" bIns="0">
            <a:spAutoFit/>
          </a:bodyPr>
          <a:lstStyle/>
          <a:p>
            <a:pPr marL="457200" lvl="0" indent="-457200">
              <a:lnSpc>
                <a:spcPct val="120000"/>
              </a:lnSpc>
              <a:buSzPct val="75000"/>
              <a:buBlip>
                <a:blip r:embed="rId3"/>
              </a:buBlip>
              <a:defRPr sz="1800"/>
            </a:pPr>
            <a:r>
              <a:rPr lang="en-US" sz="3200" dirty="0">
                <a:solidFill>
                  <a:prstClr val="black"/>
                </a:solidFill>
                <a:latin typeface="Cambria" charset="0"/>
                <a:ea typeface="Cambria" charset="0"/>
                <a:cs typeface="Cambria" charset="0"/>
                <a:sym typeface="PopplLaudatio-Regular"/>
              </a:rPr>
              <a:t>Service bodies have been adapting the prayer in the Basic Text </a:t>
            </a:r>
            <a:r>
              <a:rPr lang="en-US" sz="3200" dirty="0" smtClean="0">
                <a:solidFill>
                  <a:prstClr val="black"/>
                </a:solidFill>
                <a:latin typeface="Cambria" charset="0"/>
                <a:ea typeface="Cambria" charset="0"/>
                <a:cs typeface="Cambria" charset="0"/>
                <a:sym typeface="PopplLaudatio-Regular"/>
              </a:rPr>
              <a:t>Introduction in </a:t>
            </a:r>
            <a:r>
              <a:rPr lang="en-US" sz="3200" dirty="0">
                <a:solidFill>
                  <a:prstClr val="black"/>
                </a:solidFill>
                <a:latin typeface="Cambria" charset="0"/>
                <a:ea typeface="Cambria" charset="0"/>
                <a:cs typeface="Cambria" charset="0"/>
                <a:sym typeface="PopplLaudatio-Regular"/>
              </a:rPr>
              <a:t>this way for </a:t>
            </a:r>
            <a:r>
              <a:rPr lang="en-US" sz="3200" dirty="0" smtClean="0">
                <a:solidFill>
                  <a:prstClr val="black"/>
                </a:solidFill>
                <a:latin typeface="Cambria" charset="0"/>
                <a:ea typeface="Cambria" charset="0"/>
                <a:cs typeface="Cambria" charset="0"/>
                <a:sym typeface="PopplLaudatio-Regular"/>
              </a:rPr>
              <a:t>decades</a:t>
            </a:r>
          </a:p>
          <a:p>
            <a:pPr marL="457200" lvl="0" indent="-457200">
              <a:lnSpc>
                <a:spcPct val="120000"/>
              </a:lnSpc>
              <a:buSzPct val="75000"/>
              <a:buBlip>
                <a:blip r:embed="rId3"/>
              </a:buBlip>
              <a:defRPr sz="1800"/>
            </a:pPr>
            <a:r>
              <a:rPr lang="en-US" sz="3200" dirty="0" smtClean="0">
                <a:solidFill>
                  <a:prstClr val="black"/>
                </a:solidFill>
                <a:latin typeface="Cambria" charset="0"/>
                <a:ea typeface="Cambria" charset="0"/>
                <a:cs typeface="Cambria" charset="0"/>
                <a:sym typeface="PopplLaudatio-Regular"/>
              </a:rPr>
              <a:t>We </a:t>
            </a:r>
            <a:r>
              <a:rPr lang="en-US" sz="3200" dirty="0">
                <a:solidFill>
                  <a:prstClr val="black"/>
                </a:solidFill>
                <a:latin typeface="Cambria" charset="0"/>
                <a:ea typeface="Cambria" charset="0"/>
                <a:cs typeface="Cambria" charset="0"/>
                <a:sym typeface="PopplLaudatio-Regular"/>
              </a:rPr>
              <a:t>can easily carry out this request if the Fellowship approves the </a:t>
            </a:r>
            <a:r>
              <a:rPr lang="en-US" sz="3200" dirty="0" smtClean="0">
                <a:solidFill>
                  <a:prstClr val="black"/>
                </a:solidFill>
                <a:latin typeface="Cambria" charset="0"/>
                <a:ea typeface="Cambria" charset="0"/>
                <a:cs typeface="Cambria" charset="0"/>
                <a:sym typeface="PopplLaudatio-Regular"/>
              </a:rPr>
              <a:t>word change </a:t>
            </a:r>
            <a:r>
              <a:rPr lang="en-US" sz="3200" dirty="0">
                <a:solidFill>
                  <a:prstClr val="black"/>
                </a:solidFill>
                <a:latin typeface="Cambria" charset="0"/>
                <a:ea typeface="Cambria" charset="0"/>
                <a:cs typeface="Cambria" charset="0"/>
                <a:sym typeface="PopplLaudatio-Regular"/>
              </a:rPr>
              <a:t>and use. </a:t>
            </a:r>
            <a:endParaRPr lang="en-US" sz="3200" dirty="0" smtClean="0">
              <a:solidFill>
                <a:prstClr val="black"/>
              </a:solidFill>
              <a:latin typeface="Cambria" charset="0"/>
              <a:ea typeface="Cambria" charset="0"/>
              <a:cs typeface="Cambria" charset="0"/>
              <a:sym typeface="PopplLaudatio-Regular"/>
            </a:endParaRPr>
          </a:p>
          <a:p>
            <a:pPr marL="457200" lvl="0" indent="-457200">
              <a:lnSpc>
                <a:spcPct val="120000"/>
              </a:lnSpc>
              <a:buSzPct val="75000"/>
              <a:buBlip>
                <a:blip r:embed="rId3"/>
              </a:buBlip>
              <a:defRPr sz="1800"/>
            </a:pPr>
            <a:r>
              <a:rPr lang="en-US" sz="3200" dirty="0" smtClean="0">
                <a:solidFill>
                  <a:prstClr val="black"/>
                </a:solidFill>
                <a:latin typeface="Cambria" charset="0"/>
                <a:ea typeface="Cambria" charset="0"/>
                <a:cs typeface="Cambria" charset="0"/>
                <a:sym typeface="PopplLaudatio-Regular"/>
              </a:rPr>
              <a:t>We </a:t>
            </a:r>
            <a:r>
              <a:rPr lang="en-US" sz="3200" dirty="0">
                <a:solidFill>
                  <a:prstClr val="black"/>
                </a:solidFill>
                <a:latin typeface="Cambria" charset="0"/>
                <a:ea typeface="Cambria" charset="0"/>
                <a:cs typeface="Cambria" charset="0"/>
                <a:sym typeface="PopplLaudatio-Regular"/>
              </a:rPr>
              <a:t>do not foresee a problem with adding this to our set of posters.</a:t>
            </a:r>
            <a:endParaRPr lang="en-US" sz="3200" noProof="0" dirty="0" smtClean="0">
              <a:solidFill>
                <a:prstClr val="black"/>
              </a:solidFill>
              <a:latin typeface="Cambria" charset="0"/>
              <a:ea typeface="Cambria" charset="0"/>
              <a:cs typeface="Cambria" charset="0"/>
              <a:sym typeface="PopplLaudatio-Regular"/>
            </a:endParaRP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91135691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extBox 1"/>
          <p:cNvSpPr txBox="1"/>
          <p:nvPr/>
        </p:nvSpPr>
        <p:spPr>
          <a:xfrm>
            <a:off x="231140" y="250362"/>
            <a:ext cx="11960860" cy="1645920"/>
          </a:xfrm>
          <a:prstGeom prst="rect">
            <a:avLst/>
          </a:prstGeom>
          <a:solidFill>
            <a:srgbClr val="FFFFFF"/>
          </a:solidFill>
          <a:ln w="63500" cap="flat">
            <a:solidFill>
              <a:srgbClr val="92278F"/>
            </a:solid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2468880" tIns="0" rIns="36576" bIns="36576" numCol="1" spcCol="38100" rtlCol="0" anchor="ctr">
            <a:noAutofit/>
          </a:bodyPr>
          <a:lstStyle/>
          <a:p>
            <a:pPr lvl="0" algn="ctr" latinLnBrk="1" hangingPunct="0"/>
            <a:r>
              <a:rPr lang="en-US" sz="4500" b="1" dirty="0" smtClean="0">
                <a:latin typeface="Cambria" charset="0"/>
                <a:ea typeface="Cambria" charset="0"/>
                <a:cs typeface="Cambria" charset="0"/>
              </a:rPr>
              <a:t>2018 </a:t>
            </a:r>
            <a:r>
              <a:rPr lang="en-US" sz="4500" b="1" i="1" dirty="0" smtClean="0">
                <a:latin typeface="Cambria" charset="0"/>
                <a:ea typeface="Cambria" charset="0"/>
                <a:cs typeface="Cambria" charset="0"/>
              </a:rPr>
              <a:t>CAR</a:t>
            </a:r>
            <a:r>
              <a:rPr lang="en-US" sz="4500" b="1" dirty="0" smtClean="0">
                <a:latin typeface="Cambria" charset="0"/>
                <a:ea typeface="Cambria" charset="0"/>
                <a:cs typeface="Cambria" charset="0"/>
              </a:rPr>
              <a:t> Workshop</a:t>
            </a:r>
            <a:endParaRPr lang="en-US" sz="4500" b="1" dirty="0">
              <a:latin typeface="Cambria" charset="0"/>
              <a:ea typeface="Cambria" charset="0"/>
              <a:cs typeface="Cambria" charset="0"/>
            </a:endParaRPr>
          </a:p>
        </p:txBody>
      </p:sp>
      <p:sp>
        <p:nvSpPr>
          <p:cNvPr id="3" name="Shape 68"/>
          <p:cNvSpPr/>
          <p:nvPr/>
        </p:nvSpPr>
        <p:spPr>
          <a:xfrm>
            <a:off x="1251641" y="2274442"/>
            <a:ext cx="9305787" cy="4583558"/>
          </a:xfrm>
          <a:prstGeom prst="rect">
            <a:avLst/>
          </a:prstGeom>
          <a:ln w="12700">
            <a:miter lim="400000"/>
          </a:ln>
          <a:extLst>
            <a:ext uri="{C572A759-6A51-4108-AA02-DFA0A04FC94B}">
              <ma14:wrappingTextBoxFlag xmlns:mc="http://schemas.openxmlformats.org/markup-compatibility/2006" xmlns:mv="urn:schemas-microsoft-com:mac:vml" xmlns:ma14="http://schemas.microsoft.com/office/mac/drawingml/2011/main" xmlns="" xmlns:p="http://schemas.openxmlformats.org/presentationml/2006/main" xmlns:r="http://schemas.openxmlformats.org/officeDocument/2006/relationships" xmlns:a="http://schemas.openxmlformats.org/drawingml/2006/main" val="1"/>
            </a:ext>
          </a:extLst>
        </p:spPr>
        <p:txBody>
          <a:bodyPr wrap="square" lIns="0" tIns="0" rIns="0" bIns="0">
            <a:noAutofit/>
          </a:bodyPr>
          <a:lstStyle/>
          <a:p>
            <a:pPr marL="457200" indent="-457200">
              <a:lnSpc>
                <a:spcPct val="105000"/>
              </a:lnSpc>
              <a:spcAft>
                <a:spcPts val="1200"/>
              </a:spcAft>
              <a:buSzPct val="75000"/>
              <a:buBlip>
                <a:blip r:embed="rId3"/>
              </a:buBlip>
              <a:defRPr sz="1800"/>
            </a:pPr>
            <a:r>
              <a:rPr lang="en-US" sz="3300" dirty="0" smtClean="0">
                <a:latin typeface="Cambria" charset="0"/>
                <a:ea typeface="Cambria" charset="0"/>
                <a:cs typeface="Cambria" charset="0"/>
                <a:sym typeface="PopplLaudatio-Regular"/>
              </a:rPr>
              <a:t>This PowerPoint </a:t>
            </a:r>
            <a:r>
              <a:rPr lang="en-US" sz="3300" dirty="0">
                <a:latin typeface="Cambria" charset="0"/>
                <a:ea typeface="Cambria" charset="0"/>
                <a:cs typeface="Cambria" charset="0"/>
                <a:sym typeface="PopplLaudatio-Regular"/>
              </a:rPr>
              <a:t>only </a:t>
            </a:r>
            <a:r>
              <a:rPr lang="en-US" sz="3300" dirty="0" smtClean="0">
                <a:latin typeface="Cambria" charset="0"/>
                <a:ea typeface="Cambria" charset="0"/>
                <a:cs typeface="Cambria" charset="0"/>
                <a:sym typeface="PopplLaudatio-Regular"/>
              </a:rPr>
              <a:t>covers </a:t>
            </a:r>
            <a:r>
              <a:rPr lang="en-US" sz="3300" dirty="0">
                <a:latin typeface="Cambria" charset="0"/>
                <a:ea typeface="Cambria" charset="0"/>
                <a:cs typeface="Cambria" charset="0"/>
                <a:sym typeface="PopplLaudatio-Regular"/>
              </a:rPr>
              <a:t>the</a:t>
            </a:r>
            <a:r>
              <a:rPr lang="en-US" sz="3300" dirty="0" smtClean="0">
                <a:latin typeface="Cambria" charset="0"/>
                <a:ea typeface="Cambria" charset="0"/>
                <a:cs typeface="Cambria" charset="0"/>
                <a:sym typeface="PopplLaudatio-Regular"/>
              </a:rPr>
              <a:t> Motions in the </a:t>
            </a:r>
            <a:r>
              <a:rPr lang="en-US" sz="3300" i="1" dirty="0" smtClean="0">
                <a:latin typeface="Cambria" charset="0"/>
                <a:ea typeface="Cambria" charset="0"/>
                <a:cs typeface="Cambria" charset="0"/>
                <a:sym typeface="PopplLaudatio-Regular"/>
              </a:rPr>
              <a:t>CAR</a:t>
            </a:r>
            <a:r>
              <a:rPr lang="en-US" sz="3300" dirty="0">
                <a:latin typeface="Cambria" charset="0"/>
                <a:ea typeface="Cambria" charset="0"/>
                <a:cs typeface="Cambria" charset="0"/>
                <a:sym typeface="PopplLaudatio-Regular"/>
              </a:rPr>
              <a:t>. We encourage all members to read the </a:t>
            </a:r>
            <a:r>
              <a:rPr lang="en-US" sz="3300" i="1" dirty="0">
                <a:latin typeface="Cambria" charset="0"/>
                <a:ea typeface="Cambria" charset="0"/>
                <a:cs typeface="Cambria" charset="0"/>
                <a:sym typeface="PopplLaudatio-Regular"/>
              </a:rPr>
              <a:t>CAR</a:t>
            </a:r>
            <a:r>
              <a:rPr lang="en-US" sz="3300" dirty="0">
                <a:latin typeface="Cambria" charset="0"/>
                <a:ea typeface="Cambria" charset="0"/>
                <a:cs typeface="Cambria" charset="0"/>
                <a:sym typeface="PopplLaudatio-Regular"/>
              </a:rPr>
              <a:t> </a:t>
            </a:r>
            <a:r>
              <a:rPr lang="en-US" sz="3300" dirty="0" smtClean="0">
                <a:latin typeface="Cambria" charset="0"/>
                <a:ea typeface="Cambria" charset="0"/>
                <a:cs typeface="Cambria" charset="0"/>
                <a:sym typeface="PopplLaudatio-Regular"/>
              </a:rPr>
              <a:t>itself for complete information and essays. </a:t>
            </a:r>
          </a:p>
          <a:p>
            <a:pPr marL="457200" indent="-457200">
              <a:lnSpc>
                <a:spcPct val="105000"/>
              </a:lnSpc>
              <a:buSzPct val="75000"/>
              <a:buBlip>
                <a:blip r:embed="rId3"/>
              </a:buBlip>
              <a:defRPr sz="1800"/>
            </a:pPr>
            <a:r>
              <a:rPr lang="en-US" sz="3300" dirty="0" smtClean="0">
                <a:latin typeface="Cambria" charset="0"/>
                <a:ea typeface="Cambria" charset="0"/>
                <a:cs typeface="Cambria" charset="0"/>
                <a:sym typeface="PopplLaudatio-Regular"/>
              </a:rPr>
              <a:t>Please </a:t>
            </a:r>
            <a:r>
              <a:rPr lang="en-US" sz="3300" dirty="0">
                <a:latin typeface="Cambria" charset="0"/>
                <a:ea typeface="Cambria" charset="0"/>
                <a:cs typeface="Cambria" charset="0"/>
                <a:sym typeface="PopplLaudatio-Regular"/>
              </a:rPr>
              <a:t>visit </a:t>
            </a:r>
            <a:r>
              <a:rPr lang="en-US" sz="3300" dirty="0" smtClean="0">
                <a:latin typeface="Cambria" charset="0"/>
                <a:ea typeface="Cambria" charset="0"/>
                <a:cs typeface="Cambria" charset="0"/>
                <a:sym typeface="PopplLaudatio-Regular"/>
                <a:hlinkClick r:id="rId4"/>
              </a:rPr>
              <a:t>www.na.org/conference</a:t>
            </a:r>
            <a:r>
              <a:rPr lang="en-US" sz="3300" dirty="0" smtClean="0">
                <a:latin typeface="Cambria" charset="0"/>
                <a:ea typeface="Cambria" charset="0"/>
                <a:cs typeface="Cambria" charset="0"/>
                <a:sym typeface="PopplLaudatio-Regular"/>
              </a:rPr>
              <a:t> for </a:t>
            </a:r>
            <a:r>
              <a:rPr lang="en-US" sz="3300" dirty="0">
                <a:latin typeface="Cambria" charset="0"/>
                <a:ea typeface="Cambria" charset="0"/>
                <a:cs typeface="Cambria" charset="0"/>
                <a:sym typeface="PopplLaudatio-Regular"/>
              </a:rPr>
              <a:t>the </a:t>
            </a:r>
            <a:r>
              <a:rPr lang="en-US" sz="3300" dirty="0" smtClean="0">
                <a:latin typeface="Cambria" charset="0"/>
                <a:ea typeface="Cambria" charset="0"/>
                <a:cs typeface="Cambria" charset="0"/>
                <a:sym typeface="PopplLaudatio-Regular"/>
              </a:rPr>
              <a:t>2018 </a:t>
            </a:r>
            <a:r>
              <a:rPr lang="en-US" sz="3300" i="1" dirty="0" smtClean="0">
                <a:latin typeface="Cambria" charset="0"/>
                <a:ea typeface="Cambria" charset="0"/>
                <a:cs typeface="Cambria" charset="0"/>
                <a:sym typeface="PopplLaudatio-Regular"/>
              </a:rPr>
              <a:t>CAR, </a:t>
            </a:r>
            <a:r>
              <a:rPr lang="en-US" sz="3300" dirty="0" smtClean="0">
                <a:latin typeface="Cambria" charset="0"/>
                <a:ea typeface="Cambria" charset="0"/>
                <a:cs typeface="Cambria" charset="0"/>
                <a:sym typeface="PopplLaudatio-Regular"/>
              </a:rPr>
              <a:t>the complete NAWS PowerPoints, and other Conference materials.</a:t>
            </a:r>
          </a:p>
          <a:p>
            <a:pPr algn="l">
              <a:lnSpc>
                <a:spcPct val="120000"/>
              </a:lnSpc>
              <a:buSzPct val="75000"/>
              <a:defRPr sz="1800"/>
            </a:pPr>
            <a:endParaRPr lang="en-US" sz="3300" dirty="0">
              <a:latin typeface="Cambria" charset="0"/>
              <a:ea typeface="Cambria" charset="0"/>
              <a:cs typeface="Cambria" charset="0"/>
              <a:sym typeface="PopplLaudatio-Regular"/>
            </a:endParaRPr>
          </a:p>
        </p:txBody>
      </p:sp>
      <p:pic>
        <p:nvPicPr>
          <p:cNvPr id="4" name="wsc2018_logobluetextchairs.png"/>
          <p:cNvPicPr/>
          <p:nvPr/>
        </p:nvPicPr>
        <p:blipFill>
          <a:blip r:embed="rId5">
            <a:extLst/>
          </a:blip>
          <a:stretch>
            <a:fillRect/>
          </a:stretch>
        </p:blipFill>
        <p:spPr>
          <a:xfrm>
            <a:off x="432012" y="327580"/>
            <a:ext cx="2264894" cy="1588953"/>
          </a:xfrm>
          <a:prstGeom prst="rect">
            <a:avLst/>
          </a:prstGeom>
          <a:ln w="12700">
            <a:miter lim="400000"/>
          </a:ln>
        </p:spPr>
      </p:pic>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43812507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hape 104"/>
          <p:cNvSpPr/>
          <p:nvPr/>
        </p:nvSpPr>
        <p:spPr>
          <a:xfrm>
            <a:off x="373082" y="1972240"/>
            <a:ext cx="11176001" cy="3944470"/>
          </a:xfrm>
          <a:prstGeom prst="rect">
            <a:avLst/>
          </a:prstGeom>
          <a:ln w="12700">
            <a:miter lim="400000"/>
          </a:ln>
          <a:extLst>
            <a:ext uri="{C572A759-6A51-4108-AA02-DFA0A04FC94B}">
              <ma14:wrappingTextBoxFlag xmlns:mc="http://schemas.openxmlformats.org/markup-compatibility/2006" xmlns:mv="urn:schemas-microsoft-com:mac:vml" xmlns:ma14="http://schemas.microsoft.com/office/mac/drawingml/2011/main" xmlns="" xmlns:p="http://schemas.openxmlformats.org/presentationml/2006/main" xmlns:r="http://schemas.openxmlformats.org/officeDocument/2006/relationships" xmlns:a="http://schemas.openxmlformats.org/drawingml/2006/main" val="1"/>
            </a:ext>
          </a:extLst>
        </p:spPr>
        <p:txBody>
          <a:bodyPr lIns="35719" tIns="35719" rIns="35719" bIns="35719" anchor="ctr">
            <a:noAutofit/>
          </a:bodyPr>
          <a:lstStyle/>
          <a:p>
            <a:pPr marL="0" lvl="1" defTabSz="457200">
              <a:defRPr sz="1800"/>
            </a:pPr>
            <a:r>
              <a:rPr kumimoji="0" sz="2800" b="1" i="0" u="none" strike="noStrike" kern="1200" cap="none" spc="0" normalizeH="0" baseline="0" noProof="0" dirty="0">
                <a:ln>
                  <a:noFill/>
                </a:ln>
                <a:solidFill>
                  <a:prstClr val="black"/>
                </a:solidFill>
                <a:effectLst/>
                <a:uLnTx/>
                <a:uFillTx/>
                <a:latin typeface="Cambria" charset="0"/>
                <a:ea typeface="Cambria" charset="0"/>
                <a:cs typeface="Cambria" charset="0"/>
                <a:sym typeface="BotonBQ-Bold"/>
              </a:rPr>
              <a:t>Motion </a:t>
            </a:r>
            <a:r>
              <a:rPr lang="en-US" sz="2800" b="1" noProof="0" dirty="0" smtClean="0">
                <a:solidFill>
                  <a:prstClr val="black"/>
                </a:solidFill>
                <a:latin typeface="Cambria" charset="0"/>
                <a:ea typeface="Cambria" charset="0"/>
                <a:cs typeface="Cambria" charset="0"/>
                <a:sym typeface="BotonBQ-Bold"/>
              </a:rPr>
              <a:t>5</a:t>
            </a:r>
            <a:r>
              <a:rPr kumimoji="0" sz="2800" b="1" i="0" u="none" strike="noStrike" kern="1200" cap="none" spc="0" normalizeH="0" baseline="0" noProof="0" dirty="0" smtClean="0">
                <a:ln>
                  <a:noFill/>
                </a:ln>
                <a:solidFill>
                  <a:prstClr val="black"/>
                </a:solidFill>
                <a:effectLst/>
                <a:uLnTx/>
                <a:uFillTx/>
                <a:latin typeface="Cambria" charset="0"/>
                <a:ea typeface="Cambria" charset="0"/>
                <a:cs typeface="Cambria" charset="0"/>
                <a:sym typeface="BotonBQ-Bold"/>
              </a:rPr>
              <a:t>: </a:t>
            </a:r>
            <a:r>
              <a:rPr lang="en-US" sz="2800" dirty="0">
                <a:solidFill>
                  <a:prstClr val="black"/>
                </a:solidFill>
                <a:latin typeface="Cambria" charset="0"/>
                <a:ea typeface="Cambria" charset="0"/>
                <a:cs typeface="Cambria" charset="0"/>
                <a:sym typeface="BotonBQ-Regular"/>
              </a:rPr>
              <a:t>To approve an NA Service Prayer, utilizing the language that is already </a:t>
            </a:r>
            <a:r>
              <a:rPr lang="en-US" sz="2800" dirty="0" smtClean="0">
                <a:solidFill>
                  <a:prstClr val="black"/>
                </a:solidFill>
                <a:latin typeface="Cambria" charset="0"/>
                <a:ea typeface="Cambria" charset="0"/>
                <a:cs typeface="Cambria" charset="0"/>
                <a:sym typeface="BotonBQ-Regular"/>
              </a:rPr>
              <a:t>in the </a:t>
            </a:r>
            <a:r>
              <a:rPr lang="en-US" sz="2800" dirty="0">
                <a:solidFill>
                  <a:prstClr val="black"/>
                </a:solidFill>
                <a:latin typeface="Cambria" charset="0"/>
                <a:ea typeface="Cambria" charset="0"/>
                <a:cs typeface="Cambria" charset="0"/>
                <a:sym typeface="BotonBQ-Regular"/>
              </a:rPr>
              <a:t>intro of the Basic Text, substituting the </a:t>
            </a:r>
            <a:r>
              <a:rPr lang="en-US" sz="2800" dirty="0" smtClean="0">
                <a:solidFill>
                  <a:prstClr val="black"/>
                </a:solidFill>
                <a:latin typeface="Cambria" charset="0"/>
                <a:ea typeface="Cambria" charset="0"/>
                <a:cs typeface="Cambria" charset="0"/>
                <a:sym typeface="BotonBQ-Regular"/>
              </a:rPr>
              <a:t>word write </a:t>
            </a:r>
            <a:r>
              <a:rPr lang="en-US" sz="2800" dirty="0">
                <a:solidFill>
                  <a:prstClr val="black"/>
                </a:solidFill>
                <a:latin typeface="Cambria" charset="0"/>
                <a:ea typeface="Cambria" charset="0"/>
                <a:cs typeface="Cambria" charset="0"/>
                <a:sym typeface="BotonBQ-Regular"/>
              </a:rPr>
              <a:t>with the word serve, </a:t>
            </a:r>
            <a:r>
              <a:rPr lang="en-US" sz="2800" dirty="0" smtClean="0">
                <a:solidFill>
                  <a:prstClr val="black"/>
                </a:solidFill>
                <a:latin typeface="Cambria" charset="0"/>
                <a:ea typeface="Cambria" charset="0"/>
                <a:cs typeface="Cambria" charset="0"/>
                <a:sym typeface="BotonBQ-Regular"/>
              </a:rPr>
              <a:t>including it </a:t>
            </a:r>
            <a:r>
              <a:rPr lang="en-US" sz="2800" dirty="0">
                <a:solidFill>
                  <a:prstClr val="black"/>
                </a:solidFill>
                <a:latin typeface="Cambria" charset="0"/>
                <a:ea typeface="Cambria" charset="0"/>
                <a:cs typeface="Cambria" charset="0"/>
                <a:sym typeface="BotonBQ-Regular"/>
              </a:rPr>
              <a:t>in the set of posters of the meetings for NA groups, as shown here:</a:t>
            </a:r>
          </a:p>
          <a:p>
            <a:pPr marL="1431925" lvl="5" indent="-53975" defTabSz="457200">
              <a:defRPr sz="1800"/>
            </a:pPr>
            <a:r>
              <a:rPr lang="en-US" sz="2800" dirty="0">
                <a:solidFill>
                  <a:prstClr val="black"/>
                </a:solidFill>
                <a:latin typeface="Cambria" charset="0"/>
                <a:ea typeface="Cambria" charset="0"/>
                <a:cs typeface="Cambria" charset="0"/>
                <a:sym typeface="BotonBQ-Regular"/>
              </a:rPr>
              <a:t>“GOD, grant us knowledge that we may write serve according </a:t>
            </a:r>
            <a:r>
              <a:rPr lang="en-US" sz="2800" dirty="0" smtClean="0">
                <a:solidFill>
                  <a:prstClr val="black"/>
                </a:solidFill>
                <a:latin typeface="Cambria" charset="0"/>
                <a:ea typeface="Cambria" charset="0"/>
                <a:cs typeface="Cambria" charset="0"/>
                <a:sym typeface="BotonBQ-Regular"/>
              </a:rPr>
              <a:t>to Your </a:t>
            </a:r>
            <a:r>
              <a:rPr lang="en-US" sz="2800" dirty="0">
                <a:solidFill>
                  <a:prstClr val="black"/>
                </a:solidFill>
                <a:latin typeface="Cambria" charset="0"/>
                <a:ea typeface="Cambria" charset="0"/>
                <a:cs typeface="Cambria" charset="0"/>
                <a:sym typeface="BotonBQ-Regular"/>
              </a:rPr>
              <a:t>Divine </a:t>
            </a:r>
            <a:r>
              <a:rPr lang="en-US" sz="2800" dirty="0" smtClean="0">
                <a:solidFill>
                  <a:prstClr val="black"/>
                </a:solidFill>
                <a:latin typeface="Cambria" charset="0"/>
                <a:ea typeface="Cambria" charset="0"/>
                <a:cs typeface="Cambria" charset="0"/>
                <a:sym typeface="BotonBQ-Regular"/>
              </a:rPr>
              <a:t>precepts. Instill </a:t>
            </a:r>
            <a:r>
              <a:rPr lang="en-US" sz="2800" dirty="0">
                <a:solidFill>
                  <a:prstClr val="black"/>
                </a:solidFill>
                <a:latin typeface="Cambria" charset="0"/>
                <a:ea typeface="Cambria" charset="0"/>
                <a:cs typeface="Cambria" charset="0"/>
                <a:sym typeface="BotonBQ-Regular"/>
              </a:rPr>
              <a:t>in us a sense of Your purpose. Make us servants of your will and grant us </a:t>
            </a:r>
            <a:r>
              <a:rPr lang="en-US" sz="2800" dirty="0" smtClean="0">
                <a:solidFill>
                  <a:prstClr val="black"/>
                </a:solidFill>
                <a:latin typeface="Cambria" charset="0"/>
                <a:ea typeface="Cambria" charset="0"/>
                <a:cs typeface="Cambria" charset="0"/>
                <a:sym typeface="BotonBQ-Regular"/>
              </a:rPr>
              <a:t>a bond </a:t>
            </a:r>
            <a:r>
              <a:rPr lang="en-US" sz="2800" dirty="0">
                <a:solidFill>
                  <a:prstClr val="black"/>
                </a:solidFill>
                <a:latin typeface="Cambria" charset="0"/>
                <a:ea typeface="Cambria" charset="0"/>
                <a:cs typeface="Cambria" charset="0"/>
                <a:sym typeface="BotonBQ-Regular"/>
              </a:rPr>
              <a:t>of selflessness that this may truly </a:t>
            </a:r>
            <a:r>
              <a:rPr lang="en-US" sz="2800" dirty="0" smtClean="0">
                <a:solidFill>
                  <a:prstClr val="black"/>
                </a:solidFill>
                <a:latin typeface="Cambria" charset="0"/>
                <a:ea typeface="Cambria" charset="0"/>
                <a:cs typeface="Cambria" charset="0"/>
                <a:sym typeface="BotonBQ-Regular"/>
              </a:rPr>
              <a:t>be  </a:t>
            </a:r>
            <a:r>
              <a:rPr lang="en-US" sz="2800" dirty="0">
                <a:solidFill>
                  <a:prstClr val="black"/>
                </a:solidFill>
                <a:latin typeface="Cambria" charset="0"/>
                <a:ea typeface="Cambria" charset="0"/>
                <a:cs typeface="Cambria" charset="0"/>
                <a:sym typeface="BotonBQ-Regular"/>
              </a:rPr>
              <a:t>your work, not ours, in order that no </a:t>
            </a:r>
            <a:r>
              <a:rPr lang="en-US" sz="2800" dirty="0" smtClean="0">
                <a:solidFill>
                  <a:prstClr val="black"/>
                </a:solidFill>
                <a:latin typeface="Cambria" charset="0"/>
                <a:ea typeface="Cambria" charset="0"/>
                <a:cs typeface="Cambria" charset="0"/>
                <a:sym typeface="BotonBQ-Regular"/>
              </a:rPr>
              <a:t>addict, anywhere</a:t>
            </a:r>
            <a:r>
              <a:rPr lang="en-US" sz="2800" dirty="0">
                <a:solidFill>
                  <a:prstClr val="black"/>
                </a:solidFill>
                <a:latin typeface="Cambria" charset="0"/>
                <a:ea typeface="Cambria" charset="0"/>
                <a:cs typeface="Cambria" charset="0"/>
                <a:sym typeface="BotonBQ-Regular"/>
              </a:rPr>
              <a:t>, </a:t>
            </a:r>
            <a:r>
              <a:rPr lang="en-US" sz="2800" dirty="0" smtClean="0">
                <a:solidFill>
                  <a:prstClr val="black"/>
                </a:solidFill>
                <a:latin typeface="Cambria" charset="0"/>
                <a:ea typeface="Cambria" charset="0"/>
                <a:cs typeface="Cambria" charset="0"/>
                <a:sym typeface="BotonBQ-Regular"/>
              </a:rPr>
              <a:t>need die </a:t>
            </a:r>
            <a:r>
              <a:rPr lang="en-US" sz="2800" dirty="0">
                <a:solidFill>
                  <a:prstClr val="black"/>
                </a:solidFill>
                <a:latin typeface="Cambria" charset="0"/>
                <a:ea typeface="Cambria" charset="0"/>
                <a:cs typeface="Cambria" charset="0"/>
                <a:sym typeface="BotonBQ-Regular"/>
              </a:rPr>
              <a:t>from the horrors of addiction.”</a:t>
            </a:r>
            <a:endParaRPr kumimoji="0" sz="2800" b="0" i="0" u="none" strike="noStrike" kern="1200" cap="none" spc="0" normalizeH="0" baseline="0" noProof="0" dirty="0">
              <a:ln>
                <a:noFill/>
              </a:ln>
              <a:solidFill>
                <a:prstClr val="black"/>
              </a:solidFill>
              <a:effectLst/>
              <a:uLnTx/>
              <a:uFillTx/>
              <a:latin typeface="Cambria" charset="0"/>
              <a:ea typeface="Cambria" charset="0"/>
              <a:cs typeface="Cambria" charset="0"/>
              <a:sym typeface="BotonBQ-Regular"/>
            </a:endParaRPr>
          </a:p>
        </p:txBody>
      </p:sp>
      <p:sp>
        <p:nvSpPr>
          <p:cNvPr id="3" name="Shape 105"/>
          <p:cNvSpPr/>
          <p:nvPr/>
        </p:nvSpPr>
        <p:spPr>
          <a:xfrm>
            <a:off x="3332554" y="5848007"/>
            <a:ext cx="8680153" cy="929307"/>
          </a:xfrm>
          <a:prstGeom prst="rect">
            <a:avLst/>
          </a:prstGeom>
          <a:ln w="12700">
            <a:miter lim="400000"/>
          </a:ln>
          <a:extLst>
            <a:ext uri="{C572A759-6A51-4108-AA02-DFA0A04FC94B}">
              <ma14:wrappingTextBoxFlag xmlns:mc="http://schemas.openxmlformats.org/markup-compatibility/2006" xmlns:mv="urn:schemas-microsoft-com:mac:vml" xmlns:ma14="http://schemas.microsoft.com/office/mac/drawingml/2011/main" xmlns="" xmlns:p="http://schemas.openxmlformats.org/presentationml/2006/main" xmlns:r="http://schemas.openxmlformats.org/officeDocument/2006/relationships" xmlns:a="http://schemas.openxmlformats.org/drawingml/2006/main" val="1"/>
            </a:ext>
          </a:extLst>
        </p:spPr>
        <p:txBody>
          <a:bodyPr lIns="35719" tIns="35719" rIns="35719" bIns="35719" anchor="ctr">
            <a:noAutofit/>
          </a:bodyPr>
          <a:lstStyle/>
          <a:p>
            <a:pPr marL="0" lvl="1" defTabSz="457200">
              <a:defRPr sz="1800"/>
            </a:pPr>
            <a:r>
              <a:rPr kumimoji="0" sz="2800" b="1" i="0" u="none" strike="noStrike" kern="1200" cap="none" spc="0" normalizeH="0" baseline="0" noProof="0" dirty="0">
                <a:ln>
                  <a:noFill/>
                </a:ln>
                <a:solidFill>
                  <a:prstClr val="black"/>
                </a:solidFill>
                <a:effectLst/>
                <a:uLnTx/>
                <a:uFillTx/>
                <a:latin typeface="Cambria" charset="0"/>
                <a:ea typeface="Cambria" charset="0"/>
                <a:cs typeface="Cambria" charset="0"/>
                <a:sym typeface="BotonBQ-Bold"/>
              </a:rPr>
              <a:t>Intent: </a:t>
            </a:r>
            <a:r>
              <a:rPr lang="en-US" sz="2800" dirty="0">
                <a:solidFill>
                  <a:prstClr val="black"/>
                </a:solidFill>
                <a:latin typeface="Cambria" charset="0"/>
                <a:ea typeface="Cambria" charset="0"/>
                <a:cs typeface="Cambria" charset="0"/>
                <a:sym typeface="BotonBQ-Regular"/>
              </a:rPr>
              <a:t>Create an NA Service Prayer of this type that it is not directly related to the NA Service Vision.</a:t>
            </a:r>
            <a:endParaRPr kumimoji="0" sz="2800" b="0" i="0" u="none" strike="noStrike" kern="1200" cap="none" spc="0" normalizeH="0" baseline="0" noProof="0" dirty="0">
              <a:ln>
                <a:noFill/>
              </a:ln>
              <a:solidFill>
                <a:prstClr val="black"/>
              </a:solidFill>
              <a:effectLst/>
              <a:uLnTx/>
              <a:uFillTx/>
              <a:latin typeface="Cambria" charset="0"/>
              <a:ea typeface="Cambria" charset="0"/>
              <a:cs typeface="Cambria" charset="0"/>
              <a:sym typeface="BotonBQ-Regular"/>
            </a:endParaRP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89445282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hape 74"/>
          <p:cNvSpPr/>
          <p:nvPr/>
        </p:nvSpPr>
        <p:spPr>
          <a:xfrm>
            <a:off x="347472" y="758952"/>
            <a:ext cx="11335862" cy="2251434"/>
          </a:xfrm>
          <a:prstGeom prst="rect">
            <a:avLst/>
          </a:prstGeom>
          <a:ln w="12700">
            <a:miter lim="400000"/>
          </a:ln>
          <a:extLst>
            <a:ext uri="{C572A759-6A51-4108-AA02-DFA0A04FC94B}">
              <ma14:wrappingTextBoxFlag xmlns:mc="http://schemas.openxmlformats.org/markup-compatibility/2006" xmlns:mv="urn:schemas-microsoft-com:mac:vml" xmlns:ma14="http://schemas.microsoft.com/office/mac/drawingml/2011/main" xmlns="" xmlns:p="http://schemas.openxmlformats.org/presentationml/2006/main" xmlns:r="http://schemas.openxmlformats.org/officeDocument/2006/relationships" xmlns:a="http://schemas.openxmlformats.org/drawingml/2006/main" val="1"/>
            </a:ext>
          </a:extLst>
        </p:spPr>
        <p:txBody>
          <a:bodyPr wrap="square" lIns="35719" tIns="35719" rIns="35719" bIns="35719" anchor="t" anchorCtr="0">
            <a:noAutofit/>
          </a:bodyPr>
          <a:lstStyle/>
          <a:p>
            <a:pPr lvl="0"/>
            <a:r>
              <a:rPr kumimoji="0" sz="3200" b="1" i="0" u="none" strike="noStrike" kern="1200" cap="none" spc="0" normalizeH="0" baseline="0" noProof="0" dirty="0">
                <a:ln>
                  <a:noFill/>
                </a:ln>
                <a:solidFill>
                  <a:prstClr val="black"/>
                </a:solidFill>
                <a:effectLst/>
                <a:uLnTx/>
                <a:uFillTx/>
                <a:latin typeface="Cambria" charset="0"/>
                <a:ea typeface="Cambria" charset="0"/>
                <a:cs typeface="Cambria" charset="0"/>
                <a:sym typeface="BotonBQ-Bold"/>
              </a:rPr>
              <a:t>Motion </a:t>
            </a:r>
            <a:r>
              <a:rPr lang="en-US" sz="3200" b="1" noProof="0" dirty="0" smtClean="0">
                <a:solidFill>
                  <a:prstClr val="black"/>
                </a:solidFill>
                <a:latin typeface="Cambria" charset="0"/>
                <a:ea typeface="Cambria" charset="0"/>
                <a:cs typeface="Cambria" charset="0"/>
                <a:sym typeface="BotonBQ-Bold"/>
              </a:rPr>
              <a:t>6</a:t>
            </a:r>
            <a:r>
              <a:rPr kumimoji="0" sz="3200" b="1" i="0" u="none" strike="noStrike" kern="1200" cap="none" spc="0" normalizeH="0" baseline="0" noProof="0" dirty="0" smtClean="0">
                <a:ln>
                  <a:noFill/>
                </a:ln>
                <a:solidFill>
                  <a:prstClr val="black"/>
                </a:solidFill>
                <a:effectLst/>
                <a:uLnTx/>
                <a:uFillTx/>
                <a:latin typeface="Cambria" charset="0"/>
                <a:ea typeface="Cambria" charset="0"/>
                <a:cs typeface="Cambria" charset="0"/>
                <a:sym typeface="BotonBQ-Bold"/>
              </a:rPr>
              <a:t>: </a:t>
            </a:r>
            <a:r>
              <a:rPr lang="en-US" sz="3200" dirty="0">
                <a:solidFill>
                  <a:prstClr val="black"/>
                </a:solidFill>
                <a:latin typeface="Cambria" charset="0"/>
                <a:ea typeface="Cambria" charset="0"/>
                <a:cs typeface="Cambria" charset="0"/>
              </a:rPr>
              <a:t>To direct NAWS to produce and add to </a:t>
            </a:r>
            <a:r>
              <a:rPr lang="en-US" sz="3200" dirty="0" smtClean="0">
                <a:solidFill>
                  <a:prstClr val="black"/>
                </a:solidFill>
                <a:latin typeface="Cambria" charset="0"/>
                <a:ea typeface="Cambria" charset="0"/>
                <a:cs typeface="Cambria" charset="0"/>
              </a:rPr>
              <a:t/>
            </a:r>
            <a:br>
              <a:rPr lang="en-US" sz="3200" dirty="0" smtClean="0">
                <a:solidFill>
                  <a:prstClr val="black"/>
                </a:solidFill>
                <a:latin typeface="Cambria" charset="0"/>
                <a:ea typeface="Cambria" charset="0"/>
                <a:cs typeface="Cambria" charset="0"/>
              </a:rPr>
            </a:br>
            <a:r>
              <a:rPr lang="en-US" sz="3200" dirty="0" smtClean="0">
                <a:solidFill>
                  <a:prstClr val="black"/>
                </a:solidFill>
                <a:latin typeface="Cambria" charset="0"/>
                <a:ea typeface="Cambria" charset="0"/>
                <a:cs typeface="Cambria" charset="0"/>
              </a:rPr>
              <a:t>inventory </a:t>
            </a:r>
            <a:r>
              <a:rPr lang="en-US" sz="3200" dirty="0">
                <a:solidFill>
                  <a:prstClr val="black"/>
                </a:solidFill>
                <a:latin typeface="Cambria" charset="0"/>
                <a:ea typeface="Cambria" charset="0"/>
                <a:cs typeface="Cambria" charset="0"/>
              </a:rPr>
              <a:t>keytags that reflect </a:t>
            </a:r>
            <a:r>
              <a:rPr lang="en-US" sz="3200" dirty="0" smtClean="0">
                <a:solidFill>
                  <a:prstClr val="black"/>
                </a:solidFill>
                <a:latin typeface="Cambria" charset="0"/>
                <a:ea typeface="Cambria" charset="0"/>
                <a:cs typeface="Cambria" charset="0"/>
              </a:rPr>
              <a:t>the growth </a:t>
            </a:r>
            <a:r>
              <a:rPr lang="en-US" sz="3200" dirty="0">
                <a:solidFill>
                  <a:prstClr val="black"/>
                </a:solidFill>
                <a:latin typeface="Cambria" charset="0"/>
                <a:ea typeface="Cambria" charset="0"/>
                <a:cs typeface="Cambria" charset="0"/>
              </a:rPr>
              <a:t>of years clean in Fellowship Worldwide; specifically, Granite for one </a:t>
            </a:r>
            <a:r>
              <a:rPr lang="en-US" sz="3200" dirty="0" smtClean="0">
                <a:solidFill>
                  <a:prstClr val="black"/>
                </a:solidFill>
                <a:latin typeface="Cambria" charset="0"/>
                <a:ea typeface="Cambria" charset="0"/>
                <a:cs typeface="Cambria" charset="0"/>
              </a:rPr>
              <a:t>Decade, Purple </a:t>
            </a:r>
            <a:r>
              <a:rPr lang="en-US" sz="3200" dirty="0">
                <a:solidFill>
                  <a:prstClr val="black"/>
                </a:solidFill>
                <a:latin typeface="Cambria" charset="0"/>
                <a:ea typeface="Cambria" charset="0"/>
                <a:cs typeface="Cambria" charset="0"/>
              </a:rPr>
              <a:t>for Decades Clean and Pink for 25 Years Clean.</a:t>
            </a:r>
            <a:endParaRPr kumimoji="0" sz="3200" i="1" u="none" strike="noStrike" kern="1200" cap="none" spc="0" normalizeH="0" baseline="0" noProof="0" dirty="0">
              <a:ln>
                <a:noFill/>
              </a:ln>
              <a:solidFill>
                <a:prstClr val="black"/>
              </a:solidFill>
              <a:effectLst/>
              <a:uLnTx/>
              <a:uFillTx/>
              <a:latin typeface="Cambria" charset="0"/>
              <a:ea typeface="Cambria" charset="0"/>
              <a:cs typeface="Cambria" charset="0"/>
              <a:sym typeface="BotonBQ-Regular"/>
            </a:endParaRPr>
          </a:p>
        </p:txBody>
      </p:sp>
      <p:sp>
        <p:nvSpPr>
          <p:cNvPr id="3" name="Shape 75"/>
          <p:cNvSpPr/>
          <p:nvPr/>
        </p:nvSpPr>
        <p:spPr>
          <a:xfrm>
            <a:off x="319474" y="3062568"/>
            <a:ext cx="11287165" cy="1"/>
          </a:xfrm>
          <a:prstGeom prst="line">
            <a:avLst/>
          </a:prstGeom>
          <a:ln w="63500">
            <a:solidFill>
              <a:srgbClr val="92278F"/>
            </a:solidFill>
            <a:miter lim="400000"/>
          </a:ln>
        </p:spPr>
        <p:txBody>
          <a:bodyPr lIns="0" tIns="0" rIns="0" bIns="0" anchor="ctr"/>
          <a:lstStyle/>
          <a:p>
            <a:pPr marL="0" marR="0" lvl="0" indent="0" algn="l" defTabSz="914400" rtl="0" eaLnBrk="1" fontAlgn="auto" latinLnBrk="0" hangingPunct="1">
              <a:lnSpc>
                <a:spcPct val="100000"/>
              </a:lnSpc>
              <a:spcBef>
                <a:spcPts val="0"/>
              </a:spcBef>
              <a:spcAft>
                <a:spcPts val="0"/>
              </a:spcAft>
              <a:buClrTx/>
              <a:buSzTx/>
              <a:buFontTx/>
              <a:buNone/>
              <a:tabLst/>
              <a:defRPr sz="3200"/>
            </a:pPr>
            <a:endParaRPr kumimoji="0" sz="16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Shape 76"/>
          <p:cNvSpPr/>
          <p:nvPr/>
        </p:nvSpPr>
        <p:spPr>
          <a:xfrm>
            <a:off x="2337751" y="3815862"/>
            <a:ext cx="8977092" cy="2002232"/>
          </a:xfrm>
          <a:prstGeom prst="rect">
            <a:avLst/>
          </a:prstGeom>
          <a:ln w="12700">
            <a:miter lim="400000"/>
          </a:ln>
          <a:extLst>
            <a:ext uri="{C572A759-6A51-4108-AA02-DFA0A04FC94B}">
              <ma14:wrappingTextBoxFlag xmlns:mc="http://schemas.openxmlformats.org/markup-compatibility/2006" xmlns:mv="urn:schemas-microsoft-com:mac:vml" xmlns:ma14="http://schemas.microsoft.com/office/mac/drawingml/2011/main" xmlns="" xmlns:p="http://schemas.openxmlformats.org/presentationml/2006/main" xmlns:r="http://schemas.openxmlformats.org/officeDocument/2006/relationships" xmlns:a="http://schemas.openxmlformats.org/drawingml/2006/main" val="1"/>
            </a:ext>
          </a:extLst>
        </p:spPr>
        <p:txBody>
          <a:bodyPr lIns="35719" tIns="35719" rIns="35719" bIns="35719" anchor="ctr">
            <a:noAutofit/>
          </a:bodyPr>
          <a:lstStyle/>
          <a:p>
            <a:pPr marL="0" lvl="1" defTabSz="457200">
              <a:defRPr sz="1800"/>
            </a:pPr>
            <a:r>
              <a:rPr kumimoji="0" sz="3200" b="1" i="0" u="none" strike="noStrike" kern="1200" cap="none" spc="0" normalizeH="0" baseline="0" noProof="0" dirty="0">
                <a:ln>
                  <a:noFill/>
                </a:ln>
                <a:solidFill>
                  <a:prstClr val="black"/>
                </a:solidFill>
                <a:effectLst/>
                <a:uLnTx/>
                <a:uFillTx/>
                <a:latin typeface="Cambria" charset="0"/>
                <a:ea typeface="Cambria" charset="0"/>
                <a:cs typeface="Cambria" charset="0"/>
                <a:sym typeface="BotonBQ-Bold"/>
              </a:rPr>
              <a:t>Intent: </a:t>
            </a:r>
            <a:r>
              <a:rPr lang="en-US" sz="3200" dirty="0">
                <a:solidFill>
                  <a:prstClr val="black"/>
                </a:solidFill>
                <a:latin typeface="Cambria" charset="0"/>
                <a:ea typeface="Cambria" charset="0"/>
                <a:cs typeface="Cambria" charset="0"/>
                <a:sym typeface="BotonBQ-Regular"/>
              </a:rPr>
              <a:t>To add the option of items indicating longer cleantime to the keytags available from NAWS.</a:t>
            </a:r>
            <a:endParaRPr lang="en-US" sz="3200" dirty="0" smtClean="0">
              <a:solidFill>
                <a:prstClr val="black"/>
              </a:solidFill>
              <a:latin typeface="Cambria" charset="0"/>
              <a:ea typeface="Cambria" charset="0"/>
              <a:cs typeface="Cambria" charset="0"/>
              <a:sym typeface="BotonBQ-Regular"/>
            </a:endParaRPr>
          </a:p>
          <a:p>
            <a:pPr marL="0" lvl="1" defTabSz="457200">
              <a:spcBef>
                <a:spcPts val="600"/>
              </a:spcBef>
              <a:defRPr sz="1800"/>
            </a:pPr>
            <a:r>
              <a:rPr kumimoji="0" lang="en-US" sz="3200" b="1" i="0" u="none" strike="noStrike" kern="1200" cap="none" spc="0" normalizeH="0" baseline="0" noProof="0" dirty="0" smtClean="0">
                <a:ln>
                  <a:noFill/>
                </a:ln>
                <a:solidFill>
                  <a:prstClr val="black"/>
                </a:solidFill>
                <a:effectLst/>
                <a:uLnTx/>
                <a:uFillTx/>
                <a:latin typeface="Cambria" charset="0"/>
                <a:ea typeface="Cambria" charset="0"/>
                <a:cs typeface="Cambria" charset="0"/>
                <a:sym typeface="BotonBQ-Bold"/>
              </a:rPr>
              <a:t>Maker</a:t>
            </a:r>
            <a:r>
              <a:rPr kumimoji="0" sz="3200" b="1" i="0" u="none" strike="noStrike" kern="1200" cap="none" spc="0" normalizeH="0" baseline="0" noProof="0" dirty="0" smtClean="0">
                <a:ln>
                  <a:noFill/>
                </a:ln>
                <a:solidFill>
                  <a:prstClr val="black"/>
                </a:solidFill>
                <a:effectLst/>
                <a:uLnTx/>
                <a:uFillTx/>
                <a:latin typeface="Cambria" charset="0"/>
                <a:ea typeface="Cambria" charset="0"/>
                <a:cs typeface="Cambria" charset="0"/>
                <a:sym typeface="BotonBQ-Bold"/>
              </a:rPr>
              <a:t>: </a:t>
            </a:r>
            <a:r>
              <a:rPr lang="en-US" sz="3200" dirty="0">
                <a:solidFill>
                  <a:prstClr val="black"/>
                </a:solidFill>
                <a:latin typeface="Cambria" charset="0"/>
                <a:ea typeface="Cambria" charset="0"/>
                <a:cs typeface="Cambria" charset="0"/>
                <a:sym typeface="BotonBQ-Regular"/>
              </a:rPr>
              <a:t>Eastern New York Region</a:t>
            </a:r>
            <a:endParaRPr kumimoji="0" sz="3200" b="0" i="0" u="none" strike="noStrike" kern="1200" cap="none" spc="0" normalizeH="0" baseline="0" noProof="0" dirty="0">
              <a:ln>
                <a:noFill/>
              </a:ln>
              <a:solidFill>
                <a:prstClr val="black"/>
              </a:solidFill>
              <a:effectLst/>
              <a:uLnTx/>
              <a:uFillTx/>
              <a:latin typeface="Cambria" charset="0"/>
              <a:ea typeface="Cambria" charset="0"/>
              <a:cs typeface="Cambria" charset="0"/>
              <a:sym typeface="BotonBQ-Regular"/>
            </a:endParaRP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98519494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hape 83"/>
          <p:cNvSpPr/>
          <p:nvPr/>
        </p:nvSpPr>
        <p:spPr>
          <a:xfrm>
            <a:off x="2413000" y="836884"/>
            <a:ext cx="9410700" cy="764632"/>
          </a:xfrm>
          <a:prstGeom prst="rect">
            <a:avLst/>
          </a:prstGeom>
          <a:ln w="12700">
            <a:miter lim="400000"/>
          </a:ln>
          <a:extLst>
            <a:ext uri="{C572A759-6A51-4108-AA02-DFA0A04FC94B}">
              <ma14:wrappingTextBoxFlag xmlns:mc="http://schemas.openxmlformats.org/markup-compatibility/2006" xmlns:mv="urn:schemas-microsoft-com:mac:vml" xmlns:ma14="http://schemas.microsoft.com/office/mac/drawingml/2011/main" xmlns="" xmlns:p="http://schemas.openxmlformats.org/presentationml/2006/main" xmlns:r="http://schemas.openxmlformats.org/officeDocument/2006/relationships" xmlns:a="http://schemas.openxmlformats.org/drawingml/2006/main" val="1"/>
            </a:ext>
          </a:extLst>
        </p:spPr>
        <p:txBody>
          <a:bodyPr lIns="35719" tIns="35719" rIns="35719" bIns="35719" anchor="ctr">
            <a:noAutofit/>
          </a:bodyPr>
          <a:lstStyle/>
          <a:p>
            <a:pPr marL="0" marR="0" lvl="1" indent="0" algn="ctr" defTabSz="457200" rtl="0" eaLnBrk="1" fontAlgn="auto" latinLnBrk="0" hangingPunct="1">
              <a:lnSpc>
                <a:spcPct val="100000"/>
              </a:lnSpc>
              <a:spcBef>
                <a:spcPts val="0"/>
              </a:spcBef>
              <a:spcAft>
                <a:spcPts val="0"/>
              </a:spcAft>
              <a:buClrTx/>
              <a:buSzTx/>
              <a:buFontTx/>
              <a:buNone/>
              <a:tabLst/>
              <a:defRPr sz="1800"/>
            </a:pPr>
            <a:r>
              <a:rPr kumimoji="0" sz="4500" b="1" i="0" u="none" strike="noStrike" kern="1200" cap="none" spc="0" normalizeH="0" baseline="0" noProof="0" dirty="0">
                <a:ln>
                  <a:noFill/>
                </a:ln>
                <a:solidFill>
                  <a:prstClr val="black"/>
                </a:solidFill>
                <a:effectLst/>
                <a:uLnTx/>
                <a:uFillTx/>
                <a:latin typeface="Cambria" charset="0"/>
                <a:ea typeface="Cambria" charset="0"/>
                <a:cs typeface="Cambria" charset="0"/>
                <a:sym typeface="BotonBQ-Bold"/>
              </a:rPr>
              <a:t>Motion </a:t>
            </a:r>
            <a:r>
              <a:rPr lang="en-US" sz="4500" b="1" noProof="0" dirty="0" smtClean="0">
                <a:solidFill>
                  <a:prstClr val="black"/>
                </a:solidFill>
                <a:latin typeface="Cambria" charset="0"/>
                <a:ea typeface="Cambria" charset="0"/>
                <a:cs typeface="Cambria" charset="0"/>
                <a:sym typeface="BotonBQ-Bold"/>
              </a:rPr>
              <a:t>6</a:t>
            </a:r>
            <a:r>
              <a:rPr kumimoji="0" sz="4500" b="1" i="0" u="none" strike="noStrike" kern="1200" cap="none" spc="0" normalizeH="0" baseline="0" noProof="0" dirty="0" smtClean="0">
                <a:ln>
                  <a:noFill/>
                </a:ln>
                <a:solidFill>
                  <a:prstClr val="black"/>
                </a:solidFill>
                <a:effectLst/>
                <a:uLnTx/>
                <a:uFillTx/>
                <a:latin typeface="Cambria" charset="0"/>
                <a:ea typeface="Cambria" charset="0"/>
                <a:cs typeface="Cambria" charset="0"/>
                <a:sym typeface="BotonBQ-Bold"/>
              </a:rPr>
              <a:t>: </a:t>
            </a:r>
            <a:r>
              <a:rPr kumimoji="0" sz="4500" b="1" i="0" u="none" strike="noStrike" kern="1200" cap="none" spc="0" normalizeH="0" baseline="0" noProof="0" dirty="0">
                <a:ln>
                  <a:noFill/>
                </a:ln>
                <a:solidFill>
                  <a:prstClr val="black"/>
                </a:solidFill>
                <a:effectLst/>
                <a:uLnTx/>
                <a:uFillTx/>
                <a:latin typeface="Cambria" charset="0"/>
                <a:ea typeface="Cambria" charset="0"/>
                <a:cs typeface="Cambria" charset="0"/>
                <a:sym typeface="BotonBQ-Bold"/>
              </a:rPr>
              <a:t>Rationale by Region</a:t>
            </a:r>
          </a:p>
        </p:txBody>
      </p:sp>
      <p:sp>
        <p:nvSpPr>
          <p:cNvPr id="3" name="Shape 86"/>
          <p:cNvSpPr/>
          <p:nvPr/>
        </p:nvSpPr>
        <p:spPr>
          <a:xfrm>
            <a:off x="519952" y="2068263"/>
            <a:ext cx="11303747" cy="4136517"/>
          </a:xfrm>
          <a:prstGeom prst="rect">
            <a:avLst/>
          </a:prstGeom>
          <a:ln w="12700">
            <a:miter lim="400000"/>
          </a:ln>
          <a:extLst>
            <a:ext uri="{C572A759-6A51-4108-AA02-DFA0A04FC94B}">
              <ma14:wrappingTextBoxFlag xmlns:mc="http://schemas.openxmlformats.org/markup-compatibility/2006" xmlns:mv="urn:schemas-microsoft-com:mac:vml" xmlns:ma14="http://schemas.microsoft.com/office/mac/drawingml/2011/main" xmlns="" xmlns:p="http://schemas.openxmlformats.org/presentationml/2006/main" xmlns:r="http://schemas.openxmlformats.org/officeDocument/2006/relationships" xmlns:a="http://schemas.openxmlformats.org/drawingml/2006/main" val="1"/>
            </a:ext>
          </a:extLst>
        </p:spPr>
        <p:txBody>
          <a:bodyPr wrap="square" lIns="0" tIns="0" rIns="0" bIns="0">
            <a:noAutofit/>
          </a:bodyPr>
          <a:lstStyle/>
          <a:p>
            <a:pPr lvl="0">
              <a:lnSpc>
                <a:spcPct val="114000"/>
              </a:lnSpc>
              <a:buSzPct val="75000"/>
              <a:defRPr sz="1800"/>
            </a:pPr>
            <a:r>
              <a:rPr lang="en-US" sz="3200" dirty="0">
                <a:solidFill>
                  <a:prstClr val="black"/>
                </a:solidFill>
                <a:latin typeface="Cambria" charset="0"/>
                <a:ea typeface="Cambria" charset="0"/>
                <a:cs typeface="Cambria" charset="0"/>
                <a:sym typeface="PopplLaudatio-Regular"/>
              </a:rPr>
              <a:t>Celebration of clean time is an expression of the effectiveness of our </a:t>
            </a:r>
            <a:r>
              <a:rPr lang="en-US" sz="3200" dirty="0" smtClean="0">
                <a:solidFill>
                  <a:prstClr val="black"/>
                </a:solidFill>
                <a:latin typeface="Cambria" charset="0"/>
                <a:ea typeface="Cambria" charset="0"/>
                <a:cs typeface="Cambria" charset="0"/>
                <a:sym typeface="PopplLaudatio-Regular"/>
              </a:rPr>
              <a:t>program. The </a:t>
            </a:r>
            <a:r>
              <a:rPr lang="en-US" sz="3200" dirty="0">
                <a:solidFill>
                  <a:prstClr val="black"/>
                </a:solidFill>
                <a:latin typeface="Cambria" charset="0"/>
                <a:ea typeface="Cambria" charset="0"/>
                <a:cs typeface="Cambria" charset="0"/>
                <a:sym typeface="PopplLaudatio-Regular"/>
              </a:rPr>
              <a:t>motion proposes these cleantime designations based on the percentages of years drug-free </a:t>
            </a:r>
            <a:r>
              <a:rPr lang="en-US" sz="3200" dirty="0" smtClean="0">
                <a:solidFill>
                  <a:prstClr val="black"/>
                </a:solidFill>
                <a:latin typeface="Cambria" charset="0"/>
                <a:ea typeface="Cambria" charset="0"/>
                <a:cs typeface="Cambria" charset="0"/>
                <a:sym typeface="PopplLaudatio-Regular"/>
              </a:rPr>
              <a:t>in our </a:t>
            </a:r>
            <a:r>
              <a:rPr lang="en-US" sz="3200" dirty="0">
                <a:solidFill>
                  <a:prstClr val="black"/>
                </a:solidFill>
                <a:latin typeface="Cambria" charset="0"/>
                <a:ea typeface="Cambria" charset="0"/>
                <a:cs typeface="Cambria" charset="0"/>
                <a:sym typeface="PopplLaudatio-Regular"/>
              </a:rPr>
              <a:t>worldwide Fellowship (re: Membership Survey 2016), which can be adjusted by NAWS </a:t>
            </a:r>
            <a:r>
              <a:rPr lang="en-US" sz="3200" dirty="0" smtClean="0">
                <a:solidFill>
                  <a:prstClr val="black"/>
                </a:solidFill>
                <a:latin typeface="Cambria" charset="0"/>
                <a:ea typeface="Cambria" charset="0"/>
                <a:cs typeface="Cambria" charset="0"/>
                <a:sym typeface="PopplLaudatio-Regular"/>
              </a:rPr>
              <a:t>production accordingly</a:t>
            </a:r>
            <a:r>
              <a:rPr lang="en-US" sz="3200" dirty="0">
                <a:solidFill>
                  <a:prstClr val="black"/>
                </a:solidFill>
                <a:latin typeface="Cambria" charset="0"/>
                <a:ea typeface="Cambria" charset="0"/>
                <a:cs typeface="Cambria" charset="0"/>
                <a:sym typeface="PopplLaudatio-Regular"/>
              </a:rPr>
              <a:t>. The hope is that this approach would address the issue of financial prudence so that</a:t>
            </a:r>
          </a:p>
          <a:p>
            <a:pPr lvl="0">
              <a:lnSpc>
                <a:spcPct val="114000"/>
              </a:lnSpc>
              <a:buSzPct val="75000"/>
              <a:defRPr sz="1800"/>
            </a:pPr>
            <a:r>
              <a:rPr lang="en-US" sz="3200" dirty="0">
                <a:solidFill>
                  <a:prstClr val="black"/>
                </a:solidFill>
                <a:latin typeface="Cambria" charset="0"/>
                <a:ea typeface="Cambria" charset="0"/>
                <a:cs typeface="Cambria" charset="0"/>
                <a:sym typeface="PopplLaudatio-Regular"/>
              </a:rPr>
              <a:t>production could be tied to actual Fellowship </a:t>
            </a:r>
            <a:r>
              <a:rPr lang="en-US" sz="3200" dirty="0" smtClean="0">
                <a:solidFill>
                  <a:prstClr val="black"/>
                </a:solidFill>
                <a:latin typeface="Cambria" charset="0"/>
                <a:ea typeface="Cambria" charset="0"/>
                <a:cs typeface="Cambria" charset="0"/>
                <a:sym typeface="PopplLaudatio-Regular"/>
              </a:rPr>
              <a:t>growth… </a:t>
            </a:r>
            <a:endParaRPr kumimoji="0" sz="3200" b="0" i="0" u="none" strike="noStrike" kern="1200" cap="none" spc="0" normalizeH="0" baseline="0" noProof="0" dirty="0">
              <a:ln>
                <a:noFill/>
              </a:ln>
              <a:solidFill>
                <a:prstClr val="black"/>
              </a:solidFill>
              <a:effectLst/>
              <a:uLnTx/>
              <a:uFillTx/>
              <a:latin typeface="Cambria" charset="0"/>
              <a:ea typeface="Cambria" charset="0"/>
              <a:cs typeface="Cambria" charset="0"/>
              <a:sym typeface="PopplLaudatio-Regular"/>
            </a:endParaRP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48433432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hape 83"/>
          <p:cNvSpPr/>
          <p:nvPr/>
        </p:nvSpPr>
        <p:spPr>
          <a:xfrm>
            <a:off x="2413000" y="836884"/>
            <a:ext cx="9410700" cy="764632"/>
          </a:xfrm>
          <a:prstGeom prst="rect">
            <a:avLst/>
          </a:prstGeom>
          <a:ln w="12700">
            <a:miter lim="400000"/>
          </a:ln>
          <a:extLst>
            <a:ext uri="{C572A759-6A51-4108-AA02-DFA0A04FC94B}">
              <ma14:wrappingTextBoxFlag xmlns:mc="http://schemas.openxmlformats.org/markup-compatibility/2006" xmlns:mv="urn:schemas-microsoft-com:mac:vml" xmlns:ma14="http://schemas.microsoft.com/office/mac/drawingml/2011/main" xmlns="" xmlns:p="http://schemas.openxmlformats.org/presentationml/2006/main" xmlns:r="http://schemas.openxmlformats.org/officeDocument/2006/relationships" xmlns:a="http://schemas.openxmlformats.org/drawingml/2006/main" val="1"/>
            </a:ext>
          </a:extLst>
        </p:spPr>
        <p:txBody>
          <a:bodyPr lIns="35719" tIns="35719" rIns="35719" bIns="35719" anchor="ctr">
            <a:noAutofit/>
          </a:bodyPr>
          <a:lstStyle/>
          <a:p>
            <a:pPr marL="0" marR="0" lvl="1" indent="0" algn="ctr" defTabSz="457200" rtl="0" eaLnBrk="1" fontAlgn="auto" latinLnBrk="0" hangingPunct="1">
              <a:lnSpc>
                <a:spcPct val="100000"/>
              </a:lnSpc>
              <a:spcBef>
                <a:spcPts val="0"/>
              </a:spcBef>
              <a:spcAft>
                <a:spcPts val="0"/>
              </a:spcAft>
              <a:buClrTx/>
              <a:buSzTx/>
              <a:buFontTx/>
              <a:buNone/>
              <a:tabLst/>
              <a:defRPr sz="1800"/>
            </a:pPr>
            <a:r>
              <a:rPr kumimoji="0" sz="4500" b="1" i="0" u="none" strike="noStrike" kern="1200" cap="none" spc="0" normalizeH="0" baseline="0" noProof="0" dirty="0">
                <a:ln>
                  <a:noFill/>
                </a:ln>
                <a:solidFill>
                  <a:prstClr val="black"/>
                </a:solidFill>
                <a:effectLst/>
                <a:uLnTx/>
                <a:uFillTx/>
                <a:latin typeface="Cambria" charset="0"/>
                <a:ea typeface="Cambria" charset="0"/>
                <a:cs typeface="Cambria" charset="0"/>
                <a:sym typeface="BotonBQ-Bold"/>
              </a:rPr>
              <a:t>Motion </a:t>
            </a:r>
            <a:r>
              <a:rPr lang="en-US" sz="4500" b="1" noProof="0" dirty="0" smtClean="0">
                <a:solidFill>
                  <a:prstClr val="black"/>
                </a:solidFill>
                <a:latin typeface="Cambria" charset="0"/>
                <a:ea typeface="Cambria" charset="0"/>
                <a:cs typeface="Cambria" charset="0"/>
                <a:sym typeface="BotonBQ-Bold"/>
              </a:rPr>
              <a:t>6</a:t>
            </a:r>
            <a:r>
              <a:rPr kumimoji="0" sz="4500" b="1" i="0" u="none" strike="noStrike" kern="1200" cap="none" spc="0" normalizeH="0" baseline="0" noProof="0" dirty="0" smtClean="0">
                <a:ln>
                  <a:noFill/>
                </a:ln>
                <a:solidFill>
                  <a:prstClr val="black"/>
                </a:solidFill>
                <a:effectLst/>
                <a:uLnTx/>
                <a:uFillTx/>
                <a:latin typeface="Cambria" charset="0"/>
                <a:ea typeface="Cambria" charset="0"/>
                <a:cs typeface="Cambria" charset="0"/>
                <a:sym typeface="BotonBQ-Bold"/>
              </a:rPr>
              <a:t>: </a:t>
            </a:r>
            <a:r>
              <a:rPr kumimoji="0" sz="4500" b="1" i="0" u="none" strike="noStrike" kern="1200" cap="none" spc="0" normalizeH="0" baseline="0" noProof="0" dirty="0">
                <a:ln>
                  <a:noFill/>
                </a:ln>
                <a:solidFill>
                  <a:prstClr val="black"/>
                </a:solidFill>
                <a:effectLst/>
                <a:uLnTx/>
                <a:uFillTx/>
                <a:latin typeface="Cambria" charset="0"/>
                <a:ea typeface="Cambria" charset="0"/>
                <a:cs typeface="Cambria" charset="0"/>
                <a:sym typeface="BotonBQ-Bold"/>
              </a:rPr>
              <a:t>Rationale by Region</a:t>
            </a:r>
          </a:p>
        </p:txBody>
      </p:sp>
      <p:sp>
        <p:nvSpPr>
          <p:cNvPr id="3" name="Shape 86"/>
          <p:cNvSpPr/>
          <p:nvPr/>
        </p:nvSpPr>
        <p:spPr>
          <a:xfrm>
            <a:off x="519952" y="2068263"/>
            <a:ext cx="11303747" cy="3545586"/>
          </a:xfrm>
          <a:prstGeom prst="rect">
            <a:avLst/>
          </a:prstGeom>
          <a:ln w="12700">
            <a:miter lim="400000"/>
          </a:ln>
          <a:extLst>
            <a:ext uri="{C572A759-6A51-4108-AA02-DFA0A04FC94B}">
              <ma14:wrappingTextBoxFlag xmlns:mc="http://schemas.openxmlformats.org/markup-compatibility/2006" xmlns:mv="urn:schemas-microsoft-com:mac:vml" xmlns:ma14="http://schemas.microsoft.com/office/mac/drawingml/2011/main" xmlns="" xmlns:p="http://schemas.openxmlformats.org/presentationml/2006/main" xmlns:r="http://schemas.openxmlformats.org/officeDocument/2006/relationships" xmlns:a="http://schemas.openxmlformats.org/drawingml/2006/main" val="1"/>
            </a:ext>
          </a:extLst>
        </p:spPr>
        <p:txBody>
          <a:bodyPr wrap="square" lIns="0" tIns="0" rIns="0" bIns="0">
            <a:noAutofit/>
          </a:bodyPr>
          <a:lstStyle/>
          <a:p>
            <a:pPr lvl="0">
              <a:lnSpc>
                <a:spcPct val="114000"/>
              </a:lnSpc>
              <a:buSzPct val="75000"/>
              <a:defRPr sz="1800"/>
            </a:pPr>
            <a:r>
              <a:rPr lang="en-US" sz="3200" dirty="0">
                <a:solidFill>
                  <a:prstClr val="black"/>
                </a:solidFill>
                <a:latin typeface="Cambria" charset="0"/>
                <a:ea typeface="Cambria" charset="0"/>
                <a:cs typeface="Cambria" charset="0"/>
                <a:sym typeface="PopplLaudatio-Regular"/>
              </a:rPr>
              <a:t>Members of the Fellowship who would like </a:t>
            </a:r>
            <a:r>
              <a:rPr lang="en-US" sz="3200" dirty="0" smtClean="0">
                <a:solidFill>
                  <a:prstClr val="black"/>
                </a:solidFill>
                <a:latin typeface="Cambria" charset="0"/>
                <a:ea typeface="Cambria" charset="0"/>
                <a:cs typeface="Cambria" charset="0"/>
                <a:sym typeface="PopplLaudatio-Regular"/>
              </a:rPr>
              <a:t>to purchase </a:t>
            </a:r>
            <a:r>
              <a:rPr lang="en-US" sz="3200" dirty="0">
                <a:solidFill>
                  <a:prstClr val="black"/>
                </a:solidFill>
                <a:latin typeface="Cambria" charset="0"/>
                <a:ea typeface="Cambria" charset="0"/>
                <a:cs typeface="Cambria" charset="0"/>
                <a:sym typeface="PopplLaudatio-Regular"/>
              </a:rPr>
              <a:t>these keytags for NA Regions, Areas or Groups for distribution and personal celebration </a:t>
            </a:r>
            <a:r>
              <a:rPr lang="en-US" sz="3200" dirty="0" smtClean="0">
                <a:solidFill>
                  <a:prstClr val="black"/>
                </a:solidFill>
                <a:latin typeface="Cambria" charset="0"/>
                <a:ea typeface="Cambria" charset="0"/>
                <a:cs typeface="Cambria" charset="0"/>
                <a:sym typeface="PopplLaudatio-Regular"/>
              </a:rPr>
              <a:t>of clean </a:t>
            </a:r>
            <a:r>
              <a:rPr lang="en-US" sz="3200" dirty="0">
                <a:solidFill>
                  <a:prstClr val="black"/>
                </a:solidFill>
                <a:latin typeface="Cambria" charset="0"/>
                <a:ea typeface="Cambria" charset="0"/>
                <a:cs typeface="Cambria" charset="0"/>
                <a:sym typeface="PopplLaudatio-Regular"/>
              </a:rPr>
              <a:t>time can do so in implicit compliance with the FIPT and in the assurance that 100% of the</a:t>
            </a:r>
          </a:p>
          <a:p>
            <a:pPr lvl="0">
              <a:lnSpc>
                <a:spcPct val="114000"/>
              </a:lnSpc>
              <a:buSzPct val="75000"/>
              <a:defRPr sz="1800"/>
            </a:pPr>
            <a:r>
              <a:rPr lang="en-US" sz="3200" dirty="0">
                <a:solidFill>
                  <a:prstClr val="black"/>
                </a:solidFill>
                <a:latin typeface="Cambria" charset="0"/>
                <a:ea typeface="Cambria" charset="0"/>
                <a:cs typeface="Cambria" charset="0"/>
                <a:sym typeface="PopplLaudatio-Regular"/>
              </a:rPr>
              <a:t>members' purchases will support our Fellowship to carry the message to the addict who still suffers.</a:t>
            </a: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416860295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hape 83"/>
          <p:cNvSpPr/>
          <p:nvPr/>
        </p:nvSpPr>
        <p:spPr>
          <a:xfrm>
            <a:off x="2311400" y="836884"/>
            <a:ext cx="9512300" cy="764632"/>
          </a:xfrm>
          <a:prstGeom prst="rect">
            <a:avLst/>
          </a:prstGeom>
          <a:ln w="12700">
            <a:miter lim="400000"/>
          </a:ln>
          <a:extLst>
            <a:ext uri="{C572A759-6A51-4108-AA02-DFA0A04FC94B}">
              <ma14:wrappingTextBoxFlag xmlns:mc="http://schemas.openxmlformats.org/markup-compatibility/2006" xmlns:mv="urn:schemas-microsoft-com:mac:vml" xmlns:ma14="http://schemas.microsoft.com/office/mac/drawingml/2011/main" xmlns="" xmlns:p="http://schemas.openxmlformats.org/presentationml/2006/main" xmlns:r="http://schemas.openxmlformats.org/officeDocument/2006/relationships" xmlns:a="http://schemas.openxmlformats.org/drawingml/2006/main" val="1"/>
            </a:ext>
          </a:extLst>
        </p:spPr>
        <p:txBody>
          <a:bodyPr lIns="35719" tIns="35719" rIns="35719" bIns="35719" anchor="ctr">
            <a:noAutofit/>
          </a:bodyPr>
          <a:lstStyle/>
          <a:p>
            <a:pPr marL="0" marR="0" lvl="1" indent="0" algn="ctr" defTabSz="457200" rtl="0" eaLnBrk="1" fontAlgn="auto" latinLnBrk="0" hangingPunct="1">
              <a:lnSpc>
                <a:spcPct val="100000"/>
              </a:lnSpc>
              <a:spcBef>
                <a:spcPts val="0"/>
              </a:spcBef>
              <a:spcAft>
                <a:spcPts val="0"/>
              </a:spcAft>
              <a:buClrTx/>
              <a:buSzTx/>
              <a:buFontTx/>
              <a:buNone/>
              <a:tabLst/>
              <a:defRPr sz="1800"/>
            </a:pPr>
            <a:r>
              <a:rPr kumimoji="0" sz="4500" b="1" i="0" u="none" strike="noStrike" kern="1200" cap="none" spc="0" normalizeH="0" baseline="0" noProof="0" dirty="0">
                <a:ln>
                  <a:noFill/>
                </a:ln>
                <a:solidFill>
                  <a:prstClr val="black"/>
                </a:solidFill>
                <a:effectLst/>
                <a:uLnTx/>
                <a:uFillTx/>
                <a:latin typeface="Cambria" charset="0"/>
                <a:ea typeface="Cambria" charset="0"/>
                <a:cs typeface="Cambria" charset="0"/>
                <a:sym typeface="BotonBQ-Bold"/>
              </a:rPr>
              <a:t>Motion </a:t>
            </a:r>
            <a:r>
              <a:rPr lang="en-US" sz="4500" b="1" dirty="0">
                <a:solidFill>
                  <a:prstClr val="black"/>
                </a:solidFill>
                <a:latin typeface="Cambria" charset="0"/>
                <a:ea typeface="Cambria" charset="0"/>
                <a:cs typeface="Cambria" charset="0"/>
                <a:sym typeface="BotonBQ-Bold"/>
              </a:rPr>
              <a:t>6</a:t>
            </a:r>
            <a:r>
              <a:rPr kumimoji="0" sz="4500" b="1" i="0" u="none" strike="noStrike" kern="1200" cap="none" spc="0" normalizeH="0" baseline="0" noProof="0" dirty="0" smtClean="0">
                <a:ln>
                  <a:noFill/>
                </a:ln>
                <a:solidFill>
                  <a:prstClr val="black"/>
                </a:solidFill>
                <a:effectLst/>
                <a:uLnTx/>
                <a:uFillTx/>
                <a:latin typeface="Cambria" charset="0"/>
                <a:ea typeface="Cambria" charset="0"/>
                <a:cs typeface="Cambria" charset="0"/>
                <a:sym typeface="BotonBQ-Bold"/>
              </a:rPr>
              <a:t>: </a:t>
            </a:r>
            <a:r>
              <a:rPr kumimoji="0" lang="en-US" sz="4500" b="1" i="0" u="none" strike="noStrike" kern="1200" cap="none" spc="0" normalizeH="0" baseline="0" noProof="0" dirty="0" smtClean="0">
                <a:ln>
                  <a:noFill/>
                </a:ln>
                <a:solidFill>
                  <a:prstClr val="black"/>
                </a:solidFill>
                <a:effectLst/>
                <a:uLnTx/>
                <a:uFillTx/>
                <a:latin typeface="Cambria" charset="0"/>
                <a:ea typeface="Cambria" charset="0"/>
                <a:cs typeface="Cambria" charset="0"/>
                <a:sym typeface="BotonBQ-Bold"/>
              </a:rPr>
              <a:t>World Board Response</a:t>
            </a:r>
            <a:endParaRPr kumimoji="0" sz="4500" b="1" i="0" u="none" strike="noStrike" kern="1200" cap="none" spc="0" normalizeH="0" baseline="0" noProof="0" dirty="0">
              <a:ln>
                <a:noFill/>
              </a:ln>
              <a:solidFill>
                <a:prstClr val="black"/>
              </a:solidFill>
              <a:effectLst/>
              <a:uLnTx/>
              <a:uFillTx/>
              <a:latin typeface="Cambria" charset="0"/>
              <a:ea typeface="Cambria" charset="0"/>
              <a:cs typeface="Cambria" charset="0"/>
              <a:sym typeface="BotonBQ-Bold"/>
            </a:endParaRPr>
          </a:p>
        </p:txBody>
      </p:sp>
      <p:sp>
        <p:nvSpPr>
          <p:cNvPr id="3" name="Shape 86"/>
          <p:cNvSpPr/>
          <p:nvPr/>
        </p:nvSpPr>
        <p:spPr>
          <a:xfrm>
            <a:off x="926882" y="2179313"/>
            <a:ext cx="10368647" cy="4431983"/>
          </a:xfrm>
          <a:prstGeom prst="rect">
            <a:avLst/>
          </a:prstGeom>
          <a:ln w="12700">
            <a:miter lim="400000"/>
          </a:ln>
          <a:extLst>
            <a:ext uri="{C572A759-6A51-4108-AA02-DFA0A04FC94B}">
              <ma14:wrappingTextBoxFlag xmlns:mc="http://schemas.openxmlformats.org/markup-compatibility/2006" xmlns:mv="urn:schemas-microsoft-com:mac:vml" xmlns:ma14="http://schemas.microsoft.com/office/mac/drawingml/2011/main" xmlns="" xmlns:p="http://schemas.openxmlformats.org/presentationml/2006/main" xmlns:r="http://schemas.openxmlformats.org/officeDocument/2006/relationships" xmlns:a="http://schemas.openxmlformats.org/drawingml/2006/main" val="1"/>
            </a:ext>
          </a:extLst>
        </p:spPr>
        <p:txBody>
          <a:bodyPr wrap="square" lIns="0" tIns="0" rIns="0" bIns="0">
            <a:spAutoFit/>
          </a:bodyPr>
          <a:lstStyle/>
          <a:p>
            <a:pPr marL="457200" marR="0" lvl="0" indent="-457200" algn="l" defTabSz="914400" rtl="0" eaLnBrk="1" fontAlgn="auto" latinLnBrk="0" hangingPunct="1">
              <a:lnSpc>
                <a:spcPct val="120000"/>
              </a:lnSpc>
              <a:spcBef>
                <a:spcPts val="0"/>
              </a:spcBef>
              <a:spcAft>
                <a:spcPts val="0"/>
              </a:spcAft>
              <a:buClrTx/>
              <a:buSzPct val="75000"/>
              <a:buFontTx/>
              <a:buBlip>
                <a:blip r:embed="rId3"/>
              </a:buBlip>
              <a:tabLst/>
              <a:defRPr sz="1800"/>
            </a:pPr>
            <a:r>
              <a:rPr kumimoji="0" lang="en-US" sz="3000" b="0" i="0" u="none" strike="noStrike" kern="1200" cap="none" spc="0" normalizeH="0" baseline="0" noProof="0" dirty="0" smtClean="0">
                <a:ln>
                  <a:noFill/>
                </a:ln>
                <a:solidFill>
                  <a:prstClr val="black"/>
                </a:solidFill>
                <a:effectLst/>
                <a:uLnTx/>
                <a:uFillTx/>
                <a:latin typeface="Cambria" charset="0"/>
                <a:ea typeface="Cambria" charset="0"/>
                <a:cs typeface="Cambria" charset="0"/>
                <a:sym typeface="PopplLaudatio-Regular"/>
              </a:rPr>
              <a:t>Not opposed to producing desired recovery-related items, but want to avoid producing</a:t>
            </a:r>
            <a:r>
              <a:rPr kumimoji="0" lang="en-US" sz="3000" b="0" i="0" u="none" strike="noStrike" kern="1200" cap="none" spc="0" normalizeH="0" noProof="0" dirty="0" smtClean="0">
                <a:ln>
                  <a:noFill/>
                </a:ln>
                <a:solidFill>
                  <a:prstClr val="black"/>
                </a:solidFill>
                <a:effectLst/>
                <a:uLnTx/>
                <a:uFillTx/>
                <a:latin typeface="Cambria" charset="0"/>
                <a:ea typeface="Cambria" charset="0"/>
                <a:cs typeface="Cambria" charset="0"/>
                <a:sym typeface="PopplLaudatio-Regular"/>
              </a:rPr>
              <a:t> &amp; warehousing unwanted items</a:t>
            </a:r>
          </a:p>
          <a:p>
            <a:pPr marL="457200" marR="0" lvl="0" indent="-457200" algn="l" defTabSz="914400" rtl="0" eaLnBrk="1" fontAlgn="auto" latinLnBrk="0" hangingPunct="1">
              <a:lnSpc>
                <a:spcPct val="120000"/>
              </a:lnSpc>
              <a:spcBef>
                <a:spcPts val="0"/>
              </a:spcBef>
              <a:spcAft>
                <a:spcPts val="0"/>
              </a:spcAft>
              <a:buClrTx/>
              <a:buSzPct val="75000"/>
              <a:buFontTx/>
              <a:buBlip>
                <a:blip r:embed="rId3"/>
              </a:buBlip>
              <a:tabLst/>
              <a:defRPr sz="1800"/>
            </a:pPr>
            <a:r>
              <a:rPr lang="en-US" sz="3000" baseline="0" dirty="0" smtClean="0">
                <a:solidFill>
                  <a:prstClr val="black"/>
                </a:solidFill>
                <a:latin typeface="Cambria" charset="0"/>
                <a:ea typeface="Cambria" charset="0"/>
                <a:cs typeface="Cambria" charset="0"/>
                <a:sym typeface="PopplLaudatio-Regular"/>
              </a:rPr>
              <a:t>Many</a:t>
            </a:r>
            <a:r>
              <a:rPr lang="en-US" sz="3000" dirty="0" smtClean="0">
                <a:solidFill>
                  <a:prstClr val="black"/>
                </a:solidFill>
                <a:latin typeface="Cambria" charset="0"/>
                <a:ea typeface="Cambria" charset="0"/>
                <a:cs typeface="Cambria" charset="0"/>
                <a:sym typeface="PopplLaudatio-Regular"/>
              </a:rPr>
              <a:t> of these keytags are already in circulation</a:t>
            </a:r>
          </a:p>
          <a:p>
            <a:pPr marL="457200" marR="0" lvl="0" indent="-457200" algn="l" defTabSz="914400" rtl="0" eaLnBrk="1" fontAlgn="auto" latinLnBrk="0" hangingPunct="1">
              <a:lnSpc>
                <a:spcPct val="120000"/>
              </a:lnSpc>
              <a:spcBef>
                <a:spcPts val="0"/>
              </a:spcBef>
              <a:spcAft>
                <a:spcPts val="0"/>
              </a:spcAft>
              <a:buClrTx/>
              <a:buSzPct val="75000"/>
              <a:buFontTx/>
              <a:buBlip>
                <a:blip r:embed="rId3"/>
              </a:buBlip>
              <a:tabLst/>
              <a:defRPr sz="1800"/>
            </a:pPr>
            <a:r>
              <a:rPr kumimoji="0" lang="en-US" sz="3000" b="0" i="0" u="none" strike="noStrike" kern="1200" cap="none" spc="0" normalizeH="0" baseline="0" noProof="0" dirty="0" smtClean="0">
                <a:ln>
                  <a:noFill/>
                </a:ln>
                <a:solidFill>
                  <a:prstClr val="black"/>
                </a:solidFill>
                <a:effectLst/>
                <a:uLnTx/>
                <a:uFillTx/>
                <a:latin typeface="Cambria" charset="0"/>
                <a:ea typeface="Cambria" charset="0"/>
                <a:cs typeface="Cambria" charset="0"/>
                <a:sym typeface="PopplLaudatio-Regular"/>
              </a:rPr>
              <a:t>NAWS currently produces keytags in 50 languages, many</a:t>
            </a:r>
            <a:r>
              <a:rPr kumimoji="0" lang="en-US" sz="3000" b="0" i="0" u="none" strike="noStrike" kern="1200" cap="none" spc="0" normalizeH="0" noProof="0" dirty="0" smtClean="0">
                <a:ln>
                  <a:noFill/>
                </a:ln>
                <a:solidFill>
                  <a:prstClr val="black"/>
                </a:solidFill>
                <a:effectLst/>
                <a:uLnTx/>
                <a:uFillTx/>
                <a:latin typeface="Cambria" charset="0"/>
                <a:ea typeface="Cambria" charset="0"/>
                <a:cs typeface="Cambria" charset="0"/>
                <a:sym typeface="PopplLaudatio-Regular"/>
              </a:rPr>
              <a:t> of which will have minimal demand for these keytags</a:t>
            </a:r>
            <a:endParaRPr kumimoji="0" lang="en-US" sz="3000" b="0" i="0" u="none" strike="noStrike" kern="1200" cap="none" spc="0" normalizeH="0" baseline="0" noProof="0" dirty="0" smtClean="0">
              <a:ln>
                <a:noFill/>
              </a:ln>
              <a:solidFill>
                <a:prstClr val="black"/>
              </a:solidFill>
              <a:effectLst/>
              <a:uLnTx/>
              <a:uFillTx/>
              <a:latin typeface="Cambria" charset="0"/>
              <a:ea typeface="Cambria" charset="0"/>
              <a:cs typeface="Cambria" charset="0"/>
              <a:sym typeface="PopplLaudatio-Regular"/>
            </a:endParaRPr>
          </a:p>
          <a:p>
            <a:pPr marL="457200" marR="0" lvl="0" indent="-457200" algn="l" defTabSz="914400" rtl="0" eaLnBrk="1" fontAlgn="auto" latinLnBrk="0" hangingPunct="1">
              <a:lnSpc>
                <a:spcPct val="120000"/>
              </a:lnSpc>
              <a:spcBef>
                <a:spcPts val="0"/>
              </a:spcBef>
              <a:spcAft>
                <a:spcPts val="0"/>
              </a:spcAft>
              <a:buClrTx/>
              <a:buSzPct val="75000"/>
              <a:buFontTx/>
              <a:buBlip>
                <a:blip r:embed="rId3"/>
              </a:buBlip>
              <a:tabLst/>
              <a:defRPr sz="1800"/>
            </a:pPr>
            <a:r>
              <a:rPr lang="en-US" sz="3000" dirty="0" smtClean="0">
                <a:solidFill>
                  <a:prstClr val="black"/>
                </a:solidFill>
                <a:latin typeface="Cambria" charset="0"/>
                <a:ea typeface="Cambria" charset="0"/>
                <a:cs typeface="Cambria" charset="0"/>
                <a:sym typeface="PopplLaudatio-Regular"/>
              </a:rPr>
              <a:t>WSC repeatedly affirmed production issues should not be decided through the </a:t>
            </a:r>
            <a:r>
              <a:rPr lang="en-US" sz="3000" i="1" dirty="0" smtClean="0">
                <a:solidFill>
                  <a:prstClr val="black"/>
                </a:solidFill>
                <a:latin typeface="Cambria" charset="0"/>
                <a:ea typeface="Cambria" charset="0"/>
                <a:cs typeface="Cambria" charset="0"/>
                <a:sym typeface="PopplLaudatio-Regular"/>
              </a:rPr>
              <a:t>CAR. </a:t>
            </a:r>
            <a:r>
              <a:rPr lang="en-US" sz="3000" dirty="0" smtClean="0">
                <a:solidFill>
                  <a:prstClr val="black"/>
                </a:solidFill>
                <a:latin typeface="Cambria" charset="0"/>
                <a:ea typeface="Cambria" charset="0"/>
                <a:cs typeface="Cambria" charset="0"/>
                <a:sym typeface="PopplLaudatio-Regular"/>
              </a:rPr>
              <a:t>These </a:t>
            </a:r>
            <a:r>
              <a:rPr lang="en-US" sz="3000" dirty="0">
                <a:solidFill>
                  <a:prstClr val="black"/>
                </a:solidFill>
                <a:latin typeface="Cambria" charset="0"/>
                <a:ea typeface="Cambria" charset="0"/>
                <a:cs typeface="Cambria" charset="0"/>
                <a:sym typeface="PopplLaudatio-Regular"/>
              </a:rPr>
              <a:t>types of issues </a:t>
            </a:r>
            <a:r>
              <a:rPr lang="en-US" sz="3000" dirty="0" smtClean="0">
                <a:solidFill>
                  <a:prstClr val="black"/>
                </a:solidFill>
                <a:latin typeface="Cambria" charset="0"/>
                <a:ea typeface="Cambria" charset="0"/>
                <a:cs typeface="Cambria" charset="0"/>
                <a:sym typeface="PopplLaudatio-Regular"/>
              </a:rPr>
              <a:t>can be sent </a:t>
            </a:r>
            <a:r>
              <a:rPr lang="en-US" sz="3000" dirty="0">
                <a:solidFill>
                  <a:prstClr val="black"/>
                </a:solidFill>
                <a:latin typeface="Cambria" charset="0"/>
                <a:ea typeface="Cambria" charset="0"/>
                <a:cs typeface="Cambria" charset="0"/>
                <a:sym typeface="PopplLaudatio-Regular"/>
              </a:rPr>
              <a:t>directly to the World </a:t>
            </a:r>
            <a:r>
              <a:rPr lang="en-US" sz="3000" dirty="0" smtClean="0">
                <a:solidFill>
                  <a:prstClr val="black"/>
                </a:solidFill>
                <a:latin typeface="Cambria" charset="0"/>
                <a:ea typeface="Cambria" charset="0"/>
                <a:cs typeface="Cambria" charset="0"/>
                <a:sym typeface="PopplLaudatio-Regular"/>
              </a:rPr>
              <a:t>Board</a:t>
            </a:r>
            <a:endParaRPr kumimoji="0" lang="en-US" sz="3000" b="0" i="0" u="none" strike="noStrike" kern="1200" cap="none" spc="0" normalizeH="0" baseline="0" noProof="0" dirty="0" smtClean="0">
              <a:ln>
                <a:noFill/>
              </a:ln>
              <a:solidFill>
                <a:prstClr val="black"/>
              </a:solidFill>
              <a:effectLst/>
              <a:uLnTx/>
              <a:uFillTx/>
              <a:latin typeface="Cambria" charset="0"/>
              <a:ea typeface="Cambria" charset="0"/>
              <a:cs typeface="Cambria" charset="0"/>
              <a:sym typeface="PopplLaudatio-Regular"/>
            </a:endParaRP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60028919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hape 104"/>
          <p:cNvSpPr/>
          <p:nvPr/>
        </p:nvSpPr>
        <p:spPr>
          <a:xfrm>
            <a:off x="373082" y="2043956"/>
            <a:ext cx="11176001" cy="1990160"/>
          </a:xfrm>
          <a:prstGeom prst="rect">
            <a:avLst/>
          </a:prstGeom>
          <a:ln w="12700">
            <a:miter lim="400000"/>
          </a:ln>
          <a:extLst>
            <a:ext uri="{C572A759-6A51-4108-AA02-DFA0A04FC94B}">
              <ma14:wrappingTextBoxFlag xmlns:mc="http://schemas.openxmlformats.org/markup-compatibility/2006" xmlns:mv="urn:schemas-microsoft-com:mac:vml" xmlns:ma14="http://schemas.microsoft.com/office/mac/drawingml/2011/main" xmlns="" xmlns:p="http://schemas.openxmlformats.org/presentationml/2006/main" xmlns:r="http://schemas.openxmlformats.org/officeDocument/2006/relationships" xmlns:a="http://schemas.openxmlformats.org/drawingml/2006/main" val="1"/>
            </a:ext>
          </a:extLst>
        </p:spPr>
        <p:txBody>
          <a:bodyPr lIns="35719" tIns="35719" rIns="35719" bIns="35719" anchor="ctr">
            <a:noAutofit/>
          </a:bodyPr>
          <a:lstStyle/>
          <a:p>
            <a:pPr marL="0" lvl="1" defTabSz="457200">
              <a:defRPr sz="1800"/>
            </a:pPr>
            <a:r>
              <a:rPr kumimoji="0" sz="3200" b="1" i="0" u="none" strike="noStrike" kern="1200" cap="none" spc="0" normalizeH="0" baseline="0" noProof="0" dirty="0">
                <a:ln>
                  <a:noFill/>
                </a:ln>
                <a:solidFill>
                  <a:prstClr val="black"/>
                </a:solidFill>
                <a:effectLst/>
                <a:uLnTx/>
                <a:uFillTx/>
                <a:latin typeface="Cambria" charset="0"/>
                <a:ea typeface="Cambria" charset="0"/>
                <a:cs typeface="Cambria" charset="0"/>
                <a:sym typeface="BotonBQ-Bold"/>
              </a:rPr>
              <a:t>Motion </a:t>
            </a:r>
            <a:r>
              <a:rPr lang="en-US" sz="3200" b="1" dirty="0">
                <a:solidFill>
                  <a:prstClr val="black"/>
                </a:solidFill>
                <a:latin typeface="Cambria" charset="0"/>
                <a:ea typeface="Cambria" charset="0"/>
                <a:cs typeface="Cambria" charset="0"/>
                <a:sym typeface="BotonBQ-Bold"/>
              </a:rPr>
              <a:t>6</a:t>
            </a:r>
            <a:r>
              <a:rPr kumimoji="0" sz="3200" b="1" i="0" u="none" strike="noStrike" kern="1200" cap="none" spc="0" normalizeH="0" baseline="0" noProof="0" dirty="0" smtClean="0">
                <a:ln>
                  <a:noFill/>
                </a:ln>
                <a:solidFill>
                  <a:prstClr val="black"/>
                </a:solidFill>
                <a:effectLst/>
                <a:uLnTx/>
                <a:uFillTx/>
                <a:latin typeface="Cambria" charset="0"/>
                <a:ea typeface="Cambria" charset="0"/>
                <a:cs typeface="Cambria" charset="0"/>
                <a:sym typeface="BotonBQ-Bold"/>
              </a:rPr>
              <a:t>: </a:t>
            </a:r>
            <a:r>
              <a:rPr lang="en-US" sz="3200" dirty="0" smtClean="0">
                <a:solidFill>
                  <a:prstClr val="black"/>
                </a:solidFill>
                <a:latin typeface="Cambria" charset="0"/>
                <a:ea typeface="Cambria" charset="0"/>
                <a:cs typeface="Cambria" charset="0"/>
                <a:sym typeface="BotonBQ-Regular"/>
              </a:rPr>
              <a:t>To </a:t>
            </a:r>
            <a:r>
              <a:rPr lang="en-US" sz="3200" dirty="0">
                <a:solidFill>
                  <a:prstClr val="black"/>
                </a:solidFill>
                <a:latin typeface="Cambria" charset="0"/>
                <a:ea typeface="Cambria" charset="0"/>
                <a:cs typeface="Cambria" charset="0"/>
                <a:sym typeface="BotonBQ-Regular"/>
              </a:rPr>
              <a:t>direct NAWS to produce and add to inventory keytags that reflect </a:t>
            </a:r>
            <a:r>
              <a:rPr lang="en-US" sz="3200" dirty="0" smtClean="0">
                <a:solidFill>
                  <a:prstClr val="black"/>
                </a:solidFill>
                <a:latin typeface="Cambria" charset="0"/>
                <a:ea typeface="Cambria" charset="0"/>
                <a:cs typeface="Cambria" charset="0"/>
                <a:sym typeface="BotonBQ-Regular"/>
              </a:rPr>
              <a:t>the growth </a:t>
            </a:r>
            <a:r>
              <a:rPr lang="en-US" sz="3200" dirty="0">
                <a:solidFill>
                  <a:prstClr val="black"/>
                </a:solidFill>
                <a:latin typeface="Cambria" charset="0"/>
                <a:ea typeface="Cambria" charset="0"/>
                <a:cs typeface="Cambria" charset="0"/>
                <a:sym typeface="BotonBQ-Regular"/>
              </a:rPr>
              <a:t>of years clean in Fellowship Worldwide; specifically, Granite for one </a:t>
            </a:r>
            <a:r>
              <a:rPr lang="en-US" sz="3200" dirty="0" smtClean="0">
                <a:solidFill>
                  <a:prstClr val="black"/>
                </a:solidFill>
                <a:latin typeface="Cambria" charset="0"/>
                <a:ea typeface="Cambria" charset="0"/>
                <a:cs typeface="Cambria" charset="0"/>
                <a:sym typeface="BotonBQ-Regular"/>
              </a:rPr>
              <a:t>Decade, Purple </a:t>
            </a:r>
            <a:r>
              <a:rPr lang="en-US" sz="3200" dirty="0">
                <a:solidFill>
                  <a:prstClr val="black"/>
                </a:solidFill>
                <a:latin typeface="Cambria" charset="0"/>
                <a:ea typeface="Cambria" charset="0"/>
                <a:cs typeface="Cambria" charset="0"/>
                <a:sym typeface="BotonBQ-Regular"/>
              </a:rPr>
              <a:t>for Decades Clean and Pink for 25 Years Clean.</a:t>
            </a:r>
            <a:endParaRPr kumimoji="0" sz="3200" b="0" i="0" u="none" strike="noStrike" kern="1200" cap="none" spc="0" normalizeH="0" baseline="0" noProof="0" dirty="0">
              <a:ln>
                <a:noFill/>
              </a:ln>
              <a:solidFill>
                <a:prstClr val="black"/>
              </a:solidFill>
              <a:effectLst/>
              <a:uLnTx/>
              <a:uFillTx/>
              <a:latin typeface="Cambria" charset="0"/>
              <a:ea typeface="Cambria" charset="0"/>
              <a:cs typeface="Cambria" charset="0"/>
              <a:sym typeface="BotonBQ-Regular"/>
            </a:endParaRPr>
          </a:p>
        </p:txBody>
      </p:sp>
      <p:sp>
        <p:nvSpPr>
          <p:cNvPr id="3" name="Shape 105"/>
          <p:cNvSpPr/>
          <p:nvPr/>
        </p:nvSpPr>
        <p:spPr>
          <a:xfrm>
            <a:off x="2882313" y="4827906"/>
            <a:ext cx="7967657" cy="1245348"/>
          </a:xfrm>
          <a:prstGeom prst="rect">
            <a:avLst/>
          </a:prstGeom>
          <a:ln w="12700">
            <a:miter lim="400000"/>
          </a:ln>
          <a:extLst>
            <a:ext uri="{C572A759-6A51-4108-AA02-DFA0A04FC94B}">
              <ma14:wrappingTextBoxFlag xmlns:mc="http://schemas.openxmlformats.org/markup-compatibility/2006" xmlns:mv="urn:schemas-microsoft-com:mac:vml" xmlns:ma14="http://schemas.microsoft.com/office/mac/drawingml/2011/main" xmlns="" xmlns:p="http://schemas.openxmlformats.org/presentationml/2006/main" xmlns:r="http://schemas.openxmlformats.org/officeDocument/2006/relationships" xmlns:a="http://schemas.openxmlformats.org/drawingml/2006/main" val="1"/>
            </a:ext>
          </a:extLst>
        </p:spPr>
        <p:txBody>
          <a:bodyPr lIns="35719" tIns="35719" rIns="35719" bIns="35719" anchor="ctr">
            <a:noAutofit/>
          </a:bodyPr>
          <a:lstStyle/>
          <a:p>
            <a:pPr marL="0" lvl="1" defTabSz="457200">
              <a:defRPr sz="1800"/>
            </a:pPr>
            <a:r>
              <a:rPr kumimoji="0" sz="3200" b="1" i="0" u="none" strike="noStrike" kern="1200" cap="none" spc="0" normalizeH="0" baseline="0" noProof="0" dirty="0">
                <a:ln>
                  <a:noFill/>
                </a:ln>
                <a:solidFill>
                  <a:prstClr val="black"/>
                </a:solidFill>
                <a:effectLst/>
                <a:uLnTx/>
                <a:uFillTx/>
                <a:latin typeface="Cambria" charset="0"/>
                <a:ea typeface="Cambria" charset="0"/>
                <a:cs typeface="Cambria" charset="0"/>
                <a:sym typeface="BotonBQ-Bold"/>
              </a:rPr>
              <a:t>Intent: </a:t>
            </a:r>
            <a:r>
              <a:rPr lang="en-US" sz="3200" dirty="0">
                <a:solidFill>
                  <a:prstClr val="black"/>
                </a:solidFill>
                <a:latin typeface="Cambria" charset="0"/>
                <a:ea typeface="Cambria" charset="0"/>
                <a:cs typeface="Cambria" charset="0"/>
                <a:sym typeface="BotonBQ-Regular"/>
              </a:rPr>
              <a:t>To add the option of items indicating longer cleantime to the keytags available from NAWS.</a:t>
            </a:r>
            <a:endParaRPr kumimoji="0" sz="3200" b="0" i="0" u="none" strike="noStrike" kern="1200" cap="none" spc="0" normalizeH="0" baseline="0" noProof="0" dirty="0">
              <a:ln>
                <a:noFill/>
              </a:ln>
              <a:solidFill>
                <a:prstClr val="black"/>
              </a:solidFill>
              <a:effectLst/>
              <a:uLnTx/>
              <a:uFillTx/>
              <a:latin typeface="Cambria" charset="0"/>
              <a:ea typeface="Cambria" charset="0"/>
              <a:cs typeface="Cambria" charset="0"/>
              <a:sym typeface="BotonBQ-Regular"/>
            </a:endParaRP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94638145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2240344" y="3415330"/>
            <a:ext cx="9164942" cy="2563906"/>
          </a:xfrm>
        </p:spPr>
        <p:txBody>
          <a:bodyPr>
            <a:noAutofit/>
          </a:bodyPr>
          <a:lstStyle/>
          <a:p>
            <a:pPr marL="0" indent="0">
              <a:lnSpc>
                <a:spcPct val="100000"/>
              </a:lnSpc>
              <a:buNone/>
            </a:pPr>
            <a:r>
              <a:rPr lang="en-US" sz="3000" b="1" dirty="0">
                <a:latin typeface="Cambria" panose="02040503050406030204" pitchFamily="18" charset="0"/>
              </a:rPr>
              <a:t>Intent: </a:t>
            </a:r>
            <a:r>
              <a:rPr lang="en-US" sz="3000" dirty="0">
                <a:latin typeface="Cambria" panose="02040503050406030204" pitchFamily="18" charset="0"/>
              </a:rPr>
              <a:t>To make a clear, simple, and easily accessible Service Pamphlet that groups can purchase or download that makes clear groups' rights in </a:t>
            </a:r>
            <a:r>
              <a:rPr lang="en-US" sz="3000" dirty="0" smtClean="0">
                <a:latin typeface="Cambria" panose="02040503050406030204" pitchFamily="18" charset="0"/>
              </a:rPr>
              <a:t>reprinting </a:t>
            </a:r>
            <a:r>
              <a:rPr lang="en-US" sz="3000" dirty="0">
                <a:latin typeface="Cambria" panose="02040503050406030204" pitchFamily="18" charset="0"/>
              </a:rPr>
              <a:t>Narcotics Anonymous literature as defined by the </a:t>
            </a:r>
            <a:r>
              <a:rPr lang="en-US" sz="3000" i="1" dirty="0">
                <a:latin typeface="Cambria" panose="02040503050406030204" pitchFamily="18" charset="0"/>
              </a:rPr>
              <a:t>FIPT</a:t>
            </a:r>
            <a:r>
              <a:rPr lang="en-US" sz="3000" dirty="0" smtClean="0">
                <a:latin typeface="Cambria" panose="02040503050406030204" pitchFamily="18" charset="0"/>
              </a:rPr>
              <a:t>.</a:t>
            </a:r>
          </a:p>
          <a:p>
            <a:pPr marL="0" indent="0">
              <a:lnSpc>
                <a:spcPct val="114000"/>
              </a:lnSpc>
              <a:spcBef>
                <a:spcPts val="600"/>
              </a:spcBef>
              <a:buNone/>
            </a:pPr>
            <a:r>
              <a:rPr lang="en-US" sz="3000" b="1" dirty="0">
                <a:latin typeface="Cambria" panose="02040503050406030204" pitchFamily="18" charset="0"/>
              </a:rPr>
              <a:t>Maker:</a:t>
            </a:r>
            <a:r>
              <a:rPr lang="en-US" sz="3000" dirty="0">
                <a:latin typeface="Cambria" panose="02040503050406030204" pitchFamily="18" charset="0"/>
              </a:rPr>
              <a:t> Northern New York </a:t>
            </a:r>
            <a:r>
              <a:rPr lang="en-US" sz="3000" dirty="0" smtClean="0">
                <a:latin typeface="Cambria" panose="02040503050406030204" pitchFamily="18" charset="0"/>
              </a:rPr>
              <a:t>Region</a:t>
            </a:r>
            <a:endParaRPr lang="en-US" sz="3000" dirty="0">
              <a:latin typeface="Cambria" panose="02040503050406030204" pitchFamily="18" charset="0"/>
            </a:endParaRPr>
          </a:p>
        </p:txBody>
      </p:sp>
      <p:sp>
        <p:nvSpPr>
          <p:cNvPr id="2" name="Title 1"/>
          <p:cNvSpPr>
            <a:spLocks noGrp="1"/>
          </p:cNvSpPr>
          <p:nvPr>
            <p:ph type="title" idx="4294967295"/>
          </p:nvPr>
        </p:nvSpPr>
        <p:spPr>
          <a:xfrm>
            <a:off x="347472" y="649223"/>
            <a:ext cx="11340413" cy="1945695"/>
          </a:xfrm>
        </p:spPr>
        <p:txBody>
          <a:bodyPr anchor="t" anchorCtr="0">
            <a:noAutofit/>
          </a:bodyPr>
          <a:lstStyle/>
          <a:p>
            <a:pPr>
              <a:lnSpc>
                <a:spcPct val="110000"/>
              </a:lnSpc>
            </a:pPr>
            <a:r>
              <a:rPr lang="en-US" sz="3000" b="1" dirty="0">
                <a:latin typeface="Cambria" panose="02040503050406030204" pitchFamily="18" charset="0"/>
              </a:rPr>
              <a:t>Motion 7:</a:t>
            </a:r>
            <a:r>
              <a:rPr lang="en-US" sz="3000" dirty="0">
                <a:latin typeface="Cambria" panose="02040503050406030204" pitchFamily="18" charset="0"/>
              </a:rPr>
              <a:t> To direct the World Board to create a Service </a:t>
            </a:r>
            <a:r>
              <a:rPr lang="en-US" sz="3000" dirty="0" smtClean="0">
                <a:latin typeface="Cambria" panose="02040503050406030204" pitchFamily="18" charset="0"/>
              </a:rPr>
              <a:t/>
            </a:r>
            <a:br>
              <a:rPr lang="en-US" sz="3000" dirty="0" smtClean="0">
                <a:latin typeface="Cambria" panose="02040503050406030204" pitchFamily="18" charset="0"/>
              </a:rPr>
            </a:br>
            <a:r>
              <a:rPr lang="en-US" sz="3000" dirty="0" smtClean="0">
                <a:latin typeface="Cambria" panose="02040503050406030204" pitchFamily="18" charset="0"/>
              </a:rPr>
              <a:t>Pamphlet </a:t>
            </a:r>
            <a:r>
              <a:rPr lang="en-US" sz="3000" dirty="0">
                <a:latin typeface="Cambria" panose="02040503050406030204" pitchFamily="18" charset="0"/>
              </a:rPr>
              <a:t>(SP) that clearly and simply outlines the rights of </a:t>
            </a:r>
            <a:r>
              <a:rPr lang="en-US" sz="3000" dirty="0" smtClean="0">
                <a:latin typeface="Cambria" panose="02040503050406030204" pitchFamily="18" charset="0"/>
              </a:rPr>
              <a:t/>
            </a:r>
            <a:br>
              <a:rPr lang="en-US" sz="3000" dirty="0" smtClean="0">
                <a:latin typeface="Cambria" panose="02040503050406030204" pitchFamily="18" charset="0"/>
              </a:rPr>
            </a:br>
            <a:r>
              <a:rPr lang="en-US" sz="3000" dirty="0" smtClean="0">
                <a:latin typeface="Cambria" panose="02040503050406030204" pitchFamily="18" charset="0"/>
              </a:rPr>
              <a:t>groups </a:t>
            </a:r>
            <a:r>
              <a:rPr lang="en-US" sz="3000" dirty="0">
                <a:latin typeface="Cambria" panose="02040503050406030204" pitchFamily="18" charset="0"/>
              </a:rPr>
              <a:t>to reprint Narcotics Anonymous recovery literature covered under the </a:t>
            </a:r>
            <a:r>
              <a:rPr lang="en-US" sz="3000" i="1" dirty="0">
                <a:latin typeface="Cambria" panose="02040503050406030204" pitchFamily="18" charset="0"/>
              </a:rPr>
              <a:t>Fellowship Intellectual Property Trust</a:t>
            </a:r>
            <a:r>
              <a:rPr lang="en-US" sz="3000" dirty="0">
                <a:latin typeface="Cambria" panose="02040503050406030204" pitchFamily="18" charset="0"/>
              </a:rPr>
              <a:t> and its bulletins.</a:t>
            </a:r>
            <a:br>
              <a:rPr lang="en-US" sz="3000" dirty="0">
                <a:latin typeface="Cambria" panose="02040503050406030204" pitchFamily="18" charset="0"/>
              </a:rPr>
            </a:br>
            <a:endParaRPr lang="en-US" sz="3000" dirty="0">
              <a:latin typeface="Cambria" panose="02040503050406030204" pitchFamily="18" charset="0"/>
            </a:endParaRPr>
          </a:p>
        </p:txBody>
      </p:sp>
      <p:sp>
        <p:nvSpPr>
          <p:cNvPr id="4" name="Shape 75"/>
          <p:cNvSpPr/>
          <p:nvPr/>
        </p:nvSpPr>
        <p:spPr>
          <a:xfrm>
            <a:off x="317499" y="2907394"/>
            <a:ext cx="11287165" cy="1"/>
          </a:xfrm>
          <a:prstGeom prst="line">
            <a:avLst/>
          </a:prstGeom>
          <a:ln w="63500">
            <a:solidFill>
              <a:srgbClr val="A7A9AC"/>
            </a:solidFill>
            <a:miter lim="400000"/>
          </a:ln>
        </p:spPr>
        <p:txBody>
          <a:bodyPr lIns="0" tIns="0" rIns="0" bIns="0" anchor="ctr"/>
          <a:lstStyle/>
          <a:p>
            <a:pPr lvl="0">
              <a:defRPr sz="3200"/>
            </a:pPr>
            <a:endParaRPr sz="160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68511315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320511" y="1376264"/>
            <a:ext cx="11450638" cy="5386485"/>
          </a:xfrm>
        </p:spPr>
        <p:txBody>
          <a:bodyPr>
            <a:noAutofit/>
          </a:bodyPr>
          <a:lstStyle/>
          <a:p>
            <a:pPr marL="0" indent="0" algn="just">
              <a:lnSpc>
                <a:spcPct val="95000"/>
              </a:lnSpc>
              <a:buNone/>
            </a:pPr>
            <a:r>
              <a:rPr lang="en-US" dirty="0" smtClean="0">
                <a:latin typeface="Cambria" panose="02040503050406030204" pitchFamily="18" charset="0"/>
              </a:rPr>
              <a:t>We </a:t>
            </a:r>
            <a:r>
              <a:rPr lang="en-US" dirty="0">
                <a:latin typeface="Cambria" panose="02040503050406030204" pitchFamily="18" charset="0"/>
              </a:rPr>
              <a:t>addicts spent much of our lives living without choice, and we have fought hard in our recovery to regain choice. When there's even the perception that we are having our choice taken from us, as members and as groups - especially from what is often perceived as an authority figure (NAWS), our rebellious nature shines. There is a great deal of misinformation and misunderstanding around the </a:t>
            </a:r>
            <a:r>
              <a:rPr lang="en-US" i="1" dirty="0">
                <a:latin typeface="Cambria" panose="02040503050406030204" pitchFamily="18" charset="0"/>
              </a:rPr>
              <a:t>FIPT</a:t>
            </a:r>
            <a:r>
              <a:rPr lang="en-US" dirty="0">
                <a:latin typeface="Cambria" panose="02040503050406030204" pitchFamily="18" charset="0"/>
              </a:rPr>
              <a:t> and the rights that groups have to reprint unaltered NA-Approved literature. With misinformation and misunderstanding comes disunity. The hope is that with a simple and clear Service Pamphlet that members and groups can download or purchase, this can help dispel some of the fog of misinformation and misunderstanding, and in doing so help both encourage NA unity while at the same time reinforcing group autonomy and choice</a:t>
            </a:r>
            <a:r>
              <a:rPr lang="en-US" dirty="0" smtClean="0">
                <a:latin typeface="Cambria" panose="02040503050406030204" pitchFamily="18" charset="0"/>
              </a:rPr>
              <a:t>.</a:t>
            </a:r>
            <a:endParaRPr lang="en-US" dirty="0">
              <a:latin typeface="Cambria" panose="02040503050406030204" pitchFamily="18" charset="0"/>
            </a:endParaRPr>
          </a:p>
        </p:txBody>
      </p:sp>
      <p:sp>
        <p:nvSpPr>
          <p:cNvPr id="4" name="Rectangle 3"/>
          <p:cNvSpPr/>
          <p:nvPr/>
        </p:nvSpPr>
        <p:spPr>
          <a:xfrm>
            <a:off x="232709" y="607538"/>
            <a:ext cx="6028958" cy="584775"/>
          </a:xfrm>
          <a:prstGeom prst="rect">
            <a:avLst/>
          </a:prstGeom>
        </p:spPr>
        <p:txBody>
          <a:bodyPr wrap="none">
            <a:spAutoFit/>
          </a:bodyPr>
          <a:lstStyle/>
          <a:p>
            <a:r>
              <a:rPr lang="en-US" sz="3200" b="1" dirty="0" smtClean="0">
                <a:latin typeface="Cambria" panose="02040503050406030204" pitchFamily="18" charset="0"/>
              </a:rPr>
              <a:t>Motion 7: Rationale </a:t>
            </a:r>
            <a:r>
              <a:rPr lang="en-US" sz="3200" b="1" dirty="0">
                <a:latin typeface="Cambria" panose="02040503050406030204" pitchFamily="18" charset="0"/>
              </a:rPr>
              <a:t>by </a:t>
            </a:r>
            <a:r>
              <a:rPr lang="en-US" sz="3200" b="1" dirty="0" smtClean="0">
                <a:latin typeface="Cambria" panose="02040503050406030204" pitchFamily="18" charset="0"/>
              </a:rPr>
              <a:t>Region</a:t>
            </a:r>
            <a:endParaRPr lang="en-US" sz="3200" dirty="0">
              <a:latin typeface="Cambria" panose="02040503050406030204" pitchFamily="18" charset="0"/>
            </a:endParaRP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415673190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1156637" y="2252459"/>
            <a:ext cx="10025713" cy="4351338"/>
          </a:xfrm>
        </p:spPr>
        <p:txBody>
          <a:bodyPr>
            <a:noAutofit/>
          </a:bodyPr>
          <a:lstStyle/>
          <a:p>
            <a:pPr marL="457200" indent="-457200">
              <a:buBlip>
                <a:blip r:embed="rId3"/>
              </a:buBlip>
            </a:pPr>
            <a:r>
              <a:rPr lang="en-US" sz="3000" i="1" dirty="0" smtClean="0">
                <a:latin typeface="Cambria" panose="02040503050406030204" pitchFamily="18" charset="0"/>
              </a:rPr>
              <a:t>FIPT</a:t>
            </a:r>
            <a:r>
              <a:rPr lang="en-US" sz="3000" dirty="0" smtClean="0">
                <a:latin typeface="Cambria" panose="02040503050406030204" pitchFamily="18" charset="0"/>
              </a:rPr>
              <a:t> Bulletin #1 already simply explains lit reproduction guidelines (</a:t>
            </a:r>
            <a:r>
              <a:rPr lang="en-US" sz="3000" dirty="0" err="1" smtClean="0">
                <a:latin typeface="Cambria" panose="02040503050406030204" pitchFamily="18" charset="0"/>
                <a:hlinkClick r:id="rId4"/>
              </a:rPr>
              <a:t>www.na.org</a:t>
            </a:r>
            <a:r>
              <a:rPr lang="en-US" sz="3000" dirty="0" smtClean="0">
                <a:latin typeface="Cambria" panose="02040503050406030204" pitchFamily="18" charset="0"/>
                <a:hlinkClick r:id="rId4"/>
              </a:rPr>
              <a:t>/</a:t>
            </a:r>
            <a:r>
              <a:rPr lang="en-US" sz="3000" dirty="0" err="1" smtClean="0">
                <a:latin typeface="Cambria" panose="02040503050406030204" pitchFamily="18" charset="0"/>
                <a:hlinkClick r:id="rId4"/>
              </a:rPr>
              <a:t>fipt</a:t>
            </a:r>
            <a:r>
              <a:rPr lang="en-US" sz="3000" dirty="0" smtClean="0">
                <a:latin typeface="Cambria" panose="02040503050406030204" pitchFamily="18" charset="0"/>
              </a:rPr>
              <a:t>)</a:t>
            </a:r>
          </a:p>
          <a:p>
            <a:pPr marL="457200" indent="-457200">
              <a:buBlip>
                <a:blip r:embed="rId3"/>
              </a:buBlip>
            </a:pPr>
            <a:r>
              <a:rPr lang="en-US" sz="3000" dirty="0" smtClean="0">
                <a:latin typeface="Cambria" panose="02040503050406030204" pitchFamily="18" charset="0"/>
              </a:rPr>
              <a:t>Fairly </a:t>
            </a:r>
            <a:r>
              <a:rPr lang="en-US" sz="3000" dirty="0">
                <a:latin typeface="Cambria" panose="02040503050406030204" pitchFamily="18" charset="0"/>
              </a:rPr>
              <a:t>simple </a:t>
            </a:r>
            <a:r>
              <a:rPr lang="en-US" sz="3000" dirty="0" smtClean="0">
                <a:latin typeface="Cambria" panose="02040503050406030204" pitchFamily="18" charset="0"/>
              </a:rPr>
              <a:t>to turn Bulletin </a:t>
            </a:r>
            <a:r>
              <a:rPr lang="en-US" sz="3000" dirty="0">
                <a:latin typeface="Cambria" panose="02040503050406030204" pitchFamily="18" charset="0"/>
              </a:rPr>
              <a:t>#1 into a service pamphlet </a:t>
            </a:r>
            <a:endParaRPr lang="en-US" sz="3000" dirty="0" smtClean="0">
              <a:latin typeface="Cambria" panose="02040503050406030204" pitchFamily="18" charset="0"/>
            </a:endParaRPr>
          </a:p>
          <a:p>
            <a:pPr marL="457200" indent="-457200">
              <a:buBlip>
                <a:blip r:embed="rId3"/>
              </a:buBlip>
            </a:pPr>
            <a:r>
              <a:rPr lang="en-US" sz="3000" dirty="0" smtClean="0">
                <a:latin typeface="Cambria" panose="02040503050406030204" pitchFamily="18" charset="0"/>
              </a:rPr>
              <a:t>Service pamphlets are more widely distributed than bulletins</a:t>
            </a:r>
          </a:p>
          <a:p>
            <a:pPr marL="457200" indent="-457200">
              <a:buBlip>
                <a:blip r:embed="rId3"/>
              </a:buBlip>
            </a:pPr>
            <a:r>
              <a:rPr lang="en-US" sz="3000" dirty="0">
                <a:latin typeface="Cambria" panose="02040503050406030204" pitchFamily="18" charset="0"/>
              </a:rPr>
              <a:t>To maximize the usefulness </a:t>
            </a:r>
            <a:r>
              <a:rPr lang="en-US" sz="3000" dirty="0" smtClean="0">
                <a:latin typeface="Cambria" panose="02040503050406030204" pitchFamily="18" charset="0"/>
              </a:rPr>
              <a:t>we </a:t>
            </a:r>
            <a:r>
              <a:rPr lang="en-US" sz="3000" dirty="0">
                <a:latin typeface="Cambria" panose="02040503050406030204" pitchFamily="18" charset="0"/>
              </a:rPr>
              <a:t>believe the scope would need to be expanded to include responsibilities as well as </a:t>
            </a:r>
            <a:r>
              <a:rPr lang="en-US" sz="3000" dirty="0" smtClean="0">
                <a:latin typeface="Cambria" panose="02040503050406030204" pitchFamily="18" charset="0"/>
              </a:rPr>
              <a:t>rights</a:t>
            </a:r>
          </a:p>
        </p:txBody>
      </p:sp>
      <p:sp>
        <p:nvSpPr>
          <p:cNvPr id="4" name="Shape 83"/>
          <p:cNvSpPr/>
          <p:nvPr/>
        </p:nvSpPr>
        <p:spPr>
          <a:xfrm>
            <a:off x="2311400" y="836884"/>
            <a:ext cx="9512300" cy="764632"/>
          </a:xfrm>
          <a:prstGeom prst="rect">
            <a:avLst/>
          </a:prstGeom>
          <a:ln w="12700">
            <a:miter lim="400000"/>
          </a:ln>
          <a:extLst>
            <a:ext uri="{C572A759-6A51-4108-AA02-DFA0A04FC94B}">
              <ma14:wrappingTextBoxFlag xmlns:mc="http://schemas.openxmlformats.org/markup-compatibility/2006" xmlns:mv="urn:schemas-microsoft-com:mac:vml" xmlns:ma14="http://schemas.microsoft.com/office/mac/drawingml/2011/main" xmlns="" xmlns:p="http://schemas.openxmlformats.org/presentationml/2006/main" xmlns:r="http://schemas.openxmlformats.org/officeDocument/2006/relationships" xmlns:a="http://schemas.openxmlformats.org/drawingml/2006/main" val="1"/>
            </a:ext>
          </a:extLst>
        </p:spPr>
        <p:txBody>
          <a:bodyPr lIns="35719" tIns="35719" rIns="35719" bIns="35719" anchor="ctr">
            <a:noAutofit/>
          </a:bodyPr>
          <a:lstStyle/>
          <a:p>
            <a:pPr marL="0" lvl="1" indent="0" algn="ctr" defTabSz="457200">
              <a:defRPr sz="1800"/>
            </a:pPr>
            <a:r>
              <a:rPr sz="4500" b="1" dirty="0">
                <a:latin typeface="Cambria" charset="0"/>
                <a:ea typeface="Cambria" charset="0"/>
                <a:cs typeface="Cambria" charset="0"/>
                <a:sym typeface="BotonBQ-Bold"/>
              </a:rPr>
              <a:t>Motion </a:t>
            </a:r>
            <a:r>
              <a:rPr lang="en-US" sz="4500" b="1" dirty="0" smtClean="0">
                <a:latin typeface="Cambria" charset="0"/>
                <a:ea typeface="Cambria" charset="0"/>
                <a:cs typeface="Cambria" charset="0"/>
                <a:sym typeface="BotonBQ-Bold"/>
              </a:rPr>
              <a:t>7</a:t>
            </a:r>
            <a:r>
              <a:rPr sz="4500" b="1" dirty="0" smtClean="0">
                <a:latin typeface="Cambria" charset="0"/>
                <a:ea typeface="Cambria" charset="0"/>
                <a:cs typeface="Cambria" charset="0"/>
                <a:sym typeface="BotonBQ-Bold"/>
              </a:rPr>
              <a:t>: </a:t>
            </a:r>
            <a:r>
              <a:rPr lang="en-US" sz="4500" b="1" dirty="0" smtClean="0">
                <a:latin typeface="Cambria" charset="0"/>
                <a:ea typeface="Cambria" charset="0"/>
                <a:cs typeface="Cambria" charset="0"/>
                <a:sym typeface="BotonBQ-Bold"/>
              </a:rPr>
              <a:t>World Board Response</a:t>
            </a:r>
            <a:endParaRPr sz="4500" b="1" dirty="0">
              <a:latin typeface="Cambria" charset="0"/>
              <a:ea typeface="Cambria" charset="0"/>
              <a:cs typeface="Cambria" charset="0"/>
              <a:sym typeface="BotonBQ-Bold"/>
            </a:endParaRP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07910881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hape 104"/>
          <p:cNvSpPr/>
          <p:nvPr/>
        </p:nvSpPr>
        <p:spPr>
          <a:xfrm>
            <a:off x="358346" y="2239784"/>
            <a:ext cx="11164260" cy="1918794"/>
          </a:xfrm>
          <a:prstGeom prst="rect">
            <a:avLst/>
          </a:prstGeom>
          <a:ln w="12700">
            <a:miter lim="400000"/>
          </a:ln>
          <a:extLst>
            <a:ext uri="{C572A759-6A51-4108-AA02-DFA0A04FC94B}">
              <ma14:wrappingTextBoxFlag xmlns:mc="http://schemas.openxmlformats.org/markup-compatibility/2006" xmlns:mv="urn:schemas-microsoft-com:mac:vml" xmlns:ma14="http://schemas.microsoft.com/office/mac/drawingml/2011/main" xmlns="" xmlns:p="http://schemas.openxmlformats.org/presentationml/2006/main" xmlns:r="http://schemas.openxmlformats.org/officeDocument/2006/relationships" xmlns:a="http://schemas.openxmlformats.org/drawingml/2006/main" val="1"/>
            </a:ext>
          </a:extLst>
        </p:spPr>
        <p:txBody>
          <a:bodyPr lIns="35719" tIns="35719" rIns="35719" bIns="35719" anchor="ctr">
            <a:noAutofit/>
          </a:bodyPr>
          <a:lstStyle/>
          <a:p>
            <a:pPr marL="0" lvl="1" defTabSz="457200">
              <a:defRPr sz="1800"/>
            </a:pPr>
            <a:r>
              <a:rPr lang="en-US" sz="3000" b="1" dirty="0">
                <a:latin typeface="Cambria" panose="02040503050406030204" pitchFamily="18" charset="0"/>
              </a:rPr>
              <a:t>Motion 7:</a:t>
            </a:r>
            <a:r>
              <a:rPr lang="en-US" sz="3000" dirty="0">
                <a:latin typeface="Cambria" panose="02040503050406030204" pitchFamily="18" charset="0"/>
              </a:rPr>
              <a:t> To direct the World Board to create a Service Pamphlet (SP) that clearly and simply outlines the rights of groups to reprint Narcotics Anonymous recovery literature covered under the </a:t>
            </a:r>
            <a:r>
              <a:rPr lang="en-US" sz="3000" i="1" dirty="0">
                <a:latin typeface="Cambria" panose="02040503050406030204" pitchFamily="18" charset="0"/>
              </a:rPr>
              <a:t>Fellowship Intellectual Property Trust</a:t>
            </a:r>
            <a:r>
              <a:rPr lang="en-US" sz="3000" dirty="0">
                <a:latin typeface="Cambria" panose="02040503050406030204" pitchFamily="18" charset="0"/>
              </a:rPr>
              <a:t> and its bulletins.</a:t>
            </a:r>
            <a:endParaRPr kumimoji="0" sz="3000" b="0" i="0" u="none" strike="noStrike" kern="1200" cap="none" spc="0" normalizeH="0" baseline="0" noProof="0" dirty="0">
              <a:ln>
                <a:noFill/>
              </a:ln>
              <a:solidFill>
                <a:prstClr val="black"/>
              </a:solidFill>
              <a:effectLst/>
              <a:uLnTx/>
              <a:uFillTx/>
              <a:latin typeface="Cambria" charset="0"/>
              <a:ea typeface="Cambria" charset="0"/>
              <a:cs typeface="Cambria" charset="0"/>
              <a:sym typeface="BotonBQ-Regular"/>
            </a:endParaRPr>
          </a:p>
        </p:txBody>
      </p:sp>
      <p:sp>
        <p:nvSpPr>
          <p:cNvPr id="3" name="Shape 105"/>
          <p:cNvSpPr/>
          <p:nvPr/>
        </p:nvSpPr>
        <p:spPr>
          <a:xfrm>
            <a:off x="2646947" y="4568372"/>
            <a:ext cx="9079615" cy="1918794"/>
          </a:xfrm>
          <a:prstGeom prst="rect">
            <a:avLst/>
          </a:prstGeom>
          <a:ln w="12700">
            <a:miter lim="400000"/>
          </a:ln>
          <a:extLst>
            <a:ext uri="{C572A759-6A51-4108-AA02-DFA0A04FC94B}">
              <ma14:wrappingTextBoxFlag xmlns:mc="http://schemas.openxmlformats.org/markup-compatibility/2006" xmlns:mv="urn:schemas-microsoft-com:mac:vml" xmlns:ma14="http://schemas.microsoft.com/office/mac/drawingml/2011/main" xmlns="" xmlns:p="http://schemas.openxmlformats.org/presentationml/2006/main" xmlns:r="http://schemas.openxmlformats.org/officeDocument/2006/relationships" xmlns:a="http://schemas.openxmlformats.org/drawingml/2006/main" val="1"/>
            </a:ext>
          </a:extLst>
        </p:spPr>
        <p:txBody>
          <a:bodyPr lIns="35719" tIns="35719" rIns="35719" bIns="35719" anchor="ctr">
            <a:noAutofit/>
          </a:bodyPr>
          <a:lstStyle/>
          <a:p>
            <a:pPr marL="0" lvl="1" defTabSz="457200">
              <a:defRPr sz="1800"/>
            </a:pPr>
            <a:r>
              <a:rPr lang="en-US" sz="3000" b="1" dirty="0">
                <a:latin typeface="Cambria" panose="02040503050406030204" pitchFamily="18" charset="0"/>
              </a:rPr>
              <a:t>Intent: </a:t>
            </a:r>
            <a:r>
              <a:rPr lang="en-US" sz="3000" dirty="0">
                <a:latin typeface="Cambria" panose="02040503050406030204" pitchFamily="18" charset="0"/>
              </a:rPr>
              <a:t>To make a clear, simple, and easily accessible Service Pamphlet that groups can purchase or download that makes clear groups' rights in reprinting Narcotics Anonymous literature as defined by the </a:t>
            </a:r>
            <a:r>
              <a:rPr lang="en-US" sz="3000" i="1" dirty="0">
                <a:latin typeface="Cambria" panose="02040503050406030204" pitchFamily="18" charset="0"/>
              </a:rPr>
              <a:t>FIPT</a:t>
            </a:r>
            <a:r>
              <a:rPr lang="en-US" sz="3000" dirty="0">
                <a:latin typeface="Cambria" panose="02040503050406030204" pitchFamily="18" charset="0"/>
              </a:rPr>
              <a:t>.</a:t>
            </a:r>
            <a:endParaRPr kumimoji="0" sz="3000" b="0" i="0" u="none" strike="noStrike" kern="1200" cap="none" spc="0" normalizeH="0" baseline="0" noProof="0" dirty="0">
              <a:ln>
                <a:noFill/>
              </a:ln>
              <a:solidFill>
                <a:prstClr val="black"/>
              </a:solidFill>
              <a:effectLst/>
              <a:uLnTx/>
              <a:uFillTx/>
              <a:latin typeface="Cambria" charset="0"/>
              <a:ea typeface="Cambria" charset="0"/>
              <a:cs typeface="Cambria" charset="0"/>
              <a:sym typeface="BotonBQ-Regular"/>
            </a:endParaRP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25045128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extBox 1"/>
          <p:cNvSpPr txBox="1"/>
          <p:nvPr/>
        </p:nvSpPr>
        <p:spPr>
          <a:xfrm>
            <a:off x="320041" y="287171"/>
            <a:ext cx="11960860" cy="1645920"/>
          </a:xfrm>
          <a:prstGeom prst="rect">
            <a:avLst/>
          </a:prstGeom>
          <a:solidFill>
            <a:srgbClr val="FFFFFF"/>
          </a:solidFill>
          <a:ln w="63500" cap="flat">
            <a:solidFill>
              <a:srgbClr val="92278F"/>
            </a:solid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2468880" tIns="0" rIns="36576" bIns="36576" numCol="1" spcCol="38100" rtlCol="0" anchor="ctr">
            <a:noAutofit/>
          </a:bodyPr>
          <a:lstStyle/>
          <a:p>
            <a:pPr marL="0" marR="0" lvl="0" indent="0" algn="ctr" defTabSz="914400" rtl="0" eaLnBrk="1" fontAlgn="auto" latinLnBrk="1" hangingPunct="0">
              <a:lnSpc>
                <a:spcPct val="100000"/>
              </a:lnSpc>
              <a:spcBef>
                <a:spcPts val="0"/>
              </a:spcBef>
              <a:spcAft>
                <a:spcPts val="0"/>
              </a:spcAft>
              <a:buClrTx/>
              <a:buSzTx/>
              <a:buFontTx/>
              <a:buNone/>
              <a:tabLst/>
              <a:defRPr/>
            </a:pPr>
            <a:r>
              <a:rPr kumimoji="0" lang="en-US" sz="4500" b="1" i="0" u="none" strike="noStrike" kern="1200" cap="none" spc="0" normalizeH="0" baseline="0" noProof="0" dirty="0" smtClean="0">
                <a:ln>
                  <a:noFill/>
                </a:ln>
                <a:solidFill>
                  <a:prstClr val="black"/>
                </a:solidFill>
                <a:effectLst/>
                <a:uLnTx/>
                <a:uFillTx/>
                <a:latin typeface="Cambria" charset="0"/>
                <a:ea typeface="Cambria" charset="0"/>
                <a:cs typeface="Cambria" charset="0"/>
              </a:rPr>
              <a:t>Regional Motions</a:t>
            </a:r>
            <a:endParaRPr kumimoji="0" lang="en-US" sz="4500" b="1" i="0" u="none" strike="noStrike" kern="1200" cap="none" spc="0" normalizeH="0" baseline="0" noProof="0" dirty="0">
              <a:ln>
                <a:noFill/>
              </a:ln>
              <a:solidFill>
                <a:prstClr val="black"/>
              </a:solidFill>
              <a:effectLst/>
              <a:uLnTx/>
              <a:uFillTx/>
              <a:latin typeface="Cambria" charset="0"/>
              <a:ea typeface="Cambria" charset="0"/>
              <a:cs typeface="Cambria" charset="0"/>
            </a:endParaRPr>
          </a:p>
        </p:txBody>
      </p:sp>
      <p:sp>
        <p:nvSpPr>
          <p:cNvPr id="3" name="Shape 68"/>
          <p:cNvSpPr/>
          <p:nvPr/>
        </p:nvSpPr>
        <p:spPr>
          <a:xfrm>
            <a:off x="878541" y="2247552"/>
            <a:ext cx="10434918" cy="4153247"/>
          </a:xfrm>
          <a:prstGeom prst="rect">
            <a:avLst/>
          </a:prstGeom>
          <a:ln w="12700">
            <a:miter lim="400000"/>
          </a:ln>
          <a:extLst>
            <a:ext uri="{C572A759-6A51-4108-AA02-DFA0A04FC94B}">
              <ma14:wrappingTextBoxFlag xmlns:mc="http://schemas.openxmlformats.org/markup-compatibility/2006" xmlns:mv="urn:schemas-microsoft-com:mac:vml" xmlns:ma14="http://schemas.microsoft.com/office/mac/drawingml/2011/main" xmlns="" xmlns:p="http://schemas.openxmlformats.org/presentationml/2006/main" xmlns:r="http://schemas.openxmlformats.org/officeDocument/2006/relationships" xmlns:a="http://schemas.openxmlformats.org/drawingml/2006/main" val="1"/>
            </a:ext>
          </a:extLst>
        </p:spPr>
        <p:txBody>
          <a:bodyPr wrap="square" lIns="0" tIns="0" rIns="0" bIns="0">
            <a:noAutofit/>
          </a:bodyPr>
          <a:lstStyle/>
          <a:p>
            <a:pPr marL="457200" marR="0" lvl="0" indent="-457200" algn="l" defTabSz="914400" rtl="0" eaLnBrk="1" fontAlgn="auto" latinLnBrk="0" hangingPunct="1">
              <a:lnSpc>
                <a:spcPct val="120000"/>
              </a:lnSpc>
              <a:spcBef>
                <a:spcPts val="0"/>
              </a:spcBef>
              <a:spcAft>
                <a:spcPts val="0"/>
              </a:spcAft>
              <a:buClrTx/>
              <a:buSzPct val="75000"/>
              <a:buFontTx/>
              <a:buBlip>
                <a:blip r:embed="rId3"/>
              </a:buBlip>
              <a:tabLst/>
              <a:defRPr sz="1800"/>
            </a:pPr>
            <a:r>
              <a:rPr kumimoji="0" lang="en-US" sz="3600" b="0" i="0" u="none" strike="noStrike" kern="1200" cap="none" spc="0" normalizeH="0" baseline="0" noProof="0" dirty="0" smtClean="0">
                <a:ln>
                  <a:noFill/>
                </a:ln>
                <a:solidFill>
                  <a:prstClr val="black"/>
                </a:solidFill>
                <a:effectLst/>
                <a:uLnTx/>
                <a:uFillTx/>
                <a:latin typeface="Cambria" charset="0"/>
                <a:ea typeface="Cambria" charset="0"/>
                <a:cs typeface="Cambria" charset="0"/>
                <a:sym typeface="PopplLaudatio-Regular"/>
              </a:rPr>
              <a:t>25 regional motions in this </a:t>
            </a:r>
            <a:r>
              <a:rPr kumimoji="0" lang="en-US" sz="3600" b="0" i="1" u="none" strike="noStrike" kern="1200" cap="none" spc="0" normalizeH="0" baseline="0" noProof="0" dirty="0" smtClean="0">
                <a:ln>
                  <a:noFill/>
                </a:ln>
                <a:solidFill>
                  <a:prstClr val="black"/>
                </a:solidFill>
                <a:effectLst/>
                <a:uLnTx/>
                <a:uFillTx/>
                <a:latin typeface="Cambria" charset="0"/>
                <a:ea typeface="Cambria" charset="0"/>
                <a:cs typeface="Cambria" charset="0"/>
                <a:sym typeface="PopplLaudatio-Regular"/>
              </a:rPr>
              <a:t>CAR</a:t>
            </a:r>
            <a:r>
              <a:rPr kumimoji="0" lang="en-US" sz="3600" b="0" i="0" u="none" strike="noStrike" kern="1200" cap="none" spc="0" normalizeH="0" baseline="0" noProof="0" dirty="0" smtClean="0">
                <a:ln>
                  <a:noFill/>
                </a:ln>
                <a:solidFill>
                  <a:prstClr val="black"/>
                </a:solidFill>
                <a:effectLst/>
                <a:uLnTx/>
                <a:uFillTx/>
                <a:latin typeface="Cambria" charset="0"/>
                <a:ea typeface="Cambria" charset="0"/>
                <a:cs typeface="Cambria" charset="0"/>
                <a:sym typeface="PopplLaudatio-Regular"/>
              </a:rPr>
              <a:t>, the most in </a:t>
            </a:r>
            <a:br>
              <a:rPr kumimoji="0" lang="en-US" sz="3600" b="0" i="0" u="none" strike="noStrike" kern="1200" cap="none" spc="0" normalizeH="0" baseline="0" noProof="0" dirty="0" smtClean="0">
                <a:ln>
                  <a:noFill/>
                </a:ln>
                <a:solidFill>
                  <a:prstClr val="black"/>
                </a:solidFill>
                <a:effectLst/>
                <a:uLnTx/>
                <a:uFillTx/>
                <a:latin typeface="Cambria" charset="0"/>
                <a:ea typeface="Cambria" charset="0"/>
                <a:cs typeface="Cambria" charset="0"/>
                <a:sym typeface="PopplLaudatio-Regular"/>
              </a:rPr>
            </a:br>
            <a:r>
              <a:rPr kumimoji="0" lang="en-US" sz="3600" b="0" i="0" u="none" strike="noStrike" kern="1200" cap="none" spc="0" normalizeH="0" baseline="0" noProof="0" dirty="0" smtClean="0">
                <a:ln>
                  <a:noFill/>
                </a:ln>
                <a:solidFill>
                  <a:prstClr val="black"/>
                </a:solidFill>
                <a:effectLst/>
                <a:uLnTx/>
                <a:uFillTx/>
                <a:latin typeface="Cambria" charset="0"/>
                <a:ea typeface="Cambria" charset="0"/>
                <a:cs typeface="Cambria" charset="0"/>
                <a:sym typeface="PopplLaudatio-Regular"/>
              </a:rPr>
              <a:t>20 years</a:t>
            </a:r>
          </a:p>
          <a:p>
            <a:pPr marL="457200" marR="0" lvl="0" indent="-457200" algn="l" defTabSz="914400" rtl="0" eaLnBrk="1" fontAlgn="auto" latinLnBrk="0" hangingPunct="1">
              <a:lnSpc>
                <a:spcPct val="120000"/>
              </a:lnSpc>
              <a:spcBef>
                <a:spcPts val="0"/>
              </a:spcBef>
              <a:spcAft>
                <a:spcPts val="0"/>
              </a:spcAft>
              <a:buClrTx/>
              <a:buSzPct val="75000"/>
              <a:buFontTx/>
              <a:buBlip>
                <a:blip r:embed="rId3"/>
              </a:buBlip>
              <a:tabLst/>
              <a:defRPr sz="1800"/>
            </a:pPr>
            <a:r>
              <a:rPr lang="en-US" sz="3600" dirty="0" smtClean="0">
                <a:solidFill>
                  <a:prstClr val="black"/>
                </a:solidFill>
                <a:latin typeface="Cambria" charset="0"/>
                <a:ea typeface="Cambria" charset="0"/>
                <a:cs typeface="Cambria" charset="0"/>
                <a:sym typeface="PopplLaudatio-Regular"/>
              </a:rPr>
              <a:t>Motions grouped in categories for easier review</a:t>
            </a:r>
          </a:p>
          <a:p>
            <a:pPr marL="457200" marR="0" lvl="0" indent="-457200" algn="l" defTabSz="914400" rtl="0" eaLnBrk="1" fontAlgn="auto" latinLnBrk="0" hangingPunct="1">
              <a:lnSpc>
                <a:spcPct val="120000"/>
              </a:lnSpc>
              <a:spcBef>
                <a:spcPts val="0"/>
              </a:spcBef>
              <a:spcAft>
                <a:spcPts val="0"/>
              </a:spcAft>
              <a:buClrTx/>
              <a:buSzPct val="75000"/>
              <a:buFontTx/>
              <a:buBlip>
                <a:blip r:embed="rId3"/>
              </a:buBlip>
              <a:tabLst/>
              <a:defRPr sz="1800"/>
            </a:pPr>
            <a:r>
              <a:rPr kumimoji="0" lang="en-US" sz="3600" b="0" i="0" u="none" strike="noStrike" kern="1200" cap="none" spc="0" normalizeH="0" baseline="0" noProof="0" dirty="0" smtClean="0">
                <a:ln>
                  <a:noFill/>
                </a:ln>
                <a:solidFill>
                  <a:prstClr val="black"/>
                </a:solidFill>
                <a:effectLst/>
                <a:uLnTx/>
                <a:uFillTx/>
                <a:latin typeface="Cambria" charset="0"/>
                <a:ea typeface="Cambria" charset="0"/>
                <a:cs typeface="Cambria" charset="0"/>
                <a:sym typeface="PopplLaudatio-Regular"/>
              </a:rPr>
              <a:t>Most categories include background and resources</a:t>
            </a:r>
          </a:p>
          <a:p>
            <a:pPr marR="0" lvl="0" algn="l" defTabSz="914400" rtl="0" eaLnBrk="1" fontAlgn="auto" latinLnBrk="0" hangingPunct="1">
              <a:lnSpc>
                <a:spcPct val="120000"/>
              </a:lnSpc>
              <a:spcBef>
                <a:spcPts val="0"/>
              </a:spcBef>
              <a:spcAft>
                <a:spcPts val="0"/>
              </a:spcAft>
              <a:buClrTx/>
              <a:buSzPct val="75000"/>
              <a:tabLst/>
              <a:defRPr sz="1800"/>
            </a:pPr>
            <a:endParaRPr kumimoji="0" sz="3600" b="0" i="0" u="none" strike="noStrike" kern="1200" cap="none" spc="0" normalizeH="0" baseline="0" noProof="0" dirty="0">
              <a:ln>
                <a:noFill/>
              </a:ln>
              <a:solidFill>
                <a:prstClr val="black"/>
              </a:solidFill>
              <a:effectLst/>
              <a:uLnTx/>
              <a:uFillTx/>
              <a:latin typeface="Cambria" charset="0"/>
              <a:ea typeface="Cambria" charset="0"/>
              <a:cs typeface="Cambria" charset="0"/>
              <a:sym typeface="PopplLaudatio-Regular"/>
            </a:endParaRPr>
          </a:p>
        </p:txBody>
      </p:sp>
      <p:pic>
        <p:nvPicPr>
          <p:cNvPr id="4" name="wsc2018_logobluetextchairs.png"/>
          <p:cNvPicPr/>
          <p:nvPr/>
        </p:nvPicPr>
        <p:blipFill>
          <a:blip r:embed="rId4">
            <a:extLst/>
          </a:blip>
          <a:stretch>
            <a:fillRect/>
          </a:stretch>
        </p:blipFill>
        <p:spPr>
          <a:xfrm>
            <a:off x="432012" y="327580"/>
            <a:ext cx="2264894" cy="1588953"/>
          </a:xfrm>
          <a:prstGeom prst="rect">
            <a:avLst/>
          </a:prstGeom>
          <a:ln w="12700">
            <a:miter lim="400000"/>
          </a:ln>
        </p:spPr>
      </p:pic>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52146785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1970202" y="2318128"/>
            <a:ext cx="9992412" cy="4351337"/>
          </a:xfrm>
        </p:spPr>
        <p:txBody>
          <a:bodyPr>
            <a:normAutofit lnSpcReduction="10000"/>
          </a:bodyPr>
          <a:lstStyle/>
          <a:p>
            <a:pPr marL="0" indent="0">
              <a:lnSpc>
                <a:spcPct val="114000"/>
              </a:lnSpc>
              <a:buNone/>
            </a:pPr>
            <a:r>
              <a:rPr lang="en-US" b="1" u="sng" dirty="0">
                <a:latin typeface="Cambria" panose="02040503050406030204" pitchFamily="18" charset="0"/>
              </a:rPr>
              <a:t>Original Paragraph</a:t>
            </a:r>
            <a:endParaRPr lang="en-US" b="1" dirty="0">
              <a:latin typeface="Cambria" panose="02040503050406030204" pitchFamily="18" charset="0"/>
            </a:endParaRPr>
          </a:p>
          <a:p>
            <a:pPr marL="0" indent="0">
              <a:lnSpc>
                <a:spcPct val="114000"/>
              </a:lnSpc>
              <a:buNone/>
            </a:pPr>
            <a:r>
              <a:rPr lang="en-US" dirty="0">
                <a:latin typeface="Cambria" panose="02040503050406030204" pitchFamily="18" charset="0"/>
              </a:rPr>
              <a:t>NA World Services produces a number of different kinds of publications. However, only NA-approved literature is appropriate for reading in Narcotics Anonymous meetings. Selections from NA-approved books and pamphlets are usually read at the beginning of an NA meeting, and some meetings use them as the core of their format. NA-approved literature represents the widest range of recovery in Narcotics Anonymous</a:t>
            </a:r>
            <a:r>
              <a:rPr lang="en-US" dirty="0" smtClean="0">
                <a:latin typeface="Cambria" panose="02040503050406030204" pitchFamily="18" charset="0"/>
              </a:rPr>
              <a:t>.</a:t>
            </a:r>
            <a:endParaRPr lang="en-US" dirty="0">
              <a:latin typeface="Cambria" panose="02040503050406030204" pitchFamily="18" charset="0"/>
            </a:endParaRPr>
          </a:p>
        </p:txBody>
      </p:sp>
      <p:sp>
        <p:nvSpPr>
          <p:cNvPr id="2" name="Title 1"/>
          <p:cNvSpPr>
            <a:spLocks noGrp="1"/>
          </p:cNvSpPr>
          <p:nvPr>
            <p:ph type="title" idx="4294967295"/>
          </p:nvPr>
        </p:nvSpPr>
        <p:spPr>
          <a:xfrm>
            <a:off x="345990" y="787400"/>
            <a:ext cx="9759544" cy="1116013"/>
          </a:xfrm>
          <a:noFill/>
        </p:spPr>
        <p:txBody>
          <a:bodyPr>
            <a:noAutofit/>
          </a:bodyPr>
          <a:lstStyle/>
          <a:p>
            <a:r>
              <a:rPr lang="en-US" sz="3200" b="1" dirty="0">
                <a:latin typeface="Cambria" panose="02040503050406030204" pitchFamily="18" charset="0"/>
              </a:rPr>
              <a:t>Motion </a:t>
            </a:r>
            <a:r>
              <a:rPr lang="en-US" sz="3200" b="1" dirty="0" smtClean="0">
                <a:latin typeface="Cambria" panose="02040503050406030204" pitchFamily="18" charset="0"/>
              </a:rPr>
              <a:t>8:</a:t>
            </a:r>
            <a:r>
              <a:rPr lang="en-US" sz="3200" dirty="0">
                <a:latin typeface="Cambria" panose="02040503050406030204" pitchFamily="18" charset="0"/>
              </a:rPr>
              <a:t>  To replace the first paragraph under </a:t>
            </a:r>
            <a:r>
              <a:rPr lang="en-US" sz="3200" dirty="0" smtClean="0">
                <a:latin typeface="Cambria" panose="02040503050406030204" pitchFamily="18" charset="0"/>
              </a:rPr>
              <a:t>“What </a:t>
            </a:r>
            <a:r>
              <a:rPr lang="en-US" sz="3200" dirty="0">
                <a:latin typeface="Cambria" panose="02040503050406030204" pitchFamily="18" charset="0"/>
              </a:rPr>
              <a:t>kinds of literature should we use</a:t>
            </a:r>
            <a:r>
              <a:rPr lang="en-US" sz="3200" dirty="0" smtClean="0">
                <a:latin typeface="Cambria" panose="02040503050406030204" pitchFamily="18" charset="0"/>
              </a:rPr>
              <a:t>:” </a:t>
            </a:r>
            <a:r>
              <a:rPr lang="en-US" sz="3200" dirty="0">
                <a:latin typeface="Cambria" panose="02040503050406030204" pitchFamily="18" charset="0"/>
              </a:rPr>
              <a:t>in the group booklet as follows: </a:t>
            </a: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73631677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286870" y="507721"/>
            <a:ext cx="7409330" cy="590550"/>
          </a:xfrm>
        </p:spPr>
        <p:txBody>
          <a:bodyPr>
            <a:normAutofit/>
          </a:bodyPr>
          <a:lstStyle/>
          <a:p>
            <a:r>
              <a:rPr lang="en-US" sz="3200" b="1" u="sng" dirty="0">
                <a:latin typeface="Cambria" panose="02040503050406030204" pitchFamily="18" charset="0"/>
              </a:rPr>
              <a:t>Replacement Paragraphs</a:t>
            </a:r>
            <a:r>
              <a:rPr lang="en-US" sz="3200" b="1" dirty="0">
                <a:latin typeface="Cambria" panose="02040503050406030204" pitchFamily="18" charset="0"/>
              </a:rPr>
              <a:t> </a:t>
            </a:r>
            <a:r>
              <a:rPr lang="en-US" sz="2800" dirty="0" smtClean="0">
                <a:latin typeface="Cambria" panose="02040503050406030204" pitchFamily="18" charset="0"/>
              </a:rPr>
              <a:t>(</a:t>
            </a:r>
            <a:r>
              <a:rPr lang="en-US" sz="2800" i="1" dirty="0">
                <a:latin typeface="Cambria" panose="02040503050406030204" pitchFamily="18" charset="0"/>
              </a:rPr>
              <a:t>1 of </a:t>
            </a:r>
            <a:r>
              <a:rPr lang="en-US" sz="2800" i="1" dirty="0" smtClean="0">
                <a:latin typeface="Cambria" panose="02040503050406030204" pitchFamily="18" charset="0"/>
              </a:rPr>
              <a:t>2</a:t>
            </a:r>
            <a:r>
              <a:rPr lang="en-US" sz="2800" dirty="0" smtClean="0">
                <a:latin typeface="Cambria" panose="02040503050406030204" pitchFamily="18" charset="0"/>
              </a:rPr>
              <a:t>)</a:t>
            </a:r>
            <a:endParaRPr lang="en-US" sz="2800" dirty="0">
              <a:latin typeface="Cambria" panose="02040503050406030204" pitchFamily="18" charset="0"/>
            </a:endParaRPr>
          </a:p>
        </p:txBody>
      </p:sp>
      <p:sp>
        <p:nvSpPr>
          <p:cNvPr id="5" name="Content Placeholder 4"/>
          <p:cNvSpPr>
            <a:spLocks noGrp="1"/>
          </p:cNvSpPr>
          <p:nvPr>
            <p:ph idx="4294967295"/>
          </p:nvPr>
        </p:nvSpPr>
        <p:spPr>
          <a:xfrm>
            <a:off x="2043953" y="1466384"/>
            <a:ext cx="9451516" cy="4656510"/>
          </a:xfrm>
        </p:spPr>
        <p:txBody>
          <a:bodyPr>
            <a:noAutofit/>
          </a:bodyPr>
          <a:lstStyle/>
          <a:p>
            <a:pPr marL="0" indent="0" algn="just">
              <a:lnSpc>
                <a:spcPct val="110000"/>
              </a:lnSpc>
              <a:buNone/>
            </a:pPr>
            <a:r>
              <a:rPr lang="en-US" sz="2700" dirty="0">
                <a:latin typeface="Cambria" panose="02040503050406030204" pitchFamily="18" charset="0"/>
              </a:rPr>
              <a:t>NA World Services produces a number of different kinds of publications. However, only NA-approved literature is appropriate for reading in Narcotics Anonymous meetings</a:t>
            </a:r>
            <a:r>
              <a:rPr lang="en-US" sz="2700" i="1" dirty="0">
                <a:latin typeface="Cambria" panose="02040503050406030204" pitchFamily="18" charset="0"/>
              </a:rPr>
              <a:t>, and then only NA-approved edition(s) of literature that conveys a unified message as the most current edition(s). For Basic Texts, this would be the 3rd Edition Revised and newer. Older editions of our literature as well as approval drafts, while valid in history, and while they carry a message of recovery, all carry a message that in some way or ways contradict our current edition(s) of literature and are no longer in unity with the fellowship's conscience regarding our message of recovery. </a:t>
            </a:r>
            <a:endParaRPr lang="en-US" sz="2700" dirty="0">
              <a:latin typeface="Cambria" panose="02040503050406030204" pitchFamily="18" charset="0"/>
            </a:endParaRP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414888093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286870" y="507721"/>
            <a:ext cx="6196013" cy="590550"/>
          </a:xfrm>
        </p:spPr>
        <p:txBody>
          <a:bodyPr>
            <a:normAutofit/>
          </a:bodyPr>
          <a:lstStyle/>
          <a:p>
            <a:r>
              <a:rPr lang="en-US" sz="3200" b="1" u="sng" dirty="0">
                <a:latin typeface="Cambria" panose="02040503050406030204" pitchFamily="18" charset="0"/>
              </a:rPr>
              <a:t>Replacement </a:t>
            </a:r>
            <a:r>
              <a:rPr lang="en-US" sz="3200" b="1" u="sng" dirty="0" smtClean="0">
                <a:latin typeface="Cambria" panose="02040503050406030204" pitchFamily="18" charset="0"/>
              </a:rPr>
              <a:t>Paragraphs</a:t>
            </a:r>
            <a:r>
              <a:rPr lang="en-US" sz="3200" b="1" dirty="0" smtClean="0">
                <a:latin typeface="Cambria" panose="02040503050406030204" pitchFamily="18" charset="0"/>
              </a:rPr>
              <a:t> </a:t>
            </a:r>
            <a:r>
              <a:rPr lang="en-US" sz="2800" dirty="0" smtClean="0">
                <a:latin typeface="Cambria" panose="02040503050406030204" pitchFamily="18" charset="0"/>
              </a:rPr>
              <a:t>(</a:t>
            </a:r>
            <a:r>
              <a:rPr lang="en-US" sz="2800" i="1" dirty="0" smtClean="0">
                <a:latin typeface="Cambria" panose="02040503050406030204" pitchFamily="18" charset="0"/>
              </a:rPr>
              <a:t>2 </a:t>
            </a:r>
            <a:r>
              <a:rPr lang="en-US" sz="2800" i="1" dirty="0">
                <a:latin typeface="Cambria" panose="02040503050406030204" pitchFamily="18" charset="0"/>
              </a:rPr>
              <a:t>of 2</a:t>
            </a:r>
            <a:r>
              <a:rPr lang="en-US" sz="2800" dirty="0">
                <a:latin typeface="Cambria" panose="02040503050406030204" pitchFamily="18" charset="0"/>
              </a:rPr>
              <a:t>)</a:t>
            </a:r>
          </a:p>
        </p:txBody>
      </p:sp>
      <p:sp>
        <p:nvSpPr>
          <p:cNvPr id="5" name="Content Placeholder 4"/>
          <p:cNvSpPr>
            <a:spLocks noGrp="1"/>
          </p:cNvSpPr>
          <p:nvPr>
            <p:ph idx="4294967295"/>
          </p:nvPr>
        </p:nvSpPr>
        <p:spPr>
          <a:xfrm>
            <a:off x="2160494" y="1654643"/>
            <a:ext cx="9083963" cy="4495146"/>
          </a:xfrm>
        </p:spPr>
        <p:txBody>
          <a:bodyPr>
            <a:noAutofit/>
          </a:bodyPr>
          <a:lstStyle/>
          <a:p>
            <a:pPr marL="0" indent="0" algn="just">
              <a:lnSpc>
                <a:spcPct val="110000"/>
              </a:lnSpc>
              <a:buNone/>
            </a:pPr>
            <a:r>
              <a:rPr lang="en-US" dirty="0" smtClean="0">
                <a:latin typeface="Cambria" panose="02040503050406030204" pitchFamily="18" charset="0"/>
              </a:rPr>
              <a:t>Selections </a:t>
            </a:r>
            <a:r>
              <a:rPr lang="en-US" dirty="0">
                <a:latin typeface="Cambria" panose="02040503050406030204" pitchFamily="18" charset="0"/>
              </a:rPr>
              <a:t>from NA-approved books and pamphlets are usually read at the beginning of an NA meeting, and some meetings use them as the core of their format. NA-approved literature represents the widest range of recovery in Narcotics Anonymous. </a:t>
            </a:r>
            <a:r>
              <a:rPr lang="en-US" i="1" dirty="0">
                <a:latin typeface="Cambria" panose="02040503050406030204" pitchFamily="18" charset="0"/>
              </a:rPr>
              <a:t>It is suggested that meetings that utilize older editions of NA-approved literature acknowledge the current editions of NA-approved literature for the sake of NA unity</a:t>
            </a:r>
            <a:r>
              <a:rPr lang="en-US" i="1" dirty="0" smtClean="0">
                <a:latin typeface="Cambria" panose="02040503050406030204" pitchFamily="18" charset="0"/>
              </a:rPr>
              <a:t>.</a:t>
            </a:r>
            <a:endParaRPr lang="en-US" dirty="0">
              <a:latin typeface="Cambria" panose="02040503050406030204" pitchFamily="18" charset="0"/>
            </a:endParaRP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52513427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1970202" y="2951508"/>
            <a:ext cx="9764598" cy="3733497"/>
          </a:xfrm>
        </p:spPr>
        <p:txBody>
          <a:bodyPr>
            <a:normAutofit/>
          </a:bodyPr>
          <a:lstStyle/>
          <a:p>
            <a:pPr marL="0" indent="0">
              <a:lnSpc>
                <a:spcPct val="100000"/>
              </a:lnSpc>
              <a:spcBef>
                <a:spcPts val="600"/>
              </a:spcBef>
              <a:buNone/>
            </a:pPr>
            <a:r>
              <a:rPr lang="en-US" sz="3200" b="1" dirty="0">
                <a:latin typeface="Cambria" panose="02040503050406030204" pitchFamily="18" charset="0"/>
              </a:rPr>
              <a:t>Intent: </a:t>
            </a:r>
            <a:r>
              <a:rPr lang="en-US" sz="3200" dirty="0">
                <a:latin typeface="Cambria" panose="02040503050406030204" pitchFamily="18" charset="0"/>
              </a:rPr>
              <a:t>To set a standard of appropriate NA literature that is based in unity of message while reinforcing group autonomy to use literature other than the current approved edition(s).</a:t>
            </a:r>
          </a:p>
          <a:p>
            <a:pPr marL="0" indent="0">
              <a:lnSpc>
                <a:spcPct val="100000"/>
              </a:lnSpc>
              <a:spcBef>
                <a:spcPts val="600"/>
              </a:spcBef>
              <a:buNone/>
            </a:pPr>
            <a:r>
              <a:rPr lang="en-US" sz="3200" b="1" dirty="0">
                <a:latin typeface="Cambria" panose="02040503050406030204" pitchFamily="18" charset="0"/>
              </a:rPr>
              <a:t>Maker:</a:t>
            </a:r>
            <a:r>
              <a:rPr lang="en-US" sz="3200" dirty="0">
                <a:latin typeface="Cambria" panose="02040503050406030204" pitchFamily="18" charset="0"/>
              </a:rPr>
              <a:t> Northern New York Region</a:t>
            </a:r>
          </a:p>
          <a:p>
            <a:pPr marL="0" indent="0">
              <a:lnSpc>
                <a:spcPct val="100000"/>
              </a:lnSpc>
              <a:spcBef>
                <a:spcPts val="600"/>
              </a:spcBef>
              <a:buNone/>
            </a:pPr>
            <a:endParaRPr lang="en-US" sz="3200" dirty="0">
              <a:latin typeface="Cambria" panose="02040503050406030204" pitchFamily="18" charset="0"/>
            </a:endParaRPr>
          </a:p>
        </p:txBody>
      </p:sp>
      <p:sp>
        <p:nvSpPr>
          <p:cNvPr id="2" name="Title 1"/>
          <p:cNvSpPr>
            <a:spLocks noGrp="1"/>
          </p:cNvSpPr>
          <p:nvPr>
            <p:ph type="title" idx="4294967295"/>
          </p:nvPr>
        </p:nvSpPr>
        <p:spPr>
          <a:xfrm>
            <a:off x="358346" y="824471"/>
            <a:ext cx="9747187" cy="1116013"/>
          </a:xfrm>
          <a:noFill/>
        </p:spPr>
        <p:txBody>
          <a:bodyPr>
            <a:noAutofit/>
          </a:bodyPr>
          <a:lstStyle/>
          <a:p>
            <a:r>
              <a:rPr lang="en-US" sz="3200" b="1" dirty="0">
                <a:latin typeface="Cambria" panose="02040503050406030204" pitchFamily="18" charset="0"/>
              </a:rPr>
              <a:t>Motion </a:t>
            </a:r>
            <a:r>
              <a:rPr lang="en-US" sz="3200" b="1" dirty="0" smtClean="0">
                <a:latin typeface="Cambria" panose="02040503050406030204" pitchFamily="18" charset="0"/>
              </a:rPr>
              <a:t>8:</a:t>
            </a:r>
            <a:r>
              <a:rPr lang="en-US" sz="3200" dirty="0">
                <a:latin typeface="Cambria" panose="02040503050406030204" pitchFamily="18" charset="0"/>
              </a:rPr>
              <a:t>  To replace the first paragraph under </a:t>
            </a:r>
            <a:r>
              <a:rPr lang="en-US" sz="3200" dirty="0" smtClean="0">
                <a:latin typeface="Cambria" panose="02040503050406030204" pitchFamily="18" charset="0"/>
              </a:rPr>
              <a:t/>
            </a:r>
            <a:br>
              <a:rPr lang="en-US" sz="3200" dirty="0" smtClean="0">
                <a:latin typeface="Cambria" panose="02040503050406030204" pitchFamily="18" charset="0"/>
              </a:rPr>
            </a:br>
            <a:r>
              <a:rPr lang="en-US" sz="3200" dirty="0" smtClean="0">
                <a:latin typeface="Cambria" panose="02040503050406030204" pitchFamily="18" charset="0"/>
              </a:rPr>
              <a:t>“What </a:t>
            </a:r>
            <a:r>
              <a:rPr lang="en-US" sz="3200" dirty="0">
                <a:latin typeface="Cambria" panose="02040503050406030204" pitchFamily="18" charset="0"/>
              </a:rPr>
              <a:t>kinds of literature should we use</a:t>
            </a:r>
            <a:r>
              <a:rPr lang="en-US" sz="3200" dirty="0" smtClean="0">
                <a:latin typeface="Cambria" panose="02040503050406030204" pitchFamily="18" charset="0"/>
              </a:rPr>
              <a:t>:” </a:t>
            </a:r>
            <a:r>
              <a:rPr lang="en-US" sz="3200" dirty="0">
                <a:latin typeface="Cambria" panose="02040503050406030204" pitchFamily="18" charset="0"/>
              </a:rPr>
              <a:t>in the group booklet as follows: </a:t>
            </a:r>
          </a:p>
        </p:txBody>
      </p:sp>
      <p:sp>
        <p:nvSpPr>
          <p:cNvPr id="4" name="Shape 75"/>
          <p:cNvSpPr/>
          <p:nvPr/>
        </p:nvSpPr>
        <p:spPr>
          <a:xfrm>
            <a:off x="317499" y="2227769"/>
            <a:ext cx="11287165" cy="1"/>
          </a:xfrm>
          <a:prstGeom prst="line">
            <a:avLst/>
          </a:prstGeom>
          <a:ln w="63500">
            <a:solidFill>
              <a:srgbClr val="A7A9AC"/>
            </a:solidFill>
            <a:miter lim="400000"/>
          </a:ln>
        </p:spPr>
        <p:txBody>
          <a:bodyPr lIns="0" tIns="0" rIns="0" bIns="0" anchor="ctr"/>
          <a:lstStyle/>
          <a:p>
            <a:pPr lvl="0">
              <a:defRPr sz="3200"/>
            </a:pPr>
            <a:endParaRPr sz="160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20431355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302582" y="1295583"/>
            <a:ext cx="11450638" cy="4278312"/>
          </a:xfrm>
        </p:spPr>
        <p:txBody>
          <a:bodyPr>
            <a:noAutofit/>
          </a:bodyPr>
          <a:lstStyle/>
          <a:p>
            <a:pPr marL="0" indent="0" algn="just">
              <a:lnSpc>
                <a:spcPct val="95000"/>
              </a:lnSpc>
              <a:buNone/>
            </a:pPr>
            <a:r>
              <a:rPr lang="en-US" sz="2700" dirty="0" smtClean="0">
                <a:latin typeface="Cambria" panose="02040503050406030204" pitchFamily="18" charset="0"/>
              </a:rPr>
              <a:t>At </a:t>
            </a:r>
            <a:r>
              <a:rPr lang="en-US" sz="2700" dirty="0">
                <a:latin typeface="Cambria" panose="02040503050406030204" pitchFamily="18" charset="0"/>
              </a:rPr>
              <a:t>the WSC 2016, the question came up regarding what is appropriate literature for NA meetings? Where do we draw the line? How do we balance group autonomy with NA unity? After discussion inside and outside the region, we have agreed that the unity must start with our message and that our message of recovery remains unified back to the 3rd Edition Revised Basic Text. It carries the same message as more current editions of literature, just grammatically different. Editions prior to the 3rd Edition Revised have one or more contradictions to our current message contained within and while they each have a powerful message contained within, they are no longer in unity with our fellowship's conscience regarding the NA message of recovery. By acknowledging literature back to the 3rd Edition Revised, we reinforce group autonomy to choose to previous edition(s) of NA-approved literature – while at the same time reinforcing NA unity through unity of our message. </a:t>
            </a:r>
          </a:p>
          <a:p>
            <a:pPr marL="0" indent="0" algn="just">
              <a:lnSpc>
                <a:spcPct val="95000"/>
              </a:lnSpc>
              <a:buNone/>
            </a:pPr>
            <a:endParaRPr lang="en-US" sz="2700" dirty="0">
              <a:latin typeface="Cambria" panose="02040503050406030204" pitchFamily="18" charset="0"/>
            </a:endParaRPr>
          </a:p>
        </p:txBody>
      </p:sp>
      <p:sp>
        <p:nvSpPr>
          <p:cNvPr id="4" name="Rectangle 3"/>
          <p:cNvSpPr/>
          <p:nvPr/>
        </p:nvSpPr>
        <p:spPr>
          <a:xfrm>
            <a:off x="232709" y="607538"/>
            <a:ext cx="6028958" cy="584775"/>
          </a:xfrm>
          <a:prstGeom prst="rect">
            <a:avLst/>
          </a:prstGeom>
        </p:spPr>
        <p:txBody>
          <a:bodyPr wrap="none">
            <a:spAutoFit/>
          </a:bodyPr>
          <a:lstStyle/>
          <a:p>
            <a:r>
              <a:rPr lang="en-US" sz="3200" b="1" dirty="0" smtClean="0">
                <a:latin typeface="Cambria" panose="02040503050406030204" pitchFamily="18" charset="0"/>
              </a:rPr>
              <a:t>Motion 8: Rationale </a:t>
            </a:r>
            <a:r>
              <a:rPr lang="en-US" sz="3200" b="1" dirty="0">
                <a:latin typeface="Cambria" panose="02040503050406030204" pitchFamily="18" charset="0"/>
              </a:rPr>
              <a:t>by </a:t>
            </a:r>
            <a:r>
              <a:rPr lang="en-US" sz="3200" b="1" dirty="0" smtClean="0">
                <a:latin typeface="Cambria" panose="02040503050406030204" pitchFamily="18" charset="0"/>
              </a:rPr>
              <a:t>Region</a:t>
            </a:r>
            <a:endParaRPr lang="en-US" sz="3200" dirty="0">
              <a:latin typeface="Cambria" panose="02040503050406030204" pitchFamily="18" charset="0"/>
            </a:endParaRP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81800689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248402" y="2122343"/>
            <a:ext cx="11539940" cy="4619115"/>
          </a:xfrm>
        </p:spPr>
        <p:txBody>
          <a:bodyPr>
            <a:noAutofit/>
          </a:bodyPr>
          <a:lstStyle/>
          <a:p>
            <a:pPr marL="457200" indent="-457200">
              <a:lnSpc>
                <a:spcPct val="95000"/>
              </a:lnSpc>
              <a:spcBef>
                <a:spcPts val="600"/>
              </a:spcBef>
              <a:buBlip>
                <a:blip r:embed="rId3"/>
              </a:buBlip>
            </a:pPr>
            <a:r>
              <a:rPr lang="en-US" dirty="0" smtClean="0">
                <a:latin typeface="Cambria" panose="02040503050406030204" pitchFamily="18" charset="0"/>
              </a:rPr>
              <a:t>WSC 2016 discussed this issue</a:t>
            </a:r>
          </a:p>
          <a:p>
            <a:pPr marL="457200" indent="-457200">
              <a:lnSpc>
                <a:spcPct val="95000"/>
              </a:lnSpc>
              <a:spcBef>
                <a:spcPts val="600"/>
              </a:spcBef>
              <a:buBlip>
                <a:blip r:embed="rId3"/>
              </a:buBlip>
            </a:pPr>
            <a:r>
              <a:rPr lang="en-US" dirty="0" smtClean="0">
                <a:latin typeface="Cambria" panose="02040503050406030204" pitchFamily="18" charset="0"/>
              </a:rPr>
              <a:t>Simpler </a:t>
            </a:r>
            <a:r>
              <a:rPr lang="en-US" dirty="0">
                <a:latin typeface="Cambria" panose="02040503050406030204" pitchFamily="18" charset="0"/>
              </a:rPr>
              <a:t>and clearer: groups should utilize currently approved literature</a:t>
            </a:r>
          </a:p>
          <a:p>
            <a:pPr marL="457200" indent="-457200">
              <a:lnSpc>
                <a:spcPct val="95000"/>
              </a:lnSpc>
              <a:spcBef>
                <a:spcPts val="1200"/>
              </a:spcBef>
              <a:buBlip>
                <a:blip r:embed="rId3"/>
              </a:buBlip>
            </a:pPr>
            <a:r>
              <a:rPr lang="en-US" dirty="0" smtClean="0">
                <a:latin typeface="Cambria" panose="02040503050406030204" pitchFamily="18" charset="0"/>
              </a:rPr>
              <a:t>May raise questions for members unfamiliar with the shift in terminology starting with the Third Edition Revised</a:t>
            </a:r>
          </a:p>
          <a:p>
            <a:pPr marL="457200" indent="-457200">
              <a:lnSpc>
                <a:spcPct val="95000"/>
              </a:lnSpc>
              <a:spcBef>
                <a:spcPts val="1200"/>
              </a:spcBef>
              <a:buBlip>
                <a:blip r:embed="rId3"/>
              </a:buBlip>
            </a:pPr>
            <a:r>
              <a:rPr lang="en-US" dirty="0" smtClean="0">
                <a:latin typeface="Cambria" panose="02040503050406030204" pitchFamily="18" charset="0"/>
              </a:rPr>
              <a:t>Not useful to use literature unavailable for purchase for &gt;20 years</a:t>
            </a:r>
          </a:p>
          <a:p>
            <a:pPr marL="457200" indent="-457200">
              <a:lnSpc>
                <a:spcPct val="95000"/>
              </a:lnSpc>
              <a:spcBef>
                <a:spcPts val="1200"/>
              </a:spcBef>
              <a:buBlip>
                <a:blip r:embed="rId3"/>
              </a:buBlip>
            </a:pPr>
            <a:r>
              <a:rPr lang="en-US" dirty="0" smtClean="0">
                <a:latin typeface="Cambria" panose="02040503050406030204" pitchFamily="18" charset="0"/>
              </a:rPr>
              <a:t>WSC decided in 1991 and confirmed in 2008 that only the most current edition* of the Basic Text is approved for publication and sale by NAWS</a:t>
            </a:r>
          </a:p>
          <a:p>
            <a:pPr marL="1371600" lvl="3" indent="0" algn="r">
              <a:lnSpc>
                <a:spcPct val="100000"/>
              </a:lnSpc>
              <a:spcBef>
                <a:spcPts val="600"/>
              </a:spcBef>
              <a:buNone/>
            </a:pPr>
            <a:endParaRPr lang="en-US" sz="2400" dirty="0" smtClean="0">
              <a:latin typeface="Cambria" panose="02040503050406030204" pitchFamily="18" charset="0"/>
            </a:endParaRPr>
          </a:p>
          <a:p>
            <a:pPr marL="1371600" lvl="3" indent="0" algn="r">
              <a:lnSpc>
                <a:spcPct val="100000"/>
              </a:lnSpc>
              <a:spcBef>
                <a:spcPts val="600"/>
              </a:spcBef>
              <a:buNone/>
            </a:pPr>
            <a:r>
              <a:rPr lang="en-US" sz="2400" dirty="0" smtClean="0">
                <a:latin typeface="Cambria" panose="02040503050406030204" pitchFamily="18" charset="0"/>
              </a:rPr>
              <a:t>*Fifth Edition (1991-2008) </a:t>
            </a:r>
            <a:r>
              <a:rPr lang="en-US" sz="2400" dirty="0">
                <a:latin typeface="Cambria" panose="02040503050406030204" pitchFamily="18" charset="0"/>
              </a:rPr>
              <a:t>and </a:t>
            </a:r>
            <a:r>
              <a:rPr lang="en-US" sz="2400" dirty="0" smtClean="0">
                <a:latin typeface="Cambria" panose="02040503050406030204" pitchFamily="18" charset="0"/>
              </a:rPr>
              <a:t>Sixth </a:t>
            </a:r>
            <a:r>
              <a:rPr lang="en-US" sz="2400" dirty="0">
                <a:latin typeface="Cambria" panose="02040503050406030204" pitchFamily="18" charset="0"/>
              </a:rPr>
              <a:t>Edition </a:t>
            </a:r>
            <a:r>
              <a:rPr lang="en-US" sz="2400" dirty="0" smtClean="0">
                <a:latin typeface="Cambria" panose="02040503050406030204" pitchFamily="18" charset="0"/>
              </a:rPr>
              <a:t>(2008-present)</a:t>
            </a:r>
          </a:p>
          <a:p>
            <a:pPr marL="1371600" lvl="3" indent="0" algn="r">
              <a:lnSpc>
                <a:spcPct val="100000"/>
              </a:lnSpc>
              <a:spcBef>
                <a:spcPts val="600"/>
              </a:spcBef>
              <a:buNone/>
            </a:pPr>
            <a:endParaRPr lang="en-US" sz="2800" dirty="0">
              <a:latin typeface="Cambria" panose="02040503050406030204" pitchFamily="18" charset="0"/>
            </a:endParaRPr>
          </a:p>
        </p:txBody>
      </p:sp>
      <p:sp>
        <p:nvSpPr>
          <p:cNvPr id="4" name="Shape 83"/>
          <p:cNvSpPr/>
          <p:nvPr/>
        </p:nvSpPr>
        <p:spPr>
          <a:xfrm>
            <a:off x="2311400" y="836884"/>
            <a:ext cx="9512300" cy="764632"/>
          </a:xfrm>
          <a:prstGeom prst="rect">
            <a:avLst/>
          </a:prstGeom>
          <a:ln w="12700">
            <a:miter lim="400000"/>
          </a:ln>
          <a:extLst>
            <a:ext uri="{C572A759-6A51-4108-AA02-DFA0A04FC94B}">
              <ma14:wrappingTextBoxFlag xmlns:mc="http://schemas.openxmlformats.org/markup-compatibility/2006" xmlns:mv="urn:schemas-microsoft-com:mac:vml" xmlns:ma14="http://schemas.microsoft.com/office/mac/drawingml/2011/main" xmlns="" xmlns:p="http://schemas.openxmlformats.org/presentationml/2006/main" xmlns:r="http://schemas.openxmlformats.org/officeDocument/2006/relationships" xmlns:a="http://schemas.openxmlformats.org/drawingml/2006/main" val="1"/>
            </a:ext>
          </a:extLst>
        </p:spPr>
        <p:txBody>
          <a:bodyPr lIns="35719" tIns="35719" rIns="35719" bIns="35719" anchor="ctr">
            <a:noAutofit/>
          </a:bodyPr>
          <a:lstStyle/>
          <a:p>
            <a:pPr marL="0" lvl="1" indent="0" algn="ctr" defTabSz="457200">
              <a:defRPr sz="1800"/>
            </a:pPr>
            <a:r>
              <a:rPr sz="4500" b="1" dirty="0">
                <a:latin typeface="Cambria" charset="0"/>
                <a:ea typeface="Cambria" charset="0"/>
                <a:cs typeface="Cambria" charset="0"/>
                <a:sym typeface="BotonBQ-Bold"/>
              </a:rPr>
              <a:t>Motion </a:t>
            </a:r>
            <a:r>
              <a:rPr lang="en-US" sz="4500" b="1" dirty="0" smtClean="0">
                <a:latin typeface="Cambria" charset="0"/>
                <a:ea typeface="Cambria" charset="0"/>
                <a:cs typeface="Cambria" charset="0"/>
                <a:sym typeface="BotonBQ-Bold"/>
              </a:rPr>
              <a:t>8</a:t>
            </a:r>
            <a:r>
              <a:rPr sz="4500" b="1" dirty="0" smtClean="0">
                <a:latin typeface="Cambria" charset="0"/>
                <a:ea typeface="Cambria" charset="0"/>
                <a:cs typeface="Cambria" charset="0"/>
                <a:sym typeface="BotonBQ-Bold"/>
              </a:rPr>
              <a:t>: </a:t>
            </a:r>
            <a:r>
              <a:rPr lang="en-US" sz="4500" b="1" dirty="0" smtClean="0">
                <a:latin typeface="Cambria" charset="0"/>
                <a:ea typeface="Cambria" charset="0"/>
                <a:cs typeface="Cambria" charset="0"/>
                <a:sym typeface="BotonBQ-Bold"/>
              </a:rPr>
              <a:t>World Board Response</a:t>
            </a:r>
            <a:endParaRPr sz="4500" b="1" dirty="0">
              <a:latin typeface="Cambria" charset="0"/>
              <a:ea typeface="Cambria" charset="0"/>
              <a:cs typeface="Cambria" charset="0"/>
              <a:sym typeface="BotonBQ-Bold"/>
            </a:endParaRP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61039839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hape 104"/>
          <p:cNvSpPr/>
          <p:nvPr/>
        </p:nvSpPr>
        <p:spPr>
          <a:xfrm>
            <a:off x="734030" y="2018339"/>
            <a:ext cx="10058297" cy="1918794"/>
          </a:xfrm>
          <a:prstGeom prst="rect">
            <a:avLst/>
          </a:prstGeom>
          <a:ln w="12700">
            <a:miter lim="400000"/>
          </a:ln>
          <a:extLst>
            <a:ext uri="{C572A759-6A51-4108-AA02-DFA0A04FC94B}">
              <ma14:wrappingTextBoxFlag xmlns:mc="http://schemas.openxmlformats.org/markup-compatibility/2006" xmlns:mv="urn:schemas-microsoft-com:mac:vml" xmlns:ma14="http://schemas.microsoft.com/office/mac/drawingml/2011/main" xmlns="" xmlns:p="http://schemas.openxmlformats.org/presentationml/2006/main" xmlns:r="http://schemas.openxmlformats.org/officeDocument/2006/relationships" xmlns:a="http://schemas.openxmlformats.org/drawingml/2006/main" val="1"/>
            </a:ext>
          </a:extLst>
        </p:spPr>
        <p:txBody>
          <a:bodyPr lIns="35719" tIns="35719" rIns="35719" bIns="35719" anchor="ctr">
            <a:noAutofit/>
          </a:bodyPr>
          <a:lstStyle/>
          <a:p>
            <a:r>
              <a:rPr lang="en-US" sz="3200" b="1" dirty="0">
                <a:latin typeface="Cambria" panose="02040503050406030204" pitchFamily="18" charset="0"/>
              </a:rPr>
              <a:t>Motion 8:</a:t>
            </a:r>
            <a:r>
              <a:rPr lang="en-US" sz="3200" dirty="0">
                <a:latin typeface="Cambria" panose="02040503050406030204" pitchFamily="18" charset="0"/>
              </a:rPr>
              <a:t>  To replace the first paragraph under </a:t>
            </a:r>
            <a:r>
              <a:rPr lang="en-US" sz="3200" dirty="0" smtClean="0">
                <a:latin typeface="Cambria" panose="02040503050406030204" pitchFamily="18" charset="0"/>
              </a:rPr>
              <a:t/>
            </a:r>
            <a:br>
              <a:rPr lang="en-US" sz="3200" dirty="0" smtClean="0">
                <a:latin typeface="Cambria" panose="02040503050406030204" pitchFamily="18" charset="0"/>
              </a:rPr>
            </a:br>
            <a:r>
              <a:rPr lang="en-US" sz="3200" dirty="0" smtClean="0">
                <a:latin typeface="Cambria" panose="02040503050406030204" pitchFamily="18" charset="0"/>
              </a:rPr>
              <a:t>“What </a:t>
            </a:r>
            <a:r>
              <a:rPr lang="en-US" sz="3200" dirty="0">
                <a:latin typeface="Cambria" panose="02040503050406030204" pitchFamily="18" charset="0"/>
              </a:rPr>
              <a:t>kinds of literature should we use</a:t>
            </a:r>
            <a:r>
              <a:rPr lang="en-US" sz="3200" dirty="0" smtClean="0">
                <a:latin typeface="Cambria" panose="02040503050406030204" pitchFamily="18" charset="0"/>
              </a:rPr>
              <a:t>:” </a:t>
            </a:r>
            <a:r>
              <a:rPr lang="en-US" sz="3200" dirty="0">
                <a:latin typeface="Cambria" panose="02040503050406030204" pitchFamily="18" charset="0"/>
              </a:rPr>
              <a:t>in the group booklet as </a:t>
            </a:r>
            <a:r>
              <a:rPr lang="en-US" sz="3200" dirty="0" smtClean="0">
                <a:latin typeface="Cambria" panose="02040503050406030204" pitchFamily="18" charset="0"/>
              </a:rPr>
              <a:t>follows…</a:t>
            </a:r>
            <a:endParaRPr lang="en-US" sz="3200" dirty="0">
              <a:latin typeface="Cambria" panose="02040503050406030204" pitchFamily="18" charset="0"/>
            </a:endParaRPr>
          </a:p>
        </p:txBody>
      </p:sp>
      <p:sp>
        <p:nvSpPr>
          <p:cNvPr id="3" name="Shape 105"/>
          <p:cNvSpPr/>
          <p:nvPr/>
        </p:nvSpPr>
        <p:spPr>
          <a:xfrm>
            <a:off x="3034959" y="4300427"/>
            <a:ext cx="7877684" cy="1918794"/>
          </a:xfrm>
          <a:prstGeom prst="rect">
            <a:avLst/>
          </a:prstGeom>
          <a:ln w="12700">
            <a:miter lim="400000"/>
          </a:ln>
          <a:extLst>
            <a:ext uri="{C572A759-6A51-4108-AA02-DFA0A04FC94B}">
              <ma14:wrappingTextBoxFlag xmlns:mc="http://schemas.openxmlformats.org/markup-compatibility/2006" xmlns:mv="urn:schemas-microsoft-com:mac:vml" xmlns:ma14="http://schemas.microsoft.com/office/mac/drawingml/2011/main" xmlns="" xmlns:p="http://schemas.openxmlformats.org/presentationml/2006/main" xmlns:r="http://schemas.openxmlformats.org/officeDocument/2006/relationships" xmlns:a="http://schemas.openxmlformats.org/drawingml/2006/main" val="1"/>
            </a:ext>
          </a:extLst>
        </p:spPr>
        <p:txBody>
          <a:bodyPr lIns="35719" tIns="35719" rIns="35719" bIns="35719" anchor="ctr">
            <a:noAutofit/>
          </a:bodyPr>
          <a:lstStyle/>
          <a:p>
            <a:pPr>
              <a:spcBef>
                <a:spcPts val="1200"/>
              </a:spcBef>
            </a:pPr>
            <a:r>
              <a:rPr lang="en-US" sz="3200" b="1" dirty="0">
                <a:latin typeface="Cambria" panose="02040503050406030204" pitchFamily="18" charset="0"/>
              </a:rPr>
              <a:t>Intent: </a:t>
            </a:r>
            <a:r>
              <a:rPr lang="en-US" sz="3200" dirty="0">
                <a:latin typeface="Cambria" panose="02040503050406030204" pitchFamily="18" charset="0"/>
              </a:rPr>
              <a:t>To set a standard of appropriate NA literature that is based in unity of message while reinforcing group autonomy to use literature other than the current approved edition(s).</a:t>
            </a: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13020746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extBox 1"/>
          <p:cNvSpPr txBox="1"/>
          <p:nvPr/>
        </p:nvSpPr>
        <p:spPr>
          <a:xfrm>
            <a:off x="320041" y="287171"/>
            <a:ext cx="11960860" cy="1645920"/>
          </a:xfrm>
          <a:prstGeom prst="rect">
            <a:avLst/>
          </a:prstGeom>
          <a:solidFill>
            <a:srgbClr val="FFFFFF"/>
          </a:solidFill>
          <a:ln w="63500" cap="flat">
            <a:solidFill>
              <a:schemeClr val="tx1"/>
            </a:solid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2468880" tIns="0" rIns="36576" bIns="36576" numCol="1" spcCol="38100" rtlCol="0" anchor="ctr">
            <a:noAutofit/>
          </a:bodyPr>
          <a:lstStyle/>
          <a:p>
            <a:pPr lvl="0" algn="ctr" latinLnBrk="1" hangingPunct="0"/>
            <a:r>
              <a:rPr lang="en-US" sz="4500" b="1" dirty="0">
                <a:latin typeface="Cambria" charset="0"/>
                <a:ea typeface="Cambria" charset="0"/>
                <a:cs typeface="Cambria" charset="0"/>
              </a:rPr>
              <a:t>Drug Replacement Therapy/</a:t>
            </a:r>
            <a:br>
              <a:rPr lang="en-US" sz="4500" b="1" dirty="0">
                <a:latin typeface="Cambria" charset="0"/>
                <a:ea typeface="Cambria" charset="0"/>
                <a:cs typeface="Cambria" charset="0"/>
              </a:rPr>
            </a:br>
            <a:r>
              <a:rPr lang="en-US" sz="4500" b="1" dirty="0">
                <a:latin typeface="Cambria" charset="0"/>
                <a:ea typeface="Cambria" charset="0"/>
                <a:cs typeface="Cambria" charset="0"/>
              </a:rPr>
              <a:t>Medically Assisted Treatment</a:t>
            </a:r>
          </a:p>
        </p:txBody>
      </p:sp>
      <p:sp>
        <p:nvSpPr>
          <p:cNvPr id="3" name="Shape 68"/>
          <p:cNvSpPr/>
          <p:nvPr/>
        </p:nvSpPr>
        <p:spPr>
          <a:xfrm>
            <a:off x="1524000" y="2247552"/>
            <a:ext cx="9359900" cy="4496147"/>
          </a:xfrm>
          <a:prstGeom prst="rect">
            <a:avLst/>
          </a:prstGeom>
          <a:ln w="12700">
            <a:miter lim="400000"/>
          </a:ln>
          <a:extLst>
            <a:ext uri="{C572A759-6A51-4108-AA02-DFA0A04FC94B}">
              <ma14:wrappingTextBoxFlag xmlns:mc="http://schemas.openxmlformats.org/markup-compatibility/2006" xmlns:mv="urn:schemas-microsoft-com:mac:vml" xmlns:ma14="http://schemas.microsoft.com/office/mac/drawingml/2011/main" xmlns:p="http://schemas.openxmlformats.org/presentationml/2006/main" xmlns:r="http://schemas.openxmlformats.org/officeDocument/2006/relationships" xmlns:a="http://schemas.openxmlformats.org/drawingml/2006/main" xmlns="" val="1"/>
            </a:ext>
          </a:extLst>
        </p:spPr>
        <p:txBody>
          <a:bodyPr wrap="square" lIns="0" tIns="0" rIns="0" bIns="0">
            <a:noAutofit/>
          </a:bodyPr>
          <a:lstStyle/>
          <a:p>
            <a:pPr marL="457200" indent="-457200">
              <a:lnSpc>
                <a:spcPct val="120000"/>
              </a:lnSpc>
              <a:spcAft>
                <a:spcPts val="1200"/>
              </a:spcAft>
              <a:buSzPct val="75000"/>
              <a:buBlip>
                <a:blip r:embed="rId3"/>
              </a:buBlip>
              <a:defRPr sz="1800"/>
            </a:pPr>
            <a:r>
              <a:rPr lang="en-US" sz="4400" dirty="0" smtClean="0">
                <a:latin typeface="Cambria" charset="0"/>
                <a:ea typeface="Cambria" charset="0"/>
                <a:cs typeface="Cambria" charset="0"/>
                <a:sym typeface="PopplLaudatio-Regular"/>
              </a:rPr>
              <a:t>Motions 9, 10, and 11</a:t>
            </a:r>
            <a:endParaRPr lang="en-US" sz="4400" dirty="0" smtClean="0">
              <a:latin typeface="Cambria" charset="0"/>
              <a:ea typeface="Cambria" charset="0"/>
              <a:cs typeface="Cambria" charset="0"/>
            </a:endParaRPr>
          </a:p>
        </p:txBody>
      </p:sp>
      <p:pic>
        <p:nvPicPr>
          <p:cNvPr id="4" name="wsc2018_logobluetextchairs.png"/>
          <p:cNvPicPr/>
          <p:nvPr/>
        </p:nvPicPr>
        <p:blipFill>
          <a:blip r:embed="rId4">
            <a:extLst/>
          </a:blip>
          <a:stretch>
            <a:fillRect/>
          </a:stretch>
        </p:blipFill>
        <p:spPr>
          <a:xfrm>
            <a:off x="432012" y="327580"/>
            <a:ext cx="2264894" cy="1588953"/>
          </a:xfrm>
          <a:prstGeom prst="rect">
            <a:avLst/>
          </a:prstGeom>
          <a:ln w="12700">
            <a:miter lim="400000"/>
          </a:ln>
        </p:spPr>
      </p:pic>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extBox 1"/>
          <p:cNvSpPr txBox="1"/>
          <p:nvPr/>
        </p:nvSpPr>
        <p:spPr>
          <a:xfrm>
            <a:off x="320041" y="287171"/>
            <a:ext cx="11960860" cy="1645920"/>
          </a:xfrm>
          <a:prstGeom prst="rect">
            <a:avLst/>
          </a:prstGeom>
          <a:solidFill>
            <a:srgbClr val="FFFFFF"/>
          </a:solidFill>
          <a:ln w="63500" cap="flat">
            <a:solidFill>
              <a:schemeClr val="tx1"/>
            </a:solid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2468880" tIns="0" rIns="36576" bIns="36576" numCol="1" spcCol="38100" rtlCol="0" anchor="ctr">
            <a:noAutofit/>
          </a:bodyPr>
          <a:lstStyle/>
          <a:p>
            <a:pPr lvl="0" algn="ctr" latinLnBrk="1" hangingPunct="0"/>
            <a:r>
              <a:rPr lang="en-US" sz="4500" b="1" dirty="0">
                <a:latin typeface="Cambria" charset="0"/>
                <a:ea typeface="Cambria" charset="0"/>
                <a:cs typeface="Cambria" charset="0"/>
              </a:rPr>
              <a:t>Drug Replacement Therapy</a:t>
            </a:r>
            <a:r>
              <a:rPr lang="en-US" sz="4500" b="1" dirty="0" smtClean="0">
                <a:latin typeface="Cambria" charset="0"/>
                <a:ea typeface="Cambria" charset="0"/>
                <a:cs typeface="Cambria" charset="0"/>
              </a:rPr>
              <a:t>/</a:t>
            </a:r>
            <a:br>
              <a:rPr lang="en-US" sz="4500" b="1" dirty="0" smtClean="0">
                <a:latin typeface="Cambria" charset="0"/>
                <a:ea typeface="Cambria" charset="0"/>
                <a:cs typeface="Cambria" charset="0"/>
              </a:rPr>
            </a:br>
            <a:r>
              <a:rPr lang="en-US" sz="4500" b="1" dirty="0" smtClean="0">
                <a:latin typeface="Cambria" charset="0"/>
                <a:ea typeface="Cambria" charset="0"/>
                <a:cs typeface="Cambria" charset="0"/>
              </a:rPr>
              <a:t>Medically </a:t>
            </a:r>
            <a:r>
              <a:rPr lang="en-US" sz="4500" b="1" dirty="0">
                <a:latin typeface="Cambria" charset="0"/>
                <a:ea typeface="Cambria" charset="0"/>
                <a:cs typeface="Cambria" charset="0"/>
              </a:rPr>
              <a:t>Assisted Treatment</a:t>
            </a:r>
          </a:p>
        </p:txBody>
      </p:sp>
      <p:sp>
        <p:nvSpPr>
          <p:cNvPr id="3" name="Shape 68"/>
          <p:cNvSpPr/>
          <p:nvPr/>
        </p:nvSpPr>
        <p:spPr>
          <a:xfrm>
            <a:off x="1524000" y="2247552"/>
            <a:ext cx="9359900" cy="4496147"/>
          </a:xfrm>
          <a:prstGeom prst="rect">
            <a:avLst/>
          </a:prstGeom>
          <a:ln w="12700">
            <a:miter lim="400000"/>
          </a:ln>
          <a:extLst>
            <a:ext uri="{C572A759-6A51-4108-AA02-DFA0A04FC94B}">
              <ma14:wrappingTextBoxFlag xmlns="" xmlns:a="http://schemas.openxmlformats.org/drawingml/2006/main" xmlns:r="http://schemas.openxmlformats.org/officeDocument/2006/relationships" xmlns:p="http://schemas.openxmlformats.org/presentationml/2006/main" xmlns:ma14="http://schemas.microsoft.com/office/mac/drawingml/2011/main" xmlns:mv="urn:schemas-microsoft-com:mac:vml" xmlns:mc="http://schemas.openxmlformats.org/markup-compatibility/2006" val="1"/>
            </a:ext>
          </a:extLst>
        </p:spPr>
        <p:txBody>
          <a:bodyPr wrap="square" lIns="0" tIns="0" rIns="0" bIns="0">
            <a:noAutofit/>
          </a:bodyPr>
          <a:lstStyle/>
          <a:p>
            <a:pPr marL="457200" indent="-457200">
              <a:lnSpc>
                <a:spcPct val="120000"/>
              </a:lnSpc>
              <a:spcAft>
                <a:spcPts val="600"/>
              </a:spcAft>
              <a:buSzPct val="75000"/>
              <a:buBlip>
                <a:blip r:embed="rId3"/>
              </a:buBlip>
              <a:defRPr sz="1800"/>
            </a:pPr>
            <a:r>
              <a:rPr lang="en-US" sz="3300" dirty="0">
                <a:latin typeface="Cambria" charset="0"/>
                <a:ea typeface="Cambria" charset="0"/>
                <a:cs typeface="Cambria" charset="0"/>
              </a:rPr>
              <a:t>Two resources related to this topic:</a:t>
            </a:r>
          </a:p>
          <a:p>
            <a:pPr marL="914400" indent="-457200">
              <a:spcBef>
                <a:spcPts val="400"/>
              </a:spcBef>
              <a:spcAft>
                <a:spcPts val="600"/>
              </a:spcAft>
              <a:buFont typeface="Arial" charset="0"/>
              <a:buChar char="•"/>
            </a:pPr>
            <a:r>
              <a:rPr lang="en-US" sz="3300" dirty="0">
                <a:latin typeface="Cambria" charset="0"/>
                <a:ea typeface="Cambria" charset="0"/>
                <a:cs typeface="Cambria" charset="0"/>
              </a:rPr>
              <a:t>PR Pamphlet: </a:t>
            </a:r>
            <a:r>
              <a:rPr lang="en-US" sz="3300" i="1" dirty="0">
                <a:latin typeface="Cambria" charset="0"/>
                <a:ea typeface="Cambria" charset="0"/>
                <a:cs typeface="Cambria" charset="0"/>
              </a:rPr>
              <a:t>Narcotics Anonymous and Persons Receiving Medication-Assisted </a:t>
            </a:r>
            <a:r>
              <a:rPr lang="en-US" sz="3300" i="1" dirty="0" smtClean="0">
                <a:latin typeface="Cambria" charset="0"/>
                <a:ea typeface="Cambria" charset="0"/>
                <a:cs typeface="Cambria" charset="0"/>
              </a:rPr>
              <a:t>Treatment </a:t>
            </a:r>
            <a:r>
              <a:rPr lang="en-US" sz="3300" u="sng" dirty="0">
                <a:latin typeface="Cambria" charset="0"/>
                <a:ea typeface="Cambria" charset="0"/>
                <a:cs typeface="Cambria" charset="0"/>
                <a:hlinkClick r:id="rId4"/>
              </a:rPr>
              <a:t>www.na.org/pr</a:t>
            </a:r>
            <a:r>
              <a:rPr lang="en-US" sz="3300" dirty="0">
                <a:latin typeface="Cambria" charset="0"/>
                <a:ea typeface="Cambria" charset="0"/>
                <a:cs typeface="Cambria" charset="0"/>
              </a:rPr>
              <a:t> </a:t>
            </a:r>
          </a:p>
          <a:p>
            <a:pPr marL="914400" indent="-457200">
              <a:spcBef>
                <a:spcPts val="400"/>
              </a:spcBef>
              <a:spcAft>
                <a:spcPts val="600"/>
              </a:spcAft>
              <a:buFont typeface="Arial" charset="0"/>
              <a:buChar char="•"/>
            </a:pPr>
            <a:r>
              <a:rPr lang="en-US" sz="3300" dirty="0">
                <a:latin typeface="Cambria" charset="0"/>
                <a:ea typeface="Cambria" charset="0"/>
                <a:cs typeface="Cambria" charset="0"/>
              </a:rPr>
              <a:t>Bulletin #29: </a:t>
            </a:r>
            <a:r>
              <a:rPr lang="en-US" sz="3300" i="1" dirty="0">
                <a:latin typeface="Cambria" charset="0"/>
                <a:ea typeface="Cambria" charset="0"/>
                <a:cs typeface="Cambria" charset="0"/>
              </a:rPr>
              <a:t>Regarding Methadone and Other Drug </a:t>
            </a:r>
            <a:r>
              <a:rPr lang="en-US" sz="3300" i="1" dirty="0" smtClean="0">
                <a:latin typeface="Cambria" charset="0"/>
                <a:ea typeface="Cambria" charset="0"/>
                <a:cs typeface="Cambria" charset="0"/>
              </a:rPr>
              <a:t>Replacement</a:t>
            </a:r>
            <a:r>
              <a:rPr lang="en-US" sz="3300" dirty="0">
                <a:latin typeface="Cambria" charset="0"/>
                <a:ea typeface="Cambria" charset="0"/>
                <a:cs typeface="Cambria" charset="0"/>
              </a:rPr>
              <a:t> </a:t>
            </a:r>
            <a:r>
              <a:rPr lang="en-US" sz="3300" u="sng" dirty="0" smtClean="0">
                <a:latin typeface="Cambria" charset="0"/>
                <a:ea typeface="Cambria" charset="0"/>
                <a:cs typeface="Cambria" charset="0"/>
                <a:hlinkClick r:id="rId5"/>
              </a:rPr>
              <a:t>www.na.org/wsbulletins</a:t>
            </a:r>
            <a:r>
              <a:rPr lang="en-US" sz="3300" u="sng" dirty="0" smtClean="0">
                <a:latin typeface="Cambria" charset="0"/>
                <a:ea typeface="Cambria" charset="0"/>
                <a:cs typeface="Cambria" charset="0"/>
              </a:rPr>
              <a:t> </a:t>
            </a:r>
            <a:endParaRPr lang="en-US" sz="3300" dirty="0">
              <a:latin typeface="Cambria" charset="0"/>
              <a:ea typeface="Cambria" charset="0"/>
              <a:cs typeface="Cambria" charset="0"/>
            </a:endParaRPr>
          </a:p>
        </p:txBody>
      </p:sp>
      <p:pic>
        <p:nvPicPr>
          <p:cNvPr id="4" name="wsc2018_logobluetextchairs.png"/>
          <p:cNvPicPr/>
          <p:nvPr/>
        </p:nvPicPr>
        <p:blipFill>
          <a:blip r:embed="rId6">
            <a:extLst/>
          </a:blip>
          <a:stretch>
            <a:fillRect/>
          </a:stretch>
        </p:blipFill>
        <p:spPr>
          <a:xfrm>
            <a:off x="432012" y="327580"/>
            <a:ext cx="2264894" cy="1588953"/>
          </a:xfrm>
          <a:prstGeom prst="rect">
            <a:avLst/>
          </a:prstGeom>
          <a:ln w="12700">
            <a:miter lim="400000"/>
          </a:ln>
        </p:spPr>
      </p:pic>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2159124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extBox 1"/>
          <p:cNvSpPr txBox="1"/>
          <p:nvPr/>
        </p:nvSpPr>
        <p:spPr>
          <a:xfrm>
            <a:off x="320041" y="287171"/>
            <a:ext cx="11960860" cy="1645920"/>
          </a:xfrm>
          <a:prstGeom prst="rect">
            <a:avLst/>
          </a:prstGeom>
          <a:solidFill>
            <a:srgbClr val="FFFFFF"/>
          </a:solidFill>
          <a:ln w="63500" cap="flat">
            <a:solidFill>
              <a:schemeClr val="tx1"/>
            </a:solid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2468880" tIns="0" rIns="36576" bIns="36576" numCol="1" spcCol="38100" rtlCol="0" anchor="ctr">
            <a:noAutofit/>
          </a:bodyPr>
          <a:lstStyle/>
          <a:p>
            <a:pPr lvl="0" algn="ctr" latinLnBrk="1" hangingPunct="0"/>
            <a:r>
              <a:rPr lang="en-US" sz="4500" b="1" dirty="0">
                <a:latin typeface="Cambria" charset="0"/>
                <a:ea typeface="Cambria" charset="0"/>
                <a:cs typeface="Cambria" charset="0"/>
              </a:rPr>
              <a:t>Drug Replacement Therapy</a:t>
            </a:r>
            <a:r>
              <a:rPr lang="en-US" sz="4500" b="1" dirty="0" smtClean="0">
                <a:latin typeface="Cambria" charset="0"/>
                <a:ea typeface="Cambria" charset="0"/>
                <a:cs typeface="Cambria" charset="0"/>
              </a:rPr>
              <a:t>/</a:t>
            </a:r>
            <a:br>
              <a:rPr lang="en-US" sz="4500" b="1" dirty="0" smtClean="0">
                <a:latin typeface="Cambria" charset="0"/>
                <a:ea typeface="Cambria" charset="0"/>
                <a:cs typeface="Cambria" charset="0"/>
              </a:rPr>
            </a:br>
            <a:r>
              <a:rPr lang="en-US" sz="4500" b="1" dirty="0" smtClean="0">
                <a:latin typeface="Cambria" charset="0"/>
                <a:ea typeface="Cambria" charset="0"/>
                <a:cs typeface="Cambria" charset="0"/>
              </a:rPr>
              <a:t>Medically </a:t>
            </a:r>
            <a:r>
              <a:rPr lang="en-US" sz="4500" b="1" dirty="0">
                <a:latin typeface="Cambria" charset="0"/>
                <a:ea typeface="Cambria" charset="0"/>
                <a:cs typeface="Cambria" charset="0"/>
              </a:rPr>
              <a:t>Assisted Treatment</a:t>
            </a:r>
          </a:p>
        </p:txBody>
      </p:sp>
      <p:sp>
        <p:nvSpPr>
          <p:cNvPr id="3" name="Shape 68"/>
          <p:cNvSpPr/>
          <p:nvPr/>
        </p:nvSpPr>
        <p:spPr>
          <a:xfrm>
            <a:off x="1524000" y="2247552"/>
            <a:ext cx="9359900" cy="4496147"/>
          </a:xfrm>
          <a:prstGeom prst="rect">
            <a:avLst/>
          </a:prstGeom>
          <a:ln w="12700">
            <a:miter lim="400000"/>
          </a:ln>
          <a:extLst>
            <a:ext uri="{C572A759-6A51-4108-AA02-DFA0A04FC94B}">
              <ma14:wrappingTextBoxFlag xmlns:mc="http://schemas.openxmlformats.org/markup-compatibility/2006" xmlns:mv="urn:schemas-microsoft-com:mac:vml" xmlns:ma14="http://schemas.microsoft.com/office/mac/drawingml/2011/main" xmlns:p="http://schemas.openxmlformats.org/presentationml/2006/main" xmlns:r="http://schemas.openxmlformats.org/officeDocument/2006/relationships" xmlns:a="http://schemas.openxmlformats.org/drawingml/2006/main" xmlns="" val="1"/>
            </a:ext>
          </a:extLst>
        </p:spPr>
        <p:txBody>
          <a:bodyPr wrap="square" lIns="0" tIns="0" rIns="0" bIns="0">
            <a:noAutofit/>
          </a:bodyPr>
          <a:lstStyle/>
          <a:p>
            <a:pPr marL="457200" indent="-457200">
              <a:lnSpc>
                <a:spcPct val="120000"/>
              </a:lnSpc>
              <a:spcAft>
                <a:spcPts val="1200"/>
              </a:spcAft>
              <a:buSzPct val="75000"/>
              <a:buBlip>
                <a:blip r:embed="rId3"/>
              </a:buBlip>
              <a:defRPr sz="1800"/>
            </a:pPr>
            <a:r>
              <a:rPr lang="en-US" sz="3300" dirty="0" smtClean="0">
                <a:latin typeface="Cambria" charset="0"/>
                <a:ea typeface="Cambria" charset="0"/>
                <a:cs typeface="Cambria" charset="0"/>
                <a:sym typeface="PopplLaudatio-Regular"/>
              </a:rPr>
              <a:t>Regions were </a:t>
            </a:r>
            <a:r>
              <a:rPr lang="en-US" sz="3300" dirty="0">
                <a:latin typeface="Cambria" charset="0"/>
                <a:ea typeface="Cambria" charset="0"/>
                <a:cs typeface="Cambria" charset="0"/>
              </a:rPr>
              <a:t>asked about challenges so those could be addressed in the upcoming cycle’s strategic plan.</a:t>
            </a:r>
          </a:p>
          <a:p>
            <a:pPr marL="457200" indent="-457200">
              <a:lnSpc>
                <a:spcPct val="120000"/>
              </a:lnSpc>
              <a:buSzPct val="75000"/>
              <a:buBlip>
                <a:blip r:embed="rId3"/>
              </a:buBlip>
              <a:defRPr sz="1800"/>
            </a:pPr>
            <a:r>
              <a:rPr lang="en-US" sz="3300" dirty="0" smtClean="0">
                <a:latin typeface="Cambria" charset="0"/>
                <a:ea typeface="Cambria" charset="0"/>
                <a:cs typeface="Cambria" charset="0"/>
                <a:sym typeface="PopplLaudatio-Regular"/>
              </a:rPr>
              <a:t>Of</a:t>
            </a:r>
            <a:r>
              <a:rPr lang="en-US" sz="3300" dirty="0" smtClean="0">
                <a:latin typeface="Cambria" charset="0"/>
                <a:ea typeface="Cambria" charset="0"/>
                <a:cs typeface="Cambria" charset="0"/>
              </a:rPr>
              <a:t> </a:t>
            </a:r>
            <a:r>
              <a:rPr lang="en-US" sz="3300" dirty="0">
                <a:latin typeface="Cambria" charset="0"/>
                <a:ea typeface="Cambria" charset="0"/>
                <a:cs typeface="Cambria" charset="0"/>
              </a:rPr>
              <a:t>the regions that responded, 86% identified </a:t>
            </a:r>
            <a:r>
              <a:rPr lang="en-US" sz="3300" dirty="0" smtClean="0">
                <a:latin typeface="Cambria" charset="0"/>
                <a:ea typeface="Cambria" charset="0"/>
                <a:cs typeface="Cambria" charset="0"/>
              </a:rPr>
              <a:t>increased </a:t>
            </a:r>
            <a:r>
              <a:rPr lang="en-US" sz="3300" dirty="0">
                <a:latin typeface="Cambria" charset="0"/>
                <a:ea typeface="Cambria" charset="0"/>
                <a:cs typeface="Cambria" charset="0"/>
              </a:rPr>
              <a:t>use of DRT/MAT as </a:t>
            </a:r>
            <a:r>
              <a:rPr lang="en-US" sz="3300" dirty="0" smtClean="0">
                <a:latin typeface="Cambria" charset="0"/>
                <a:ea typeface="Cambria" charset="0"/>
                <a:cs typeface="Cambria" charset="0"/>
              </a:rPr>
              <a:t>affecting </a:t>
            </a:r>
            <a:r>
              <a:rPr lang="en-US" sz="3300" dirty="0">
                <a:latin typeface="Cambria" charset="0"/>
                <a:ea typeface="Cambria" charset="0"/>
                <a:cs typeface="Cambria" charset="0"/>
              </a:rPr>
              <a:t>NA in their </a:t>
            </a:r>
            <a:r>
              <a:rPr lang="en-US" sz="3300" dirty="0" smtClean="0">
                <a:latin typeface="Cambria" charset="0"/>
                <a:ea typeface="Cambria" charset="0"/>
                <a:cs typeface="Cambria" charset="0"/>
              </a:rPr>
              <a:t>regions.</a:t>
            </a:r>
          </a:p>
        </p:txBody>
      </p:sp>
      <p:pic>
        <p:nvPicPr>
          <p:cNvPr id="4" name="wsc2018_logobluetextchairs.png"/>
          <p:cNvPicPr/>
          <p:nvPr/>
        </p:nvPicPr>
        <p:blipFill>
          <a:blip r:embed="rId4">
            <a:extLst/>
          </a:blip>
          <a:stretch>
            <a:fillRect/>
          </a:stretch>
        </p:blipFill>
        <p:spPr>
          <a:xfrm>
            <a:off x="432012" y="327580"/>
            <a:ext cx="2264894" cy="1588953"/>
          </a:xfrm>
          <a:prstGeom prst="rect">
            <a:avLst/>
          </a:prstGeom>
          <a:ln w="12700">
            <a:miter lim="400000"/>
          </a:ln>
        </p:spPr>
      </p:pic>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2504372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extBox 1"/>
          <p:cNvSpPr txBox="1"/>
          <p:nvPr/>
        </p:nvSpPr>
        <p:spPr>
          <a:xfrm>
            <a:off x="320041" y="287171"/>
            <a:ext cx="11960860" cy="1645920"/>
          </a:xfrm>
          <a:prstGeom prst="rect">
            <a:avLst/>
          </a:prstGeom>
          <a:solidFill>
            <a:srgbClr val="FFFFFF"/>
          </a:solidFill>
          <a:ln w="63500" cap="flat">
            <a:solidFill>
              <a:srgbClr val="92278F"/>
            </a:solid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2468880" tIns="0" rIns="36576" bIns="36576" numCol="1" spcCol="38100" rtlCol="0" anchor="ctr">
            <a:noAutofit/>
          </a:bodyPr>
          <a:lstStyle/>
          <a:p>
            <a:pPr marL="0" marR="0" lvl="0" indent="0" algn="ctr" defTabSz="914400" rtl="0" eaLnBrk="1" fontAlgn="auto" latinLnBrk="1" hangingPunct="0">
              <a:lnSpc>
                <a:spcPct val="100000"/>
              </a:lnSpc>
              <a:spcBef>
                <a:spcPts val="0"/>
              </a:spcBef>
              <a:spcAft>
                <a:spcPts val="0"/>
              </a:spcAft>
              <a:buClrTx/>
              <a:buSzTx/>
              <a:buFontTx/>
              <a:buNone/>
              <a:tabLst/>
              <a:defRPr/>
            </a:pPr>
            <a:r>
              <a:rPr kumimoji="0" lang="en-US" sz="4500" b="1" i="0" u="none" strike="noStrike" kern="1200" cap="none" spc="0" normalizeH="0" baseline="0" noProof="0" dirty="0" smtClean="0">
                <a:ln>
                  <a:noFill/>
                </a:ln>
                <a:solidFill>
                  <a:prstClr val="black"/>
                </a:solidFill>
                <a:effectLst/>
                <a:uLnTx/>
                <a:uFillTx/>
                <a:latin typeface="Cambria" charset="0"/>
                <a:ea typeface="Cambria" charset="0"/>
                <a:cs typeface="Cambria" charset="0"/>
              </a:rPr>
              <a:t>Regional Motions</a:t>
            </a:r>
            <a:endParaRPr kumimoji="0" lang="en-US" sz="4500" b="1" i="0" u="none" strike="noStrike" kern="1200" cap="none" spc="0" normalizeH="0" baseline="0" noProof="0" dirty="0">
              <a:ln>
                <a:noFill/>
              </a:ln>
              <a:solidFill>
                <a:prstClr val="black"/>
              </a:solidFill>
              <a:effectLst/>
              <a:uLnTx/>
              <a:uFillTx/>
              <a:latin typeface="Cambria" charset="0"/>
              <a:ea typeface="Cambria" charset="0"/>
              <a:cs typeface="Cambria" charset="0"/>
            </a:endParaRPr>
          </a:p>
        </p:txBody>
      </p:sp>
      <p:sp>
        <p:nvSpPr>
          <p:cNvPr id="3" name="Shape 68"/>
          <p:cNvSpPr/>
          <p:nvPr/>
        </p:nvSpPr>
        <p:spPr>
          <a:xfrm>
            <a:off x="878541" y="2247552"/>
            <a:ext cx="10434918" cy="4153247"/>
          </a:xfrm>
          <a:prstGeom prst="rect">
            <a:avLst/>
          </a:prstGeom>
          <a:ln w="12700">
            <a:miter lim="400000"/>
          </a:ln>
          <a:extLst>
            <a:ext uri="{C572A759-6A51-4108-AA02-DFA0A04FC94B}">
              <ma14:wrappingTextBoxFlag xmlns:mc="http://schemas.openxmlformats.org/markup-compatibility/2006" xmlns:mv="urn:schemas-microsoft-com:mac:vml" xmlns:ma14="http://schemas.microsoft.com/office/mac/drawingml/2011/main" xmlns="" xmlns:p="http://schemas.openxmlformats.org/presentationml/2006/main" xmlns:r="http://schemas.openxmlformats.org/officeDocument/2006/relationships" xmlns:a="http://schemas.openxmlformats.org/drawingml/2006/main" val="1"/>
            </a:ext>
          </a:extLst>
        </p:spPr>
        <p:txBody>
          <a:bodyPr wrap="square" lIns="0" tIns="0" rIns="0" bIns="0">
            <a:noAutofit/>
          </a:bodyPr>
          <a:lstStyle/>
          <a:p>
            <a:pPr marL="457200" marR="0" lvl="0" indent="-457200" algn="l" defTabSz="914400" rtl="0" eaLnBrk="1" fontAlgn="auto" latinLnBrk="0" hangingPunct="1">
              <a:lnSpc>
                <a:spcPct val="120000"/>
              </a:lnSpc>
              <a:spcBef>
                <a:spcPts val="0"/>
              </a:spcBef>
              <a:spcAft>
                <a:spcPts val="0"/>
              </a:spcAft>
              <a:buClrTx/>
              <a:buSzPct val="75000"/>
              <a:buFontTx/>
              <a:buBlip>
                <a:blip r:embed="rId3"/>
              </a:buBlip>
              <a:tabLst/>
              <a:defRPr sz="1800"/>
            </a:pPr>
            <a:r>
              <a:rPr lang="en-US" sz="3300" i="1" dirty="0" smtClean="0">
                <a:solidFill>
                  <a:prstClr val="black"/>
                </a:solidFill>
                <a:latin typeface="Cambria" charset="0"/>
                <a:ea typeface="Cambria" charset="0"/>
                <a:cs typeface="Cambria" charset="0"/>
                <a:sym typeface="PopplLaudatio-Regular"/>
              </a:rPr>
              <a:t>CAR</a:t>
            </a:r>
            <a:r>
              <a:rPr lang="en-US" sz="3300" dirty="0" smtClean="0">
                <a:solidFill>
                  <a:prstClr val="black"/>
                </a:solidFill>
                <a:latin typeface="Cambria" charset="0"/>
                <a:ea typeface="Cambria" charset="0"/>
                <a:cs typeface="Cambria" charset="0"/>
                <a:sym typeface="PopplLaudatio-Regular"/>
              </a:rPr>
              <a:t> items are ideally the result of previous discussion </a:t>
            </a:r>
            <a:br>
              <a:rPr lang="en-US" sz="3300" dirty="0" smtClean="0">
                <a:solidFill>
                  <a:prstClr val="black"/>
                </a:solidFill>
                <a:latin typeface="Cambria" charset="0"/>
                <a:ea typeface="Cambria" charset="0"/>
                <a:cs typeface="Cambria" charset="0"/>
                <a:sym typeface="PopplLaudatio-Regular"/>
              </a:rPr>
            </a:br>
            <a:r>
              <a:rPr lang="en-US" sz="3300" dirty="0" smtClean="0">
                <a:solidFill>
                  <a:prstClr val="black"/>
                </a:solidFill>
                <a:latin typeface="Cambria" charset="0"/>
                <a:ea typeface="Cambria" charset="0"/>
                <a:cs typeface="Cambria" charset="0"/>
                <a:sym typeface="PopplLaudatio-Regular"/>
              </a:rPr>
              <a:t>and input</a:t>
            </a:r>
          </a:p>
          <a:p>
            <a:pPr marL="457200" marR="0" lvl="0" indent="-457200" algn="l" defTabSz="914400" rtl="0" eaLnBrk="1" fontAlgn="auto" latinLnBrk="0" hangingPunct="1">
              <a:lnSpc>
                <a:spcPct val="120000"/>
              </a:lnSpc>
              <a:spcBef>
                <a:spcPts val="0"/>
              </a:spcBef>
              <a:spcAft>
                <a:spcPts val="0"/>
              </a:spcAft>
              <a:buClrTx/>
              <a:buSzPct val="75000"/>
              <a:buFontTx/>
              <a:buBlip>
                <a:blip r:embed="rId3"/>
              </a:buBlip>
              <a:tabLst/>
              <a:defRPr sz="1800"/>
            </a:pPr>
            <a:r>
              <a:rPr lang="en-US" sz="3300" dirty="0" smtClean="0">
                <a:solidFill>
                  <a:prstClr val="black"/>
                </a:solidFill>
                <a:latin typeface="Cambria" charset="0"/>
                <a:ea typeface="Cambria" charset="0"/>
                <a:cs typeface="Cambria" charset="0"/>
                <a:sym typeface="PopplLaudatio-Regular"/>
              </a:rPr>
              <a:t>The </a:t>
            </a:r>
            <a:r>
              <a:rPr lang="en-US" sz="3300" i="1" dirty="0" smtClean="0">
                <a:solidFill>
                  <a:prstClr val="black"/>
                </a:solidFill>
                <a:latin typeface="Cambria" charset="0"/>
                <a:ea typeface="Cambria" charset="0"/>
                <a:cs typeface="Cambria" charset="0"/>
                <a:sym typeface="PopplLaudatio-Regular"/>
              </a:rPr>
              <a:t>CAR</a:t>
            </a:r>
            <a:r>
              <a:rPr lang="en-US" sz="3300" dirty="0" smtClean="0">
                <a:solidFill>
                  <a:prstClr val="black"/>
                </a:solidFill>
                <a:latin typeface="Cambria" charset="0"/>
                <a:ea typeface="Cambria" charset="0"/>
                <a:cs typeface="Cambria" charset="0"/>
                <a:sym typeface="PopplLaudatio-Regular"/>
              </a:rPr>
              <a:t> is not the ideal place to handle production </a:t>
            </a:r>
            <a:br>
              <a:rPr lang="en-US" sz="3300" dirty="0" smtClean="0">
                <a:solidFill>
                  <a:prstClr val="black"/>
                </a:solidFill>
                <a:latin typeface="Cambria" charset="0"/>
                <a:ea typeface="Cambria" charset="0"/>
                <a:cs typeface="Cambria" charset="0"/>
                <a:sym typeface="PopplLaudatio-Regular"/>
              </a:rPr>
            </a:br>
            <a:r>
              <a:rPr lang="en-US" sz="3300" dirty="0" smtClean="0">
                <a:solidFill>
                  <a:prstClr val="black"/>
                </a:solidFill>
                <a:latin typeface="Cambria" charset="0"/>
                <a:ea typeface="Cambria" charset="0"/>
                <a:cs typeface="Cambria" charset="0"/>
                <a:sym typeface="PopplLaudatio-Regular"/>
              </a:rPr>
              <a:t>issues</a:t>
            </a:r>
          </a:p>
          <a:p>
            <a:pPr marL="457200" marR="0" lvl="0" indent="-457200" algn="l" defTabSz="914400" rtl="0" eaLnBrk="1" fontAlgn="auto" latinLnBrk="0" hangingPunct="1">
              <a:lnSpc>
                <a:spcPct val="120000"/>
              </a:lnSpc>
              <a:spcBef>
                <a:spcPts val="0"/>
              </a:spcBef>
              <a:spcAft>
                <a:spcPts val="0"/>
              </a:spcAft>
              <a:buClrTx/>
              <a:buSzPct val="75000"/>
              <a:buFontTx/>
              <a:buBlip>
                <a:blip r:embed="rId3"/>
              </a:buBlip>
              <a:tabLst/>
              <a:defRPr sz="1800"/>
            </a:pPr>
            <a:r>
              <a:rPr lang="en-US" sz="3300" dirty="0" smtClean="0">
                <a:solidFill>
                  <a:prstClr val="black"/>
                </a:solidFill>
                <a:latin typeface="Cambria" charset="0"/>
                <a:ea typeface="Cambria" charset="0"/>
                <a:cs typeface="Cambria" charset="0"/>
                <a:sym typeface="PopplLaudatio-Regular"/>
              </a:rPr>
              <a:t>Production issues and ideas can be sent directly to </a:t>
            </a:r>
            <a:r>
              <a:rPr lang="en-US" sz="3300" dirty="0" smtClean="0">
                <a:solidFill>
                  <a:prstClr val="black"/>
                </a:solidFill>
                <a:latin typeface="Cambria" charset="0"/>
                <a:ea typeface="Cambria" charset="0"/>
                <a:cs typeface="Cambria" charset="0"/>
                <a:sym typeface="PopplLaudatio-Regular"/>
                <a:hlinkClick r:id="rId4"/>
              </a:rPr>
              <a:t>worldboard@na.org</a:t>
            </a:r>
            <a:r>
              <a:rPr lang="en-US" sz="3300" dirty="0" smtClean="0">
                <a:solidFill>
                  <a:prstClr val="black"/>
                </a:solidFill>
                <a:latin typeface="Cambria" charset="0"/>
                <a:ea typeface="Cambria" charset="0"/>
                <a:cs typeface="Cambria" charset="0"/>
                <a:sym typeface="PopplLaudatio-Regular"/>
              </a:rPr>
              <a:t> </a:t>
            </a:r>
          </a:p>
          <a:p>
            <a:pPr marL="457200" marR="0" lvl="0" indent="-457200" algn="l" defTabSz="914400" rtl="0" eaLnBrk="1" fontAlgn="auto" latinLnBrk="0" hangingPunct="1">
              <a:lnSpc>
                <a:spcPct val="120000"/>
              </a:lnSpc>
              <a:spcBef>
                <a:spcPts val="0"/>
              </a:spcBef>
              <a:spcAft>
                <a:spcPts val="0"/>
              </a:spcAft>
              <a:buClrTx/>
              <a:buSzPct val="75000"/>
              <a:buFontTx/>
              <a:buBlip>
                <a:blip r:embed="rId3"/>
              </a:buBlip>
              <a:tabLst/>
              <a:defRPr sz="1800"/>
            </a:pPr>
            <a:endParaRPr kumimoji="0" sz="3300" b="0" i="0" u="none" strike="noStrike" kern="1200" cap="none" spc="0" normalizeH="0" baseline="0" noProof="0" dirty="0">
              <a:ln>
                <a:noFill/>
              </a:ln>
              <a:solidFill>
                <a:prstClr val="black"/>
              </a:solidFill>
              <a:effectLst/>
              <a:uLnTx/>
              <a:uFillTx/>
              <a:latin typeface="Cambria" charset="0"/>
              <a:ea typeface="Cambria" charset="0"/>
              <a:cs typeface="Cambria" charset="0"/>
              <a:sym typeface="PopplLaudatio-Regular"/>
            </a:endParaRPr>
          </a:p>
        </p:txBody>
      </p:sp>
      <p:pic>
        <p:nvPicPr>
          <p:cNvPr id="4" name="wsc2018_logobluetextchairs.png"/>
          <p:cNvPicPr/>
          <p:nvPr/>
        </p:nvPicPr>
        <p:blipFill>
          <a:blip r:embed="rId5">
            <a:extLst/>
          </a:blip>
          <a:stretch>
            <a:fillRect/>
          </a:stretch>
        </p:blipFill>
        <p:spPr>
          <a:xfrm>
            <a:off x="432012" y="327580"/>
            <a:ext cx="2264894" cy="1588953"/>
          </a:xfrm>
          <a:prstGeom prst="rect">
            <a:avLst/>
          </a:prstGeom>
          <a:ln w="12700">
            <a:miter lim="400000"/>
          </a:ln>
        </p:spPr>
      </p:pic>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84419335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extBox 1"/>
          <p:cNvSpPr txBox="1"/>
          <p:nvPr/>
        </p:nvSpPr>
        <p:spPr>
          <a:xfrm>
            <a:off x="320041" y="287171"/>
            <a:ext cx="11960860" cy="1645920"/>
          </a:xfrm>
          <a:prstGeom prst="rect">
            <a:avLst/>
          </a:prstGeom>
          <a:solidFill>
            <a:srgbClr val="FFFFFF"/>
          </a:solidFill>
          <a:ln w="63500" cap="flat">
            <a:solidFill>
              <a:schemeClr val="tx1"/>
            </a:solid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2468880" tIns="0" rIns="36576" bIns="36576" numCol="1" spcCol="38100" rtlCol="0" anchor="ctr">
            <a:noAutofit/>
          </a:bodyPr>
          <a:lstStyle/>
          <a:p>
            <a:pPr lvl="0" algn="ctr" latinLnBrk="1" hangingPunct="0"/>
            <a:r>
              <a:rPr lang="en-US" sz="4500" b="1" dirty="0">
                <a:latin typeface="Cambria" charset="0"/>
                <a:ea typeface="Cambria" charset="0"/>
                <a:cs typeface="Cambria" charset="0"/>
              </a:rPr>
              <a:t>Drug Replacement Therapy</a:t>
            </a:r>
            <a:r>
              <a:rPr lang="en-US" sz="4500" b="1" dirty="0" smtClean="0">
                <a:latin typeface="Cambria" charset="0"/>
                <a:ea typeface="Cambria" charset="0"/>
                <a:cs typeface="Cambria" charset="0"/>
              </a:rPr>
              <a:t>/</a:t>
            </a:r>
            <a:br>
              <a:rPr lang="en-US" sz="4500" b="1" dirty="0" smtClean="0">
                <a:latin typeface="Cambria" charset="0"/>
                <a:ea typeface="Cambria" charset="0"/>
                <a:cs typeface="Cambria" charset="0"/>
              </a:rPr>
            </a:br>
            <a:r>
              <a:rPr lang="en-US" sz="4500" b="1" dirty="0" smtClean="0">
                <a:latin typeface="Cambria" charset="0"/>
                <a:ea typeface="Cambria" charset="0"/>
                <a:cs typeface="Cambria" charset="0"/>
              </a:rPr>
              <a:t>Medically </a:t>
            </a:r>
            <a:r>
              <a:rPr lang="en-US" sz="4500" b="1" dirty="0">
                <a:latin typeface="Cambria" charset="0"/>
                <a:ea typeface="Cambria" charset="0"/>
                <a:cs typeface="Cambria" charset="0"/>
              </a:rPr>
              <a:t>Assisted Treatment</a:t>
            </a:r>
          </a:p>
        </p:txBody>
      </p:sp>
      <p:sp>
        <p:nvSpPr>
          <p:cNvPr id="3" name="Shape 68"/>
          <p:cNvSpPr/>
          <p:nvPr/>
        </p:nvSpPr>
        <p:spPr>
          <a:xfrm>
            <a:off x="1524000" y="2247552"/>
            <a:ext cx="9359900" cy="4496147"/>
          </a:xfrm>
          <a:prstGeom prst="rect">
            <a:avLst/>
          </a:prstGeom>
          <a:ln w="12700">
            <a:miter lim="400000"/>
          </a:ln>
          <a:extLst>
            <a:ext uri="{C572A759-6A51-4108-AA02-DFA0A04FC94B}">
              <ma14:wrappingTextBoxFlag xmlns:mc="http://schemas.openxmlformats.org/markup-compatibility/2006" xmlns:mv="urn:schemas-microsoft-com:mac:vml" xmlns:ma14="http://schemas.microsoft.com/office/mac/drawingml/2011/main" xmlns:p="http://schemas.openxmlformats.org/presentationml/2006/main" xmlns:r="http://schemas.openxmlformats.org/officeDocument/2006/relationships" xmlns:a="http://schemas.openxmlformats.org/drawingml/2006/main" xmlns="" val="1"/>
            </a:ext>
          </a:extLst>
        </p:spPr>
        <p:txBody>
          <a:bodyPr wrap="square" lIns="0" tIns="0" rIns="0" bIns="0">
            <a:noAutofit/>
          </a:bodyPr>
          <a:lstStyle/>
          <a:p>
            <a:pPr marL="457200" indent="-457200">
              <a:lnSpc>
                <a:spcPct val="120000"/>
              </a:lnSpc>
              <a:spcAft>
                <a:spcPts val="600"/>
              </a:spcAft>
              <a:buSzPct val="75000"/>
              <a:buBlip>
                <a:blip r:embed="rId3"/>
              </a:buBlip>
              <a:defRPr sz="1800"/>
            </a:pPr>
            <a:r>
              <a:rPr lang="en-US" sz="3300" dirty="0">
                <a:latin typeface="Cambria" charset="0"/>
                <a:ea typeface="Cambria" charset="0"/>
                <a:cs typeface="Cambria" charset="0"/>
              </a:rPr>
              <a:t>Two resources related to this topic:</a:t>
            </a:r>
          </a:p>
          <a:p>
            <a:pPr marL="914400" indent="-457200">
              <a:spcBef>
                <a:spcPts val="400"/>
              </a:spcBef>
              <a:spcAft>
                <a:spcPts val="600"/>
              </a:spcAft>
              <a:buFont typeface="Arial" charset="0"/>
              <a:buChar char="•"/>
            </a:pPr>
            <a:r>
              <a:rPr lang="en-US" sz="3300" dirty="0">
                <a:latin typeface="Cambria" charset="0"/>
                <a:ea typeface="Cambria" charset="0"/>
                <a:cs typeface="Cambria" charset="0"/>
              </a:rPr>
              <a:t>PR Pamphlet: </a:t>
            </a:r>
            <a:r>
              <a:rPr lang="en-US" sz="3300" i="1" dirty="0">
                <a:latin typeface="Cambria" charset="0"/>
                <a:ea typeface="Cambria" charset="0"/>
                <a:cs typeface="Cambria" charset="0"/>
              </a:rPr>
              <a:t>Narcotics Anonymous and Persons Receiving Medication-Assisted </a:t>
            </a:r>
            <a:r>
              <a:rPr lang="en-US" sz="3300" i="1" dirty="0" smtClean="0">
                <a:latin typeface="Cambria" charset="0"/>
                <a:ea typeface="Cambria" charset="0"/>
                <a:cs typeface="Cambria" charset="0"/>
              </a:rPr>
              <a:t>Treatment </a:t>
            </a:r>
            <a:r>
              <a:rPr lang="en-US" sz="3300" u="sng" dirty="0">
                <a:latin typeface="Cambria" charset="0"/>
                <a:ea typeface="Cambria" charset="0"/>
                <a:cs typeface="Cambria" charset="0"/>
                <a:hlinkClick r:id="rId4"/>
              </a:rPr>
              <a:t>www.na.org/pr</a:t>
            </a:r>
            <a:r>
              <a:rPr lang="en-US" sz="3300" dirty="0">
                <a:latin typeface="Cambria" charset="0"/>
                <a:ea typeface="Cambria" charset="0"/>
                <a:cs typeface="Cambria" charset="0"/>
              </a:rPr>
              <a:t> </a:t>
            </a:r>
          </a:p>
          <a:p>
            <a:pPr marL="914400" indent="-457200">
              <a:spcBef>
                <a:spcPts val="400"/>
              </a:spcBef>
              <a:spcAft>
                <a:spcPts val="600"/>
              </a:spcAft>
              <a:buFont typeface="Arial" charset="0"/>
              <a:buChar char="•"/>
            </a:pPr>
            <a:r>
              <a:rPr lang="en-US" sz="3300" dirty="0">
                <a:latin typeface="Cambria" charset="0"/>
                <a:ea typeface="Cambria" charset="0"/>
                <a:cs typeface="Cambria" charset="0"/>
              </a:rPr>
              <a:t>Bulletin #29: </a:t>
            </a:r>
            <a:r>
              <a:rPr lang="en-US" sz="3300" i="1" dirty="0">
                <a:latin typeface="Cambria" charset="0"/>
                <a:ea typeface="Cambria" charset="0"/>
                <a:cs typeface="Cambria" charset="0"/>
              </a:rPr>
              <a:t>Regarding Methadone and Other Drug </a:t>
            </a:r>
            <a:r>
              <a:rPr lang="en-US" sz="3300" i="1" dirty="0" smtClean="0">
                <a:latin typeface="Cambria" charset="0"/>
                <a:ea typeface="Cambria" charset="0"/>
                <a:cs typeface="Cambria" charset="0"/>
              </a:rPr>
              <a:t>Replacement</a:t>
            </a:r>
            <a:r>
              <a:rPr lang="en-US" sz="3300" dirty="0">
                <a:latin typeface="Cambria" charset="0"/>
                <a:ea typeface="Cambria" charset="0"/>
                <a:cs typeface="Cambria" charset="0"/>
              </a:rPr>
              <a:t> </a:t>
            </a:r>
            <a:r>
              <a:rPr lang="en-US" sz="3300" u="sng" dirty="0" smtClean="0">
                <a:latin typeface="Cambria" charset="0"/>
                <a:ea typeface="Cambria" charset="0"/>
                <a:cs typeface="Cambria" charset="0"/>
                <a:hlinkClick r:id="rId5"/>
              </a:rPr>
              <a:t>www.na.org/wsbulletins</a:t>
            </a:r>
            <a:r>
              <a:rPr lang="en-US" sz="3300" u="sng" dirty="0" smtClean="0">
                <a:latin typeface="Cambria" charset="0"/>
                <a:ea typeface="Cambria" charset="0"/>
                <a:cs typeface="Cambria" charset="0"/>
              </a:rPr>
              <a:t> </a:t>
            </a:r>
            <a:endParaRPr lang="en-US" sz="3300" dirty="0">
              <a:latin typeface="Cambria" charset="0"/>
              <a:ea typeface="Cambria" charset="0"/>
              <a:cs typeface="Cambria" charset="0"/>
            </a:endParaRPr>
          </a:p>
        </p:txBody>
      </p:sp>
      <p:pic>
        <p:nvPicPr>
          <p:cNvPr id="4" name="wsc2018_logobluetextchairs.png"/>
          <p:cNvPicPr/>
          <p:nvPr/>
        </p:nvPicPr>
        <p:blipFill>
          <a:blip r:embed="rId6">
            <a:extLst/>
          </a:blip>
          <a:stretch>
            <a:fillRect/>
          </a:stretch>
        </p:blipFill>
        <p:spPr>
          <a:xfrm>
            <a:off x="432012" y="327580"/>
            <a:ext cx="2264894" cy="1588953"/>
          </a:xfrm>
          <a:prstGeom prst="rect">
            <a:avLst/>
          </a:prstGeom>
          <a:ln w="12700">
            <a:miter lim="400000"/>
          </a:ln>
        </p:spPr>
      </p:pic>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2159124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hape 74"/>
          <p:cNvSpPr/>
          <p:nvPr/>
        </p:nvSpPr>
        <p:spPr>
          <a:xfrm>
            <a:off x="343823" y="716630"/>
            <a:ext cx="11260841" cy="2191669"/>
          </a:xfrm>
          <a:prstGeom prst="rect">
            <a:avLst/>
          </a:prstGeom>
          <a:ln w="12700">
            <a:miter lim="400000"/>
          </a:ln>
          <a:extLst>
            <a:ext uri="{C572A759-6A51-4108-AA02-DFA0A04FC94B}">
              <ma14:wrappingTextBoxFlag xmlns:mc="http://schemas.openxmlformats.org/markup-compatibility/2006" xmlns:mv="urn:schemas-microsoft-com:mac:vml" xmlns:ma14="http://schemas.microsoft.com/office/mac/drawingml/2011/main" xmlns:p="http://schemas.openxmlformats.org/presentationml/2006/main" xmlns:r="http://schemas.openxmlformats.org/officeDocument/2006/relationships" xmlns:a="http://schemas.openxmlformats.org/drawingml/2006/main" xmlns="" val="1"/>
            </a:ext>
          </a:extLst>
        </p:spPr>
        <p:txBody>
          <a:bodyPr wrap="square" lIns="35719" tIns="35719" rIns="35719" bIns="35719" anchor="ctr">
            <a:noAutofit/>
          </a:bodyPr>
          <a:lstStyle/>
          <a:p>
            <a:pPr marL="0" lvl="1" defTabSz="457200">
              <a:defRPr sz="1800"/>
            </a:pPr>
            <a:r>
              <a:rPr sz="3500" b="1" dirty="0">
                <a:latin typeface="Cambria" charset="0"/>
                <a:ea typeface="Cambria" charset="0"/>
                <a:cs typeface="Cambria" charset="0"/>
                <a:sym typeface="BotonBQ-Bold"/>
              </a:rPr>
              <a:t>Motion </a:t>
            </a:r>
            <a:r>
              <a:rPr lang="en-US" sz="3500" b="1" dirty="0" smtClean="0">
                <a:latin typeface="Cambria" charset="0"/>
                <a:ea typeface="Cambria" charset="0"/>
                <a:cs typeface="Cambria" charset="0"/>
                <a:sym typeface="BotonBQ-Bold"/>
              </a:rPr>
              <a:t>9</a:t>
            </a:r>
            <a:r>
              <a:rPr sz="3500" b="1" dirty="0" smtClean="0">
                <a:latin typeface="Cambria" charset="0"/>
                <a:ea typeface="Cambria" charset="0"/>
                <a:cs typeface="Cambria" charset="0"/>
                <a:sym typeface="BotonBQ-Bold"/>
              </a:rPr>
              <a:t>:</a:t>
            </a:r>
            <a:r>
              <a:rPr sz="3250" b="1" dirty="0" smtClean="0">
                <a:latin typeface="Cambria" charset="0"/>
                <a:ea typeface="Cambria" charset="0"/>
                <a:cs typeface="Cambria" charset="0"/>
                <a:sym typeface="BotonBQ-Bold"/>
              </a:rPr>
              <a:t> </a:t>
            </a:r>
            <a:r>
              <a:rPr lang="en-US" sz="3200" spc="-50" dirty="0">
                <a:latin typeface="Cambria" charset="0"/>
                <a:ea typeface="Cambria" charset="0"/>
                <a:cs typeface="Cambria" charset="0"/>
              </a:rPr>
              <a:t>To direct the World Board to create a project </a:t>
            </a:r>
            <a:r>
              <a:rPr lang="en-US" sz="3200" dirty="0" smtClean="0">
                <a:latin typeface="Cambria" charset="0"/>
                <a:ea typeface="Cambria" charset="0"/>
                <a:cs typeface="Cambria" charset="0"/>
              </a:rPr>
              <a:t/>
            </a:r>
            <a:br>
              <a:rPr lang="en-US" sz="3200" dirty="0" smtClean="0">
                <a:latin typeface="Cambria" charset="0"/>
                <a:ea typeface="Cambria" charset="0"/>
                <a:cs typeface="Cambria" charset="0"/>
              </a:rPr>
            </a:br>
            <a:r>
              <a:rPr lang="en-US" sz="3200" dirty="0" smtClean="0">
                <a:latin typeface="Cambria" charset="0"/>
                <a:ea typeface="Cambria" charset="0"/>
                <a:cs typeface="Cambria" charset="0"/>
              </a:rPr>
              <a:t>plan </a:t>
            </a:r>
            <a:r>
              <a:rPr lang="en-US" sz="3200" dirty="0">
                <a:latin typeface="Cambria" charset="0"/>
                <a:ea typeface="Cambria" charset="0"/>
                <a:cs typeface="Cambria" charset="0"/>
              </a:rPr>
              <a:t>for consideration at WSC 2020 to create or revise </a:t>
            </a:r>
            <a:r>
              <a:rPr lang="en-US" sz="3200" dirty="0" smtClean="0">
                <a:latin typeface="Cambria" charset="0"/>
                <a:ea typeface="Cambria" charset="0"/>
                <a:cs typeface="Cambria" charset="0"/>
              </a:rPr>
              <a:t/>
            </a:r>
            <a:br>
              <a:rPr lang="en-US" sz="3200" dirty="0" smtClean="0">
                <a:latin typeface="Cambria" charset="0"/>
                <a:ea typeface="Cambria" charset="0"/>
                <a:cs typeface="Cambria" charset="0"/>
              </a:rPr>
            </a:br>
            <a:r>
              <a:rPr lang="en-US" sz="3200" dirty="0" smtClean="0">
                <a:latin typeface="Cambria" charset="0"/>
                <a:ea typeface="Cambria" charset="0"/>
                <a:cs typeface="Cambria" charset="0"/>
              </a:rPr>
              <a:t>one piece of </a:t>
            </a:r>
            <a:r>
              <a:rPr lang="en-US" sz="3200" dirty="0">
                <a:latin typeface="Cambria" charset="0"/>
                <a:ea typeface="Cambria" charset="0"/>
                <a:cs typeface="Cambria" charset="0"/>
              </a:rPr>
              <a:t>recovery literature to directly address Drug Replacement Therapy (DRT) and Medication Assisted Treatment (MAT) as it relates to NA.</a:t>
            </a:r>
            <a:endParaRPr sz="3200" dirty="0">
              <a:latin typeface="Cambria" charset="0"/>
              <a:ea typeface="Cambria" charset="0"/>
              <a:cs typeface="Cambria" charset="0"/>
              <a:sym typeface="BotonBQ-Regular"/>
            </a:endParaRPr>
          </a:p>
        </p:txBody>
      </p:sp>
      <p:sp>
        <p:nvSpPr>
          <p:cNvPr id="3" name="Shape 75"/>
          <p:cNvSpPr/>
          <p:nvPr/>
        </p:nvSpPr>
        <p:spPr>
          <a:xfrm>
            <a:off x="317499" y="3148694"/>
            <a:ext cx="11287165" cy="1"/>
          </a:xfrm>
          <a:prstGeom prst="line">
            <a:avLst/>
          </a:prstGeom>
          <a:ln w="63500">
            <a:solidFill>
              <a:schemeClr val="tx1"/>
            </a:solidFill>
            <a:miter lim="400000"/>
          </a:ln>
        </p:spPr>
        <p:txBody>
          <a:bodyPr lIns="0" tIns="0" rIns="0" bIns="0" anchor="ctr"/>
          <a:lstStyle/>
          <a:p>
            <a:pPr lvl="0">
              <a:defRPr sz="3200"/>
            </a:pPr>
            <a:endParaRPr sz="1600"/>
          </a:p>
        </p:txBody>
      </p:sp>
      <p:sp>
        <p:nvSpPr>
          <p:cNvPr id="4" name="Shape 76"/>
          <p:cNvSpPr/>
          <p:nvPr/>
        </p:nvSpPr>
        <p:spPr>
          <a:xfrm>
            <a:off x="2631232" y="3672601"/>
            <a:ext cx="8680153" cy="2380459"/>
          </a:xfrm>
          <a:prstGeom prst="rect">
            <a:avLst/>
          </a:prstGeom>
          <a:ln w="12700">
            <a:miter lim="400000"/>
          </a:ln>
          <a:extLst>
            <a:ext uri="{C572A759-6A51-4108-AA02-DFA0A04FC94B}">
              <ma14:wrappingTextBoxFlag xmlns:mc="http://schemas.openxmlformats.org/markup-compatibility/2006" xmlns:mv="urn:schemas-microsoft-com:mac:vml" xmlns:ma14="http://schemas.microsoft.com/office/mac/drawingml/2011/main" xmlns:p="http://schemas.openxmlformats.org/presentationml/2006/main" xmlns:r="http://schemas.openxmlformats.org/officeDocument/2006/relationships" xmlns:a="http://schemas.openxmlformats.org/drawingml/2006/main" xmlns="" val="1"/>
            </a:ext>
          </a:extLst>
        </p:spPr>
        <p:txBody>
          <a:bodyPr lIns="35719" tIns="35719" rIns="35719" bIns="35719" anchor="ctr">
            <a:noAutofit/>
          </a:bodyPr>
          <a:lstStyle/>
          <a:p>
            <a:r>
              <a:rPr sz="3200" b="1" dirty="0">
                <a:latin typeface="Cambria" charset="0"/>
                <a:ea typeface="Cambria" charset="0"/>
                <a:cs typeface="Cambria" charset="0"/>
                <a:sym typeface="BotonBQ-Bold"/>
              </a:rPr>
              <a:t>Intent: </a:t>
            </a:r>
            <a:r>
              <a:rPr lang="en-US" sz="3200" dirty="0">
                <a:latin typeface="Cambria" charset="0"/>
                <a:ea typeface="Cambria" charset="0"/>
                <a:cs typeface="Cambria" charset="0"/>
              </a:rPr>
              <a:t>To begin the discussion on how to address DRT/MAT in a piece of recovery literature as it relates to our message and program and have a unified fellowship position.</a:t>
            </a:r>
          </a:p>
          <a:p>
            <a:pPr>
              <a:spcBef>
                <a:spcPts val="600"/>
              </a:spcBef>
            </a:pPr>
            <a:r>
              <a:rPr sz="3200" b="1" dirty="0" smtClean="0">
                <a:latin typeface="Cambria" charset="0"/>
                <a:ea typeface="Cambria" charset="0"/>
                <a:cs typeface="Cambria" charset="0"/>
                <a:sym typeface="BotonBQ-Bold"/>
              </a:rPr>
              <a:t>Maker</a:t>
            </a:r>
            <a:r>
              <a:rPr sz="3200" b="1" dirty="0">
                <a:latin typeface="Cambria" charset="0"/>
                <a:ea typeface="Cambria" charset="0"/>
                <a:cs typeface="Cambria" charset="0"/>
                <a:sym typeface="BotonBQ-Bold"/>
              </a:rPr>
              <a:t>: </a:t>
            </a:r>
            <a:r>
              <a:rPr lang="en-US" sz="3200" dirty="0">
                <a:latin typeface="Cambria" charset="0"/>
                <a:ea typeface="Cambria" charset="0"/>
                <a:cs typeface="Cambria" charset="0"/>
              </a:rPr>
              <a:t>Northern New York Region</a:t>
            </a: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60229131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hape 83"/>
          <p:cNvSpPr/>
          <p:nvPr/>
        </p:nvSpPr>
        <p:spPr>
          <a:xfrm>
            <a:off x="2413000" y="836884"/>
            <a:ext cx="9410700" cy="764632"/>
          </a:xfrm>
          <a:prstGeom prst="rect">
            <a:avLst/>
          </a:prstGeom>
          <a:ln w="12700">
            <a:miter lim="400000"/>
          </a:ln>
          <a:extLst>
            <a:ext uri="{C572A759-6A51-4108-AA02-DFA0A04FC94B}">
              <ma14:wrappingTextBoxFlag xmlns:mc="http://schemas.openxmlformats.org/markup-compatibility/2006" xmlns:mv="urn:schemas-microsoft-com:mac:vml" xmlns:ma14="http://schemas.microsoft.com/office/mac/drawingml/2011/main" xmlns:p="http://schemas.openxmlformats.org/presentationml/2006/main" xmlns:r="http://schemas.openxmlformats.org/officeDocument/2006/relationships" xmlns:a="http://schemas.openxmlformats.org/drawingml/2006/main" xmlns="" val="1"/>
            </a:ext>
          </a:extLst>
        </p:spPr>
        <p:txBody>
          <a:bodyPr lIns="35719" tIns="35719" rIns="35719" bIns="35719" anchor="ctr">
            <a:noAutofit/>
          </a:bodyPr>
          <a:lstStyle/>
          <a:p>
            <a:pPr marL="0" lvl="1" indent="0" algn="ctr" defTabSz="457200">
              <a:defRPr sz="1800"/>
            </a:pPr>
            <a:r>
              <a:rPr sz="4500" b="1" dirty="0">
                <a:latin typeface="Cambria" charset="0"/>
                <a:ea typeface="Cambria" charset="0"/>
                <a:cs typeface="Cambria" charset="0"/>
                <a:sym typeface="BotonBQ-Bold"/>
              </a:rPr>
              <a:t>Motion </a:t>
            </a:r>
            <a:r>
              <a:rPr lang="en-US" sz="4500" b="1" dirty="0" smtClean="0">
                <a:latin typeface="Cambria" charset="0"/>
                <a:ea typeface="Cambria" charset="0"/>
                <a:cs typeface="Cambria" charset="0"/>
                <a:sym typeface="BotonBQ-Bold"/>
              </a:rPr>
              <a:t>9</a:t>
            </a:r>
            <a:r>
              <a:rPr sz="4500" b="1" dirty="0" smtClean="0">
                <a:latin typeface="Cambria" charset="0"/>
                <a:ea typeface="Cambria" charset="0"/>
                <a:cs typeface="Cambria" charset="0"/>
                <a:sym typeface="BotonBQ-Bold"/>
              </a:rPr>
              <a:t>: </a:t>
            </a:r>
            <a:r>
              <a:rPr sz="4500" b="1" dirty="0">
                <a:latin typeface="Cambria" charset="0"/>
                <a:ea typeface="Cambria" charset="0"/>
                <a:cs typeface="Cambria" charset="0"/>
                <a:sym typeface="BotonBQ-Bold"/>
              </a:rPr>
              <a:t>Rationale by Region</a:t>
            </a:r>
          </a:p>
        </p:txBody>
      </p:sp>
      <p:sp>
        <p:nvSpPr>
          <p:cNvPr id="3" name="Shape 86"/>
          <p:cNvSpPr/>
          <p:nvPr/>
        </p:nvSpPr>
        <p:spPr>
          <a:xfrm>
            <a:off x="546100" y="2247553"/>
            <a:ext cx="10972800" cy="3877985"/>
          </a:xfrm>
          <a:prstGeom prst="rect">
            <a:avLst/>
          </a:prstGeom>
          <a:ln w="12700">
            <a:miter lim="400000"/>
          </a:ln>
          <a:extLst>
            <a:ext uri="{C572A759-6A51-4108-AA02-DFA0A04FC94B}">
              <ma14:wrappingTextBoxFlag xmlns:mc="http://schemas.openxmlformats.org/markup-compatibility/2006" xmlns:mv="urn:schemas-microsoft-com:mac:vml" xmlns:ma14="http://schemas.microsoft.com/office/mac/drawingml/2011/main" xmlns:p="http://schemas.openxmlformats.org/presentationml/2006/main" xmlns:r="http://schemas.openxmlformats.org/officeDocument/2006/relationships" xmlns:a="http://schemas.openxmlformats.org/drawingml/2006/main" xmlns="" val="1"/>
            </a:ext>
          </a:extLst>
        </p:spPr>
        <p:txBody>
          <a:bodyPr wrap="square" lIns="0" tIns="0" rIns="0" bIns="0">
            <a:spAutoFit/>
          </a:bodyPr>
          <a:lstStyle/>
          <a:p>
            <a:pPr algn="l">
              <a:spcBef>
                <a:spcPts val="600"/>
              </a:spcBef>
              <a:spcAft>
                <a:spcPts val="600"/>
              </a:spcAft>
              <a:buSzPct val="75000"/>
              <a:defRPr sz="1800"/>
            </a:pPr>
            <a:r>
              <a:rPr lang="en-US" sz="2800" dirty="0" smtClean="0">
                <a:latin typeface="Cambria" charset="0"/>
                <a:ea typeface="Cambria" charset="0"/>
                <a:cs typeface="Cambria" charset="0"/>
              </a:rPr>
              <a:t>The </a:t>
            </a:r>
            <a:r>
              <a:rPr lang="en-US" sz="2800" dirty="0">
                <a:latin typeface="Cambria" charset="0"/>
                <a:ea typeface="Cambria" charset="0"/>
                <a:cs typeface="Cambria" charset="0"/>
              </a:rPr>
              <a:t>reality nowadays is that more and more newcomers come into NA after first having gone through some form of treatment or medical assistance where they are prescribed DRT/MAT. </a:t>
            </a:r>
            <a:r>
              <a:rPr lang="en-US" sz="2800" dirty="0" smtClean="0">
                <a:latin typeface="Cambria" charset="0"/>
                <a:ea typeface="Cambria" charset="0"/>
                <a:cs typeface="Cambria" charset="0"/>
              </a:rPr>
              <a:t> That </a:t>
            </a:r>
            <a:r>
              <a:rPr lang="en-US" sz="2800" dirty="0">
                <a:latin typeface="Cambria" charset="0"/>
                <a:ea typeface="Cambria" charset="0"/>
                <a:cs typeface="Cambria" charset="0"/>
              </a:rPr>
              <a:t>of itself is not right or wrong, and per our 10th Tradition NA does not have an opinion on whether that is right or wrong. However, NA does have opinions on the nature of clean time and recovery. </a:t>
            </a:r>
            <a:r>
              <a:rPr lang="en-US" sz="2800" dirty="0" smtClean="0">
                <a:latin typeface="Cambria" charset="0"/>
                <a:ea typeface="Cambria" charset="0"/>
                <a:cs typeface="Cambria" charset="0"/>
              </a:rPr>
              <a:t>Newcomers </a:t>
            </a:r>
            <a:r>
              <a:rPr lang="en-US" sz="2800" dirty="0">
                <a:latin typeface="Cambria" charset="0"/>
                <a:ea typeface="Cambria" charset="0"/>
                <a:cs typeface="Cambria" charset="0"/>
              </a:rPr>
              <a:t>are prescribed DRT/MAT and often find their lives improve, then are directed to or voluntarily find NA only to often face controversy, judgment and sometimes outright rejection</a:t>
            </a:r>
            <a:r>
              <a:rPr lang="en-US" sz="2800" dirty="0" smtClean="0">
                <a:latin typeface="Cambria" charset="0"/>
                <a:ea typeface="Cambria" charset="0"/>
                <a:cs typeface="Cambria" charset="0"/>
              </a:rPr>
              <a:t>. . . .</a:t>
            </a: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61008992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hape 83"/>
          <p:cNvSpPr/>
          <p:nvPr/>
        </p:nvSpPr>
        <p:spPr>
          <a:xfrm>
            <a:off x="2413000" y="836884"/>
            <a:ext cx="9410700" cy="764632"/>
          </a:xfrm>
          <a:prstGeom prst="rect">
            <a:avLst/>
          </a:prstGeom>
          <a:ln w="12700">
            <a:miter lim="400000"/>
          </a:ln>
          <a:extLst>
            <a:ext uri="{C572A759-6A51-4108-AA02-DFA0A04FC94B}">
              <ma14:wrappingTextBoxFlag xmlns:mc="http://schemas.openxmlformats.org/markup-compatibility/2006" xmlns:mv="urn:schemas-microsoft-com:mac:vml" xmlns:ma14="http://schemas.microsoft.com/office/mac/drawingml/2011/main" xmlns:p="http://schemas.openxmlformats.org/presentationml/2006/main" xmlns:r="http://schemas.openxmlformats.org/officeDocument/2006/relationships" xmlns:a="http://schemas.openxmlformats.org/drawingml/2006/main" xmlns="" val="1"/>
            </a:ext>
          </a:extLst>
        </p:spPr>
        <p:txBody>
          <a:bodyPr lIns="35719" tIns="35719" rIns="35719" bIns="35719" anchor="ctr">
            <a:noAutofit/>
          </a:bodyPr>
          <a:lstStyle/>
          <a:p>
            <a:pPr marL="0" lvl="1" indent="0" algn="ctr" defTabSz="457200">
              <a:defRPr sz="1800"/>
            </a:pPr>
            <a:r>
              <a:rPr sz="4500" b="1" dirty="0">
                <a:latin typeface="Cambria" charset="0"/>
                <a:ea typeface="Cambria" charset="0"/>
                <a:cs typeface="Cambria" charset="0"/>
                <a:sym typeface="BotonBQ-Bold"/>
              </a:rPr>
              <a:t>Motion </a:t>
            </a:r>
            <a:r>
              <a:rPr lang="en-US" sz="4500" b="1" dirty="0" smtClean="0">
                <a:latin typeface="Cambria" charset="0"/>
                <a:ea typeface="Cambria" charset="0"/>
                <a:cs typeface="Cambria" charset="0"/>
                <a:sym typeface="BotonBQ-Bold"/>
              </a:rPr>
              <a:t>9</a:t>
            </a:r>
            <a:r>
              <a:rPr sz="4500" b="1" dirty="0" smtClean="0">
                <a:latin typeface="Cambria" charset="0"/>
                <a:ea typeface="Cambria" charset="0"/>
                <a:cs typeface="Cambria" charset="0"/>
                <a:sym typeface="BotonBQ-Bold"/>
              </a:rPr>
              <a:t>: </a:t>
            </a:r>
            <a:r>
              <a:rPr sz="4500" b="1" dirty="0">
                <a:latin typeface="Cambria" charset="0"/>
                <a:ea typeface="Cambria" charset="0"/>
                <a:cs typeface="Cambria" charset="0"/>
                <a:sym typeface="BotonBQ-Bold"/>
              </a:rPr>
              <a:t>Rationale by Region</a:t>
            </a:r>
          </a:p>
        </p:txBody>
      </p:sp>
      <p:sp>
        <p:nvSpPr>
          <p:cNvPr id="3" name="Shape 86"/>
          <p:cNvSpPr/>
          <p:nvPr/>
        </p:nvSpPr>
        <p:spPr>
          <a:xfrm>
            <a:off x="546100" y="2247553"/>
            <a:ext cx="10972800" cy="2154436"/>
          </a:xfrm>
          <a:prstGeom prst="rect">
            <a:avLst/>
          </a:prstGeom>
          <a:ln w="12700">
            <a:miter lim="400000"/>
          </a:ln>
          <a:extLst>
            <a:ext uri="{C572A759-6A51-4108-AA02-DFA0A04FC94B}">
              <ma14:wrappingTextBoxFlag xmlns:mc="http://schemas.openxmlformats.org/markup-compatibility/2006" xmlns:mv="urn:schemas-microsoft-com:mac:vml" xmlns:ma14="http://schemas.microsoft.com/office/mac/drawingml/2011/main" xmlns:p="http://schemas.openxmlformats.org/presentationml/2006/main" xmlns:r="http://schemas.openxmlformats.org/officeDocument/2006/relationships" xmlns:a="http://schemas.openxmlformats.org/drawingml/2006/main" xmlns="" val="1"/>
            </a:ext>
          </a:extLst>
        </p:spPr>
        <p:txBody>
          <a:bodyPr wrap="square" lIns="0" tIns="0" rIns="0" bIns="0">
            <a:spAutoFit/>
          </a:bodyPr>
          <a:lstStyle/>
          <a:p>
            <a:pPr algn="l">
              <a:spcBef>
                <a:spcPts val="600"/>
              </a:spcBef>
              <a:spcAft>
                <a:spcPts val="600"/>
              </a:spcAft>
              <a:buSzPct val="75000"/>
              <a:defRPr sz="1800"/>
            </a:pPr>
            <a:r>
              <a:rPr lang="en-US" sz="2800" dirty="0" smtClean="0">
                <a:latin typeface="Cambria" charset="0"/>
                <a:ea typeface="Cambria" charset="0"/>
                <a:cs typeface="Cambria" charset="0"/>
              </a:rPr>
              <a:t>This </a:t>
            </a:r>
            <a:r>
              <a:rPr lang="en-US" sz="2800" dirty="0">
                <a:latin typeface="Cambria" charset="0"/>
                <a:ea typeface="Cambria" charset="0"/>
                <a:cs typeface="Cambria" charset="0"/>
              </a:rPr>
              <a:t>unaddressed issue has alienated countless newcomers who may not ever find a home in NA as a result. </a:t>
            </a:r>
            <a:r>
              <a:rPr lang="en-US" sz="2800" dirty="0" smtClean="0">
                <a:latin typeface="Cambria" charset="0"/>
                <a:ea typeface="Cambria" charset="0"/>
                <a:cs typeface="Cambria" charset="0"/>
              </a:rPr>
              <a:t>This </a:t>
            </a:r>
            <a:r>
              <a:rPr lang="en-US" sz="2800" dirty="0">
                <a:latin typeface="Cambria" charset="0"/>
                <a:ea typeface="Cambria" charset="0"/>
                <a:cs typeface="Cambria" charset="0"/>
              </a:rPr>
              <a:t>issue created enough rifts, alienations, and negative public relations in recent years to merit a pamphlet for professionals called </a:t>
            </a:r>
            <a:r>
              <a:rPr lang="en-US" sz="2800" dirty="0" smtClean="0">
                <a:latin typeface="Cambria" charset="0"/>
                <a:ea typeface="Cambria" charset="0"/>
                <a:cs typeface="Cambria" charset="0"/>
              </a:rPr>
              <a:t>“Narcotics </a:t>
            </a:r>
            <a:r>
              <a:rPr lang="en-US" sz="2800" dirty="0">
                <a:latin typeface="Cambria" charset="0"/>
                <a:ea typeface="Cambria" charset="0"/>
                <a:cs typeface="Cambria" charset="0"/>
              </a:rPr>
              <a:t>Anonymous and Persons Receiving Medication-Assisted </a:t>
            </a:r>
            <a:r>
              <a:rPr lang="en-US" sz="2800" dirty="0" smtClean="0">
                <a:latin typeface="Cambria" charset="0"/>
                <a:ea typeface="Cambria" charset="0"/>
                <a:cs typeface="Cambria" charset="0"/>
              </a:rPr>
              <a:t>Treatment”. . . .</a:t>
            </a:r>
            <a:endParaRPr lang="en-US" sz="2800" dirty="0">
              <a:latin typeface="Cambria" charset="0"/>
              <a:ea typeface="Cambria" charset="0"/>
              <a:cs typeface="Cambria" charset="0"/>
            </a:endParaRP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68058934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hape 83"/>
          <p:cNvSpPr/>
          <p:nvPr/>
        </p:nvSpPr>
        <p:spPr>
          <a:xfrm>
            <a:off x="2413000" y="836884"/>
            <a:ext cx="9410700" cy="764632"/>
          </a:xfrm>
          <a:prstGeom prst="rect">
            <a:avLst/>
          </a:prstGeom>
          <a:ln w="12700">
            <a:miter lim="400000"/>
          </a:ln>
          <a:extLst>
            <a:ext uri="{C572A759-6A51-4108-AA02-DFA0A04FC94B}">
              <ma14:wrappingTextBoxFlag xmlns:mc="http://schemas.openxmlformats.org/markup-compatibility/2006" xmlns:mv="urn:schemas-microsoft-com:mac:vml" xmlns:ma14="http://schemas.microsoft.com/office/mac/drawingml/2011/main" xmlns:p="http://schemas.openxmlformats.org/presentationml/2006/main" xmlns:r="http://schemas.openxmlformats.org/officeDocument/2006/relationships" xmlns:a="http://schemas.openxmlformats.org/drawingml/2006/main" xmlns="" val="1"/>
            </a:ext>
          </a:extLst>
        </p:spPr>
        <p:txBody>
          <a:bodyPr lIns="35719" tIns="35719" rIns="35719" bIns="35719" anchor="ctr">
            <a:noAutofit/>
          </a:bodyPr>
          <a:lstStyle/>
          <a:p>
            <a:pPr marL="0" lvl="1" indent="0" algn="ctr" defTabSz="457200">
              <a:defRPr sz="1800"/>
            </a:pPr>
            <a:r>
              <a:rPr sz="4500" b="1" dirty="0">
                <a:latin typeface="Cambria" charset="0"/>
                <a:ea typeface="Cambria" charset="0"/>
                <a:cs typeface="Cambria" charset="0"/>
                <a:sym typeface="BotonBQ-Bold"/>
              </a:rPr>
              <a:t>Motion </a:t>
            </a:r>
            <a:r>
              <a:rPr lang="en-US" sz="4500" b="1" dirty="0" smtClean="0">
                <a:latin typeface="Cambria" charset="0"/>
                <a:ea typeface="Cambria" charset="0"/>
                <a:cs typeface="Cambria" charset="0"/>
                <a:sym typeface="BotonBQ-Bold"/>
              </a:rPr>
              <a:t>9</a:t>
            </a:r>
            <a:r>
              <a:rPr sz="4500" b="1" dirty="0" smtClean="0">
                <a:latin typeface="Cambria" charset="0"/>
                <a:ea typeface="Cambria" charset="0"/>
                <a:cs typeface="Cambria" charset="0"/>
                <a:sym typeface="BotonBQ-Bold"/>
              </a:rPr>
              <a:t>: </a:t>
            </a:r>
            <a:r>
              <a:rPr sz="4500" b="1" dirty="0">
                <a:latin typeface="Cambria" charset="0"/>
                <a:ea typeface="Cambria" charset="0"/>
                <a:cs typeface="Cambria" charset="0"/>
                <a:sym typeface="BotonBQ-Bold"/>
              </a:rPr>
              <a:t>Rationale by Region</a:t>
            </a:r>
          </a:p>
        </p:txBody>
      </p:sp>
      <p:sp>
        <p:nvSpPr>
          <p:cNvPr id="3" name="Shape 86"/>
          <p:cNvSpPr/>
          <p:nvPr/>
        </p:nvSpPr>
        <p:spPr>
          <a:xfrm>
            <a:off x="546100" y="2247553"/>
            <a:ext cx="10972800" cy="3016210"/>
          </a:xfrm>
          <a:prstGeom prst="rect">
            <a:avLst/>
          </a:prstGeom>
          <a:ln w="12700">
            <a:miter lim="400000"/>
          </a:ln>
          <a:extLst>
            <a:ext uri="{C572A759-6A51-4108-AA02-DFA0A04FC94B}">
              <ma14:wrappingTextBoxFlag xmlns:mc="http://schemas.openxmlformats.org/markup-compatibility/2006" xmlns:mv="urn:schemas-microsoft-com:mac:vml" xmlns:ma14="http://schemas.microsoft.com/office/mac/drawingml/2011/main" xmlns:p="http://schemas.openxmlformats.org/presentationml/2006/main" xmlns:r="http://schemas.openxmlformats.org/officeDocument/2006/relationships" xmlns:a="http://schemas.openxmlformats.org/drawingml/2006/main" xmlns="" val="1"/>
            </a:ext>
          </a:extLst>
        </p:spPr>
        <p:txBody>
          <a:bodyPr wrap="square" lIns="0" tIns="0" rIns="0" bIns="0">
            <a:spAutoFit/>
          </a:bodyPr>
          <a:lstStyle/>
          <a:p>
            <a:pPr algn="l">
              <a:spcBef>
                <a:spcPts val="600"/>
              </a:spcBef>
              <a:buSzPct val="75000"/>
              <a:defRPr sz="1800"/>
            </a:pPr>
            <a:r>
              <a:rPr lang="en-US" sz="2800" dirty="0" smtClean="0">
                <a:latin typeface="Cambria" charset="0"/>
                <a:ea typeface="Cambria" charset="0"/>
                <a:cs typeface="Cambria" charset="0"/>
              </a:rPr>
              <a:t>We </a:t>
            </a:r>
            <a:r>
              <a:rPr lang="en-US" sz="2800" dirty="0">
                <a:latin typeface="Cambria" charset="0"/>
                <a:ea typeface="Cambria" charset="0"/>
                <a:cs typeface="Cambria" charset="0"/>
              </a:rPr>
              <a:t>feel this issue needs to be addressed at the group and recovery level in a way that reaches newcomers and old timers alike. What addressing this looks like and where it goes in our literature will be up to the fellowship. Whether it focuses on the newcomers that come in on DRT/MAT, or the less tolerant members, or emphasizes and clarifies specific traditions - all to be decided through the literature review process</a:t>
            </a:r>
            <a:r>
              <a:rPr lang="en-US" sz="2800" dirty="0" smtClean="0">
                <a:latin typeface="Cambria" charset="0"/>
                <a:ea typeface="Cambria" charset="0"/>
                <a:cs typeface="Cambria" charset="0"/>
              </a:rPr>
              <a:t>. . . .</a:t>
            </a:r>
            <a:endParaRPr lang="en-US" sz="2800" dirty="0">
              <a:latin typeface="Cambria" charset="0"/>
              <a:ea typeface="Cambria" charset="0"/>
              <a:cs typeface="Cambria" charset="0"/>
            </a:endParaRP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76618132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hape 83"/>
          <p:cNvSpPr/>
          <p:nvPr/>
        </p:nvSpPr>
        <p:spPr>
          <a:xfrm>
            <a:off x="2413000" y="836884"/>
            <a:ext cx="9410700" cy="764632"/>
          </a:xfrm>
          <a:prstGeom prst="rect">
            <a:avLst/>
          </a:prstGeom>
          <a:ln w="12700">
            <a:miter lim="400000"/>
          </a:ln>
          <a:extLst>
            <a:ext uri="{C572A759-6A51-4108-AA02-DFA0A04FC94B}">
              <ma14:wrappingTextBoxFlag xmlns:mc="http://schemas.openxmlformats.org/markup-compatibility/2006" xmlns:mv="urn:schemas-microsoft-com:mac:vml" xmlns:ma14="http://schemas.microsoft.com/office/mac/drawingml/2011/main" xmlns:p="http://schemas.openxmlformats.org/presentationml/2006/main" xmlns:r="http://schemas.openxmlformats.org/officeDocument/2006/relationships" xmlns:a="http://schemas.openxmlformats.org/drawingml/2006/main" xmlns="" val="1"/>
            </a:ext>
          </a:extLst>
        </p:spPr>
        <p:txBody>
          <a:bodyPr lIns="35719" tIns="35719" rIns="35719" bIns="35719" anchor="ctr">
            <a:noAutofit/>
          </a:bodyPr>
          <a:lstStyle/>
          <a:p>
            <a:pPr marL="0" lvl="1" indent="0" algn="ctr" defTabSz="457200">
              <a:defRPr sz="1800"/>
            </a:pPr>
            <a:r>
              <a:rPr sz="4500" b="1" dirty="0">
                <a:latin typeface="Cambria" charset="0"/>
                <a:ea typeface="Cambria" charset="0"/>
                <a:cs typeface="Cambria" charset="0"/>
                <a:sym typeface="BotonBQ-Bold"/>
              </a:rPr>
              <a:t>Motion </a:t>
            </a:r>
            <a:r>
              <a:rPr lang="en-US" sz="4500" b="1" dirty="0" smtClean="0">
                <a:latin typeface="Cambria" charset="0"/>
                <a:ea typeface="Cambria" charset="0"/>
                <a:cs typeface="Cambria" charset="0"/>
                <a:sym typeface="BotonBQ-Bold"/>
              </a:rPr>
              <a:t>9</a:t>
            </a:r>
            <a:r>
              <a:rPr sz="4500" b="1" dirty="0" smtClean="0">
                <a:latin typeface="Cambria" charset="0"/>
                <a:ea typeface="Cambria" charset="0"/>
                <a:cs typeface="Cambria" charset="0"/>
                <a:sym typeface="BotonBQ-Bold"/>
              </a:rPr>
              <a:t>: </a:t>
            </a:r>
            <a:r>
              <a:rPr sz="4500" b="1" dirty="0">
                <a:latin typeface="Cambria" charset="0"/>
                <a:ea typeface="Cambria" charset="0"/>
                <a:cs typeface="Cambria" charset="0"/>
                <a:sym typeface="BotonBQ-Bold"/>
              </a:rPr>
              <a:t>Rationale by Region</a:t>
            </a:r>
          </a:p>
        </p:txBody>
      </p:sp>
      <p:sp>
        <p:nvSpPr>
          <p:cNvPr id="3" name="Shape 86"/>
          <p:cNvSpPr/>
          <p:nvPr/>
        </p:nvSpPr>
        <p:spPr>
          <a:xfrm>
            <a:off x="546100" y="2247553"/>
            <a:ext cx="10972800" cy="2769989"/>
          </a:xfrm>
          <a:prstGeom prst="rect">
            <a:avLst/>
          </a:prstGeom>
          <a:ln w="12700">
            <a:miter lim="400000"/>
          </a:ln>
          <a:extLst>
            <a:ext uri="{C572A759-6A51-4108-AA02-DFA0A04FC94B}">
              <ma14:wrappingTextBoxFlag xmlns:mc="http://schemas.openxmlformats.org/markup-compatibility/2006" xmlns:mv="urn:schemas-microsoft-com:mac:vml" xmlns:ma14="http://schemas.microsoft.com/office/mac/drawingml/2011/main" xmlns:p="http://schemas.openxmlformats.org/presentationml/2006/main" xmlns:r="http://schemas.openxmlformats.org/officeDocument/2006/relationships" xmlns:a="http://schemas.openxmlformats.org/drawingml/2006/main" xmlns="" val="1"/>
            </a:ext>
          </a:extLst>
        </p:spPr>
        <p:txBody>
          <a:bodyPr wrap="square" lIns="0" tIns="0" rIns="0" bIns="0">
            <a:spAutoFit/>
          </a:bodyPr>
          <a:lstStyle/>
          <a:p>
            <a:pPr>
              <a:spcBef>
                <a:spcPts val="600"/>
              </a:spcBef>
              <a:buSzPct val="75000"/>
              <a:defRPr sz="1800"/>
            </a:pPr>
            <a:r>
              <a:rPr lang="en-US" sz="3000" dirty="0" smtClean="0">
                <a:latin typeface="Cambria" charset="0"/>
                <a:ea typeface="Cambria" charset="0"/>
                <a:cs typeface="Cambria" charset="0"/>
              </a:rPr>
              <a:t>PS</a:t>
            </a:r>
            <a:r>
              <a:rPr lang="en-US" sz="3000" dirty="0">
                <a:latin typeface="Cambria" charset="0"/>
                <a:ea typeface="Cambria" charset="0"/>
                <a:cs typeface="Cambria" charset="0"/>
              </a:rPr>
              <a:t>: In the month that this motion has been worked on to make it </a:t>
            </a:r>
            <a:r>
              <a:rPr lang="en-US" sz="3000" i="1" dirty="0">
                <a:latin typeface="Cambria" charset="0"/>
                <a:ea typeface="Cambria" charset="0"/>
                <a:cs typeface="Cambria" charset="0"/>
              </a:rPr>
              <a:t>CAR</a:t>
            </a:r>
            <a:r>
              <a:rPr lang="en-US" sz="3000" dirty="0">
                <a:latin typeface="Cambria" charset="0"/>
                <a:ea typeface="Cambria" charset="0"/>
                <a:cs typeface="Cambria" charset="0"/>
              </a:rPr>
              <a:t> ready, at least 5 former members overdosed in one rural area within the Northern New York Region. Last known statistic at the time of this motion was over 140 addicts per day are now dying of overdose in the US alone. How many of those didn't find a home in NA due to the alienation of this unaddressed issue</a:t>
            </a:r>
            <a:r>
              <a:rPr lang="en-US" sz="3000" dirty="0" smtClean="0">
                <a:latin typeface="Cambria" charset="0"/>
                <a:ea typeface="Cambria" charset="0"/>
                <a:cs typeface="Cambria" charset="0"/>
              </a:rPr>
              <a:t>?</a:t>
            </a:r>
            <a:endParaRPr lang="en-US" sz="3000" dirty="0">
              <a:latin typeface="Cambria" charset="0"/>
              <a:ea typeface="Cambria" charset="0"/>
              <a:cs typeface="Cambria" charset="0"/>
            </a:endParaRP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610971396"/>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hape 83"/>
          <p:cNvSpPr/>
          <p:nvPr/>
        </p:nvSpPr>
        <p:spPr>
          <a:xfrm>
            <a:off x="2311400" y="836884"/>
            <a:ext cx="9512300" cy="764632"/>
          </a:xfrm>
          <a:prstGeom prst="rect">
            <a:avLst/>
          </a:prstGeom>
          <a:ln w="12700">
            <a:miter lim="400000"/>
          </a:ln>
          <a:extLst>
            <a:ext uri="{C572A759-6A51-4108-AA02-DFA0A04FC94B}">
              <ma14:wrappingTextBoxFlag xmlns:mc="http://schemas.openxmlformats.org/markup-compatibility/2006" xmlns:mv="urn:schemas-microsoft-com:mac:vml" xmlns:ma14="http://schemas.microsoft.com/office/mac/drawingml/2011/main" xmlns:p="http://schemas.openxmlformats.org/presentationml/2006/main" xmlns:r="http://schemas.openxmlformats.org/officeDocument/2006/relationships" xmlns:a="http://schemas.openxmlformats.org/drawingml/2006/main" xmlns="" val="1"/>
            </a:ext>
          </a:extLst>
        </p:spPr>
        <p:txBody>
          <a:bodyPr lIns="35719" tIns="35719" rIns="35719" bIns="35719" anchor="ctr">
            <a:noAutofit/>
          </a:bodyPr>
          <a:lstStyle/>
          <a:p>
            <a:pPr marL="0" lvl="1" indent="0" algn="ctr" defTabSz="457200">
              <a:defRPr sz="1800"/>
            </a:pPr>
            <a:r>
              <a:rPr sz="4500" b="1" dirty="0">
                <a:latin typeface="Cambria" charset="0"/>
                <a:ea typeface="Cambria" charset="0"/>
                <a:cs typeface="Cambria" charset="0"/>
                <a:sym typeface="BotonBQ-Bold"/>
              </a:rPr>
              <a:t>Motion </a:t>
            </a:r>
            <a:r>
              <a:rPr lang="en-US" sz="4500" b="1" dirty="0" smtClean="0">
                <a:latin typeface="Cambria" charset="0"/>
                <a:ea typeface="Cambria" charset="0"/>
                <a:cs typeface="Cambria" charset="0"/>
                <a:sym typeface="BotonBQ-Bold"/>
              </a:rPr>
              <a:t>9</a:t>
            </a:r>
            <a:r>
              <a:rPr sz="4500" b="1" dirty="0" smtClean="0">
                <a:latin typeface="Cambria" charset="0"/>
                <a:ea typeface="Cambria" charset="0"/>
                <a:cs typeface="Cambria" charset="0"/>
                <a:sym typeface="BotonBQ-Bold"/>
              </a:rPr>
              <a:t>: </a:t>
            </a:r>
            <a:r>
              <a:rPr lang="en-US" sz="4500" b="1" dirty="0" smtClean="0">
                <a:latin typeface="Cambria" charset="0"/>
                <a:ea typeface="Cambria" charset="0"/>
                <a:cs typeface="Cambria" charset="0"/>
                <a:sym typeface="BotonBQ-Bold"/>
              </a:rPr>
              <a:t>World Board Response</a:t>
            </a:r>
            <a:endParaRPr sz="4500" b="1" dirty="0">
              <a:latin typeface="Cambria" charset="0"/>
              <a:ea typeface="Cambria" charset="0"/>
              <a:cs typeface="Cambria" charset="0"/>
              <a:sym typeface="BotonBQ-Bold"/>
            </a:endParaRPr>
          </a:p>
        </p:txBody>
      </p:sp>
      <p:sp>
        <p:nvSpPr>
          <p:cNvPr id="3" name="Shape 86"/>
          <p:cNvSpPr/>
          <p:nvPr/>
        </p:nvSpPr>
        <p:spPr>
          <a:xfrm>
            <a:off x="533400" y="2171353"/>
            <a:ext cx="11112500" cy="4308872"/>
          </a:xfrm>
          <a:prstGeom prst="rect">
            <a:avLst/>
          </a:prstGeom>
          <a:ln w="12700">
            <a:miter lim="400000"/>
          </a:ln>
          <a:extLst>
            <a:ext uri="{C572A759-6A51-4108-AA02-DFA0A04FC94B}">
              <ma14:wrappingTextBoxFlag xmlns:mc="http://schemas.openxmlformats.org/markup-compatibility/2006" xmlns:mv="urn:schemas-microsoft-com:mac:vml" xmlns:ma14="http://schemas.microsoft.com/office/mac/drawingml/2011/main" xmlns:p="http://schemas.openxmlformats.org/presentationml/2006/main" xmlns:r="http://schemas.openxmlformats.org/officeDocument/2006/relationships" xmlns:a="http://schemas.openxmlformats.org/drawingml/2006/main" xmlns="" val="1"/>
            </a:ext>
          </a:extLst>
        </p:spPr>
        <p:txBody>
          <a:bodyPr wrap="square" lIns="0" tIns="0" rIns="0" bIns="0">
            <a:spAutoFit/>
          </a:bodyPr>
          <a:lstStyle/>
          <a:p>
            <a:pPr marL="457200" indent="-457200" algn="l">
              <a:spcBef>
                <a:spcPts val="600"/>
              </a:spcBef>
              <a:spcAft>
                <a:spcPts val="600"/>
              </a:spcAft>
              <a:buSzPct val="75000"/>
              <a:buBlip>
                <a:blip r:embed="rId3"/>
              </a:buBlip>
              <a:defRPr sz="1800"/>
            </a:pPr>
            <a:r>
              <a:rPr lang="en-US" sz="3000" dirty="0" smtClean="0">
                <a:latin typeface="Cambria" charset="0"/>
                <a:ea typeface="Cambria" charset="0"/>
                <a:cs typeface="Cambria" charset="0"/>
              </a:rPr>
              <a:t>NA </a:t>
            </a:r>
            <a:r>
              <a:rPr lang="en-US" sz="3000" dirty="0">
                <a:latin typeface="Cambria" charset="0"/>
                <a:ea typeface="Cambria" charset="0"/>
                <a:cs typeface="Cambria" charset="0"/>
              </a:rPr>
              <a:t>has no opinion on outside methods of treating </a:t>
            </a:r>
            <a:r>
              <a:rPr lang="en-US" sz="3000" dirty="0" smtClean="0">
                <a:latin typeface="Cambria" charset="0"/>
                <a:ea typeface="Cambria" charset="0"/>
                <a:cs typeface="Cambria" charset="0"/>
              </a:rPr>
              <a:t>addiction.</a:t>
            </a:r>
          </a:p>
          <a:p>
            <a:pPr marL="457200" indent="-457200" algn="l">
              <a:spcBef>
                <a:spcPts val="600"/>
              </a:spcBef>
              <a:spcAft>
                <a:spcPts val="600"/>
              </a:spcAft>
              <a:buSzPct val="75000"/>
              <a:buBlip>
                <a:blip r:embed="rId3"/>
              </a:buBlip>
              <a:defRPr sz="1800"/>
            </a:pPr>
            <a:r>
              <a:rPr lang="en-US" sz="3000" dirty="0" smtClean="0">
                <a:latin typeface="Cambria" charset="0"/>
                <a:ea typeface="Cambria" charset="0"/>
                <a:cs typeface="Cambria" charset="0"/>
              </a:rPr>
              <a:t>There </a:t>
            </a:r>
            <a:r>
              <a:rPr lang="en-US" sz="3000" dirty="0">
                <a:latin typeface="Cambria" charset="0"/>
                <a:ea typeface="Cambria" charset="0"/>
                <a:cs typeface="Cambria" charset="0"/>
              </a:rPr>
              <a:t>are two places in our recovery literature that explicitly mention drug replacement </a:t>
            </a:r>
            <a:r>
              <a:rPr lang="en-US" sz="3000" dirty="0" smtClean="0">
                <a:latin typeface="Cambria" charset="0"/>
                <a:ea typeface="Cambria" charset="0"/>
                <a:cs typeface="Cambria" charset="0"/>
              </a:rPr>
              <a:t>therapy:</a:t>
            </a:r>
          </a:p>
          <a:p>
            <a:pPr marL="914400" indent="-457200" algn="l">
              <a:spcBef>
                <a:spcPts val="600"/>
              </a:spcBef>
              <a:spcAft>
                <a:spcPts val="600"/>
              </a:spcAft>
              <a:buSzPct val="75000"/>
              <a:buFont typeface="Arial" charset="0"/>
              <a:buChar char="•"/>
              <a:defRPr sz="1800"/>
            </a:pPr>
            <a:r>
              <a:rPr lang="en-US" sz="3000" dirty="0" smtClean="0">
                <a:latin typeface="Cambria" charset="0"/>
                <a:ea typeface="Cambria" charset="0"/>
                <a:cs typeface="Cambria" charset="0"/>
              </a:rPr>
              <a:t>Basic </a:t>
            </a:r>
            <a:r>
              <a:rPr lang="en-US" sz="3000" dirty="0">
                <a:latin typeface="Cambria" charset="0"/>
                <a:ea typeface="Cambria" charset="0"/>
                <a:cs typeface="Cambria" charset="0"/>
              </a:rPr>
              <a:t>Text story “The Only Requirement” </a:t>
            </a:r>
            <a:endParaRPr lang="en-US" sz="3000" dirty="0" smtClean="0">
              <a:latin typeface="Cambria" charset="0"/>
              <a:ea typeface="Cambria" charset="0"/>
              <a:cs typeface="Cambria" charset="0"/>
            </a:endParaRPr>
          </a:p>
          <a:p>
            <a:pPr marL="914400" indent="-457200" algn="l">
              <a:spcBef>
                <a:spcPts val="600"/>
              </a:spcBef>
              <a:spcAft>
                <a:spcPts val="600"/>
              </a:spcAft>
              <a:buSzPct val="75000"/>
              <a:buFont typeface="Arial" charset="0"/>
              <a:buChar char="•"/>
              <a:defRPr sz="1800"/>
            </a:pPr>
            <a:r>
              <a:rPr lang="en-US" sz="3000" dirty="0" smtClean="0">
                <a:latin typeface="Cambria" charset="0"/>
                <a:ea typeface="Cambria" charset="0"/>
                <a:cs typeface="Cambria" charset="0"/>
              </a:rPr>
              <a:t>IP </a:t>
            </a:r>
            <a:r>
              <a:rPr lang="en-US" sz="3000" dirty="0">
                <a:latin typeface="Cambria" charset="0"/>
                <a:ea typeface="Cambria" charset="0"/>
                <a:cs typeface="Cambria" charset="0"/>
              </a:rPr>
              <a:t>#29, </a:t>
            </a:r>
            <a:r>
              <a:rPr lang="en-US" sz="3000" i="1" dirty="0">
                <a:latin typeface="Cambria" charset="0"/>
                <a:ea typeface="Cambria" charset="0"/>
                <a:cs typeface="Cambria" charset="0"/>
              </a:rPr>
              <a:t>An Introduction to NA </a:t>
            </a:r>
            <a:r>
              <a:rPr lang="en-US" sz="3000" i="1" dirty="0" smtClean="0">
                <a:latin typeface="Cambria" charset="0"/>
                <a:ea typeface="Cambria" charset="0"/>
                <a:cs typeface="Cambria" charset="0"/>
              </a:rPr>
              <a:t>Meetings</a:t>
            </a:r>
            <a:endParaRPr lang="en-US" sz="3000" i="1" dirty="0">
              <a:latin typeface="Cambria" charset="0"/>
              <a:ea typeface="Cambria" charset="0"/>
              <a:cs typeface="Cambria" charset="0"/>
            </a:endParaRPr>
          </a:p>
          <a:p>
            <a:pPr marL="457200" indent="-457200">
              <a:spcBef>
                <a:spcPts val="600"/>
              </a:spcBef>
              <a:spcAft>
                <a:spcPts val="600"/>
              </a:spcAft>
              <a:buSzPct val="75000"/>
              <a:buBlip>
                <a:blip r:embed="rId3"/>
              </a:buBlip>
              <a:defRPr sz="1800"/>
            </a:pPr>
            <a:r>
              <a:rPr lang="en-US" sz="3000" dirty="0" smtClean="0">
                <a:latin typeface="Cambria" charset="0"/>
                <a:ea typeface="Cambria" charset="0"/>
                <a:cs typeface="Cambria" charset="0"/>
              </a:rPr>
              <a:t>We </a:t>
            </a:r>
            <a:r>
              <a:rPr lang="en-US" sz="3000" dirty="0">
                <a:latin typeface="Cambria" charset="0"/>
                <a:ea typeface="Cambria" charset="0"/>
                <a:cs typeface="Cambria" charset="0"/>
              </a:rPr>
              <a:t>also have a new PR pamphlet, </a:t>
            </a:r>
            <a:r>
              <a:rPr lang="en-US" sz="3000" i="1" dirty="0">
                <a:latin typeface="Cambria" charset="0"/>
                <a:ea typeface="Cambria" charset="0"/>
                <a:cs typeface="Cambria" charset="0"/>
              </a:rPr>
              <a:t>Narcotics Anonymous and Persons Receiving Medication Assisted Treatment</a:t>
            </a:r>
            <a:r>
              <a:rPr lang="en-US" sz="3000" dirty="0">
                <a:latin typeface="Cambria" charset="0"/>
                <a:ea typeface="Cambria" charset="0"/>
                <a:cs typeface="Cambria" charset="0"/>
              </a:rPr>
              <a:t>, which explains the distinction between NA’s approach and that of </a:t>
            </a:r>
            <a:r>
              <a:rPr lang="en-US" sz="3000" dirty="0" smtClean="0">
                <a:latin typeface="Cambria" charset="0"/>
                <a:ea typeface="Cambria" charset="0"/>
                <a:cs typeface="Cambria" charset="0"/>
              </a:rPr>
              <a:t>DRT/MAT.</a:t>
            </a: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40000856"/>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hape 83"/>
          <p:cNvSpPr/>
          <p:nvPr/>
        </p:nvSpPr>
        <p:spPr>
          <a:xfrm>
            <a:off x="2311400" y="836884"/>
            <a:ext cx="9512300" cy="764632"/>
          </a:xfrm>
          <a:prstGeom prst="rect">
            <a:avLst/>
          </a:prstGeom>
          <a:ln w="12700">
            <a:miter lim="400000"/>
          </a:ln>
          <a:extLst>
            <a:ext uri="{C572A759-6A51-4108-AA02-DFA0A04FC94B}">
              <ma14:wrappingTextBoxFlag xmlns:mc="http://schemas.openxmlformats.org/markup-compatibility/2006" xmlns:mv="urn:schemas-microsoft-com:mac:vml" xmlns:ma14="http://schemas.microsoft.com/office/mac/drawingml/2011/main" xmlns:p="http://schemas.openxmlformats.org/presentationml/2006/main" xmlns:r="http://schemas.openxmlformats.org/officeDocument/2006/relationships" xmlns:a="http://schemas.openxmlformats.org/drawingml/2006/main" xmlns="" val="1"/>
            </a:ext>
          </a:extLst>
        </p:spPr>
        <p:txBody>
          <a:bodyPr lIns="35719" tIns="35719" rIns="35719" bIns="35719" anchor="ctr">
            <a:noAutofit/>
          </a:bodyPr>
          <a:lstStyle/>
          <a:p>
            <a:pPr marL="0" lvl="1" indent="0" algn="ctr" defTabSz="457200">
              <a:defRPr sz="1800"/>
            </a:pPr>
            <a:r>
              <a:rPr sz="4500" b="1" dirty="0">
                <a:latin typeface="Cambria" charset="0"/>
                <a:ea typeface="Cambria" charset="0"/>
                <a:cs typeface="Cambria" charset="0"/>
                <a:sym typeface="BotonBQ-Bold"/>
              </a:rPr>
              <a:t>Motion </a:t>
            </a:r>
            <a:r>
              <a:rPr lang="en-US" sz="4500" b="1" dirty="0" smtClean="0">
                <a:latin typeface="Cambria" charset="0"/>
                <a:ea typeface="Cambria" charset="0"/>
                <a:cs typeface="Cambria" charset="0"/>
                <a:sym typeface="BotonBQ-Bold"/>
              </a:rPr>
              <a:t>9</a:t>
            </a:r>
            <a:r>
              <a:rPr sz="4500" b="1" dirty="0" smtClean="0">
                <a:latin typeface="Cambria" charset="0"/>
                <a:ea typeface="Cambria" charset="0"/>
                <a:cs typeface="Cambria" charset="0"/>
                <a:sym typeface="BotonBQ-Bold"/>
              </a:rPr>
              <a:t>: </a:t>
            </a:r>
            <a:r>
              <a:rPr lang="en-US" sz="4500" b="1" dirty="0" smtClean="0">
                <a:latin typeface="Cambria" charset="0"/>
                <a:ea typeface="Cambria" charset="0"/>
                <a:cs typeface="Cambria" charset="0"/>
                <a:sym typeface="BotonBQ-Bold"/>
              </a:rPr>
              <a:t>World Board Response</a:t>
            </a:r>
            <a:endParaRPr sz="4500" b="1" dirty="0">
              <a:latin typeface="Cambria" charset="0"/>
              <a:ea typeface="Cambria" charset="0"/>
              <a:cs typeface="Cambria" charset="0"/>
              <a:sym typeface="BotonBQ-Bold"/>
            </a:endParaRPr>
          </a:p>
        </p:txBody>
      </p:sp>
      <p:sp>
        <p:nvSpPr>
          <p:cNvPr id="3" name="Shape 86"/>
          <p:cNvSpPr/>
          <p:nvPr/>
        </p:nvSpPr>
        <p:spPr>
          <a:xfrm>
            <a:off x="533400" y="2171353"/>
            <a:ext cx="11112500" cy="3385542"/>
          </a:xfrm>
          <a:prstGeom prst="rect">
            <a:avLst/>
          </a:prstGeom>
          <a:ln w="12700">
            <a:miter lim="400000"/>
          </a:ln>
          <a:extLst>
            <a:ext uri="{C572A759-6A51-4108-AA02-DFA0A04FC94B}">
              <ma14:wrappingTextBoxFlag xmlns:mc="http://schemas.openxmlformats.org/markup-compatibility/2006" xmlns:mv="urn:schemas-microsoft-com:mac:vml" xmlns:ma14="http://schemas.microsoft.com/office/mac/drawingml/2011/main" xmlns:p="http://schemas.openxmlformats.org/presentationml/2006/main" xmlns:r="http://schemas.openxmlformats.org/officeDocument/2006/relationships" xmlns:a="http://schemas.openxmlformats.org/drawingml/2006/main" xmlns="" val="1"/>
            </a:ext>
          </a:extLst>
        </p:spPr>
        <p:txBody>
          <a:bodyPr wrap="square" lIns="0" tIns="0" rIns="0" bIns="0">
            <a:spAutoFit/>
          </a:bodyPr>
          <a:lstStyle/>
          <a:p>
            <a:pPr marL="457200" indent="-457200">
              <a:spcBef>
                <a:spcPts val="600"/>
              </a:spcBef>
              <a:spcAft>
                <a:spcPts val="600"/>
              </a:spcAft>
              <a:buSzPct val="75000"/>
              <a:buBlip>
                <a:blip r:embed="rId3"/>
              </a:buBlip>
              <a:defRPr sz="1800"/>
            </a:pPr>
            <a:r>
              <a:rPr lang="en-US" sz="3000" dirty="0" smtClean="0">
                <a:latin typeface="Cambria" charset="0"/>
                <a:ea typeface="Cambria" charset="0"/>
                <a:cs typeface="Cambria" charset="0"/>
              </a:rPr>
              <a:t>We </a:t>
            </a:r>
            <a:r>
              <a:rPr lang="en-US" sz="3000" dirty="0">
                <a:latin typeface="Cambria" charset="0"/>
                <a:ea typeface="Cambria" charset="0"/>
                <a:cs typeface="Cambria" charset="0"/>
              </a:rPr>
              <a:t>believe the message in our PR pamphlet reflects the common understanding of our Fellowship, and we would like to see this understanding more clearly reflected in our recovery </a:t>
            </a:r>
            <a:r>
              <a:rPr lang="en-US" sz="3000" dirty="0" smtClean="0">
                <a:latin typeface="Cambria" charset="0"/>
                <a:ea typeface="Cambria" charset="0"/>
                <a:cs typeface="Cambria" charset="0"/>
              </a:rPr>
              <a:t>literature, </a:t>
            </a:r>
            <a:r>
              <a:rPr lang="en-US" sz="3000" dirty="0">
                <a:latin typeface="Cambria" charset="0"/>
                <a:ea typeface="Cambria" charset="0"/>
                <a:cs typeface="Cambria" charset="0"/>
              </a:rPr>
              <a:t>not just our PR </a:t>
            </a:r>
            <a:r>
              <a:rPr lang="en-US" sz="3000" dirty="0" smtClean="0">
                <a:latin typeface="Cambria" charset="0"/>
                <a:ea typeface="Cambria" charset="0"/>
                <a:cs typeface="Cambria" charset="0"/>
              </a:rPr>
              <a:t>material, </a:t>
            </a:r>
            <a:r>
              <a:rPr lang="en-US" sz="3000" dirty="0">
                <a:latin typeface="Cambria" charset="0"/>
                <a:ea typeface="Cambria" charset="0"/>
                <a:cs typeface="Cambria" charset="0"/>
              </a:rPr>
              <a:t>so that these potential members feel welcome. </a:t>
            </a:r>
            <a:endParaRPr lang="en-US" sz="3000" dirty="0" smtClean="0">
              <a:latin typeface="Cambria" charset="0"/>
              <a:ea typeface="Cambria" charset="0"/>
              <a:cs typeface="Cambria" charset="0"/>
            </a:endParaRPr>
          </a:p>
          <a:p>
            <a:pPr marL="457200" indent="-457200">
              <a:spcBef>
                <a:spcPts val="600"/>
              </a:spcBef>
              <a:spcAft>
                <a:spcPts val="600"/>
              </a:spcAft>
              <a:buSzPct val="75000"/>
              <a:buBlip>
                <a:blip r:embed="rId3"/>
              </a:buBlip>
              <a:defRPr sz="1800"/>
            </a:pPr>
            <a:r>
              <a:rPr lang="en-US" sz="3000" dirty="0" smtClean="0">
                <a:latin typeface="Cambria" charset="0"/>
                <a:ea typeface="Cambria" charset="0"/>
                <a:cs typeface="Cambria" charset="0"/>
              </a:rPr>
              <a:t>The </a:t>
            </a:r>
            <a:r>
              <a:rPr lang="en-US" sz="3000" dirty="0">
                <a:latin typeface="Cambria" charset="0"/>
                <a:ea typeface="Cambria" charset="0"/>
                <a:cs typeface="Cambria" charset="0"/>
              </a:rPr>
              <a:t>recovery literature survey in this </a:t>
            </a:r>
            <a:r>
              <a:rPr lang="en-US" sz="3000" i="1" dirty="0">
                <a:latin typeface="Cambria" charset="0"/>
                <a:ea typeface="Cambria" charset="0"/>
                <a:cs typeface="Cambria" charset="0"/>
              </a:rPr>
              <a:t>CAR</a:t>
            </a:r>
            <a:r>
              <a:rPr lang="en-US" sz="3000" dirty="0">
                <a:latin typeface="Cambria" charset="0"/>
                <a:ea typeface="Cambria" charset="0"/>
                <a:cs typeface="Cambria" charset="0"/>
              </a:rPr>
              <a:t> includes an option to prioritize an IP for members: NA and addicts on DRT/MAT. </a:t>
            </a: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465944402"/>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hape 104"/>
          <p:cNvSpPr/>
          <p:nvPr/>
        </p:nvSpPr>
        <p:spPr>
          <a:xfrm>
            <a:off x="373082" y="2138655"/>
            <a:ext cx="11176001" cy="1918794"/>
          </a:xfrm>
          <a:prstGeom prst="rect">
            <a:avLst/>
          </a:prstGeom>
          <a:ln w="12700">
            <a:miter lim="400000"/>
          </a:ln>
          <a:extLst>
            <a:ext uri="{C572A759-6A51-4108-AA02-DFA0A04FC94B}">
              <ma14:wrappingTextBoxFlag xmlns:mc="http://schemas.openxmlformats.org/markup-compatibility/2006" xmlns:mv="urn:schemas-microsoft-com:mac:vml" xmlns:ma14="http://schemas.microsoft.com/office/mac/drawingml/2011/main" xmlns:p="http://schemas.openxmlformats.org/presentationml/2006/main" xmlns:r="http://schemas.openxmlformats.org/officeDocument/2006/relationships" xmlns:a="http://schemas.openxmlformats.org/drawingml/2006/main" xmlns="" val="1"/>
            </a:ext>
          </a:extLst>
        </p:spPr>
        <p:txBody>
          <a:bodyPr lIns="35719" tIns="35719" rIns="35719" bIns="35719" anchor="t" anchorCtr="0">
            <a:noAutofit/>
          </a:bodyPr>
          <a:lstStyle/>
          <a:p>
            <a:pPr marL="0" lvl="1" defTabSz="457200">
              <a:defRPr sz="1800"/>
            </a:pPr>
            <a:r>
              <a:rPr sz="3100" b="1" dirty="0">
                <a:latin typeface="Cambria" charset="0"/>
                <a:ea typeface="Cambria" charset="0"/>
                <a:cs typeface="Cambria" charset="0"/>
                <a:sym typeface="BotonBQ-Bold"/>
              </a:rPr>
              <a:t>Motion </a:t>
            </a:r>
            <a:r>
              <a:rPr lang="en-US" sz="3100" b="1" dirty="0" smtClean="0">
                <a:latin typeface="Cambria" charset="0"/>
                <a:ea typeface="Cambria" charset="0"/>
                <a:cs typeface="Cambria" charset="0"/>
                <a:sym typeface="BotonBQ-Bold"/>
              </a:rPr>
              <a:t>9</a:t>
            </a:r>
            <a:r>
              <a:rPr sz="3100" b="1" dirty="0" smtClean="0">
                <a:latin typeface="Cambria" charset="0"/>
                <a:ea typeface="Cambria" charset="0"/>
                <a:cs typeface="Cambria" charset="0"/>
                <a:sym typeface="BotonBQ-Bold"/>
              </a:rPr>
              <a:t>: </a:t>
            </a:r>
            <a:r>
              <a:rPr lang="en-US" sz="3100" dirty="0">
                <a:latin typeface="Cambria" charset="0"/>
                <a:ea typeface="Cambria" charset="0"/>
                <a:cs typeface="Cambria" charset="0"/>
              </a:rPr>
              <a:t>To direct the World Board to create a project </a:t>
            </a:r>
            <a:br>
              <a:rPr lang="en-US" sz="3100" dirty="0">
                <a:latin typeface="Cambria" charset="0"/>
                <a:ea typeface="Cambria" charset="0"/>
                <a:cs typeface="Cambria" charset="0"/>
              </a:rPr>
            </a:br>
            <a:r>
              <a:rPr lang="en-US" sz="3100" dirty="0">
                <a:latin typeface="Cambria" charset="0"/>
                <a:ea typeface="Cambria" charset="0"/>
                <a:cs typeface="Cambria" charset="0"/>
              </a:rPr>
              <a:t>plan for consideration at WSC 2020 to create or revise one piece </a:t>
            </a:r>
            <a:br>
              <a:rPr lang="en-US" sz="3100" dirty="0">
                <a:latin typeface="Cambria" charset="0"/>
                <a:ea typeface="Cambria" charset="0"/>
                <a:cs typeface="Cambria" charset="0"/>
              </a:rPr>
            </a:br>
            <a:r>
              <a:rPr lang="en-US" sz="3100" dirty="0">
                <a:latin typeface="Cambria" charset="0"/>
                <a:ea typeface="Cambria" charset="0"/>
                <a:cs typeface="Cambria" charset="0"/>
              </a:rPr>
              <a:t>of recovery literature to directly address Drug Replacement Therapy (DRT) and Medication Assisted Treatment (MAT) as it relates to NA.</a:t>
            </a:r>
            <a:endParaRPr lang="en-US" sz="3100" dirty="0">
              <a:latin typeface="Cambria" charset="0"/>
              <a:ea typeface="Cambria" charset="0"/>
              <a:cs typeface="Cambria" charset="0"/>
              <a:sym typeface="BotonBQ-Regular"/>
            </a:endParaRPr>
          </a:p>
        </p:txBody>
      </p:sp>
      <p:sp>
        <p:nvSpPr>
          <p:cNvPr id="3" name="Shape 105"/>
          <p:cNvSpPr/>
          <p:nvPr/>
        </p:nvSpPr>
        <p:spPr>
          <a:xfrm>
            <a:off x="2986832" y="4646740"/>
            <a:ext cx="8680153" cy="1918794"/>
          </a:xfrm>
          <a:prstGeom prst="rect">
            <a:avLst/>
          </a:prstGeom>
          <a:ln w="12700">
            <a:miter lim="400000"/>
          </a:ln>
          <a:extLst>
            <a:ext uri="{C572A759-6A51-4108-AA02-DFA0A04FC94B}">
              <ma14:wrappingTextBoxFlag xmlns:mc="http://schemas.openxmlformats.org/markup-compatibility/2006" xmlns:mv="urn:schemas-microsoft-com:mac:vml" xmlns:ma14="http://schemas.microsoft.com/office/mac/drawingml/2011/main" xmlns:p="http://schemas.openxmlformats.org/presentationml/2006/main" xmlns:r="http://schemas.openxmlformats.org/officeDocument/2006/relationships" xmlns:a="http://schemas.openxmlformats.org/drawingml/2006/main" xmlns="" val="1"/>
            </a:ext>
          </a:extLst>
        </p:spPr>
        <p:txBody>
          <a:bodyPr lIns="35719" tIns="35719" rIns="35719" bIns="35719" anchor="ctr">
            <a:noAutofit/>
          </a:bodyPr>
          <a:lstStyle/>
          <a:p>
            <a:r>
              <a:rPr sz="3100" b="1" dirty="0">
                <a:latin typeface="Cambria" charset="0"/>
                <a:ea typeface="Cambria" charset="0"/>
                <a:cs typeface="Cambria" charset="0"/>
                <a:sym typeface="BotonBQ-Bold"/>
              </a:rPr>
              <a:t>Intent: </a:t>
            </a:r>
            <a:r>
              <a:rPr lang="en-US" sz="3100" dirty="0">
                <a:latin typeface="Cambria" charset="0"/>
                <a:ea typeface="Cambria" charset="0"/>
                <a:cs typeface="Cambria" charset="0"/>
              </a:rPr>
              <a:t>To begin the discussion on how to address DRT/MAT in a piece of recovery literature as it relates to our message and program and have a unified fellowship position.</a:t>
            </a: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924129603"/>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hape 74"/>
          <p:cNvSpPr/>
          <p:nvPr/>
        </p:nvSpPr>
        <p:spPr>
          <a:xfrm>
            <a:off x="343823" y="653131"/>
            <a:ext cx="11335862" cy="1995738"/>
          </a:xfrm>
          <a:prstGeom prst="rect">
            <a:avLst/>
          </a:prstGeom>
          <a:ln w="12700">
            <a:miter lim="400000"/>
          </a:ln>
          <a:extLst>
            <a:ext uri="{C572A759-6A51-4108-AA02-DFA0A04FC94B}">
              <ma14:wrappingTextBoxFlag xmlns:mc="http://schemas.openxmlformats.org/markup-compatibility/2006" xmlns:mv="urn:schemas-microsoft-com:mac:vml" xmlns:ma14="http://schemas.microsoft.com/office/mac/drawingml/2011/main" xmlns:p="http://schemas.openxmlformats.org/presentationml/2006/main" xmlns:r="http://schemas.openxmlformats.org/officeDocument/2006/relationships" xmlns:a="http://schemas.openxmlformats.org/drawingml/2006/main" xmlns="" val="1"/>
            </a:ext>
          </a:extLst>
        </p:spPr>
        <p:txBody>
          <a:bodyPr wrap="square" lIns="35719" tIns="35719" rIns="35719" bIns="35719" anchor="ctr">
            <a:noAutofit/>
          </a:bodyPr>
          <a:lstStyle/>
          <a:p>
            <a:pPr marL="0" lvl="1" defTabSz="457200">
              <a:defRPr sz="1800"/>
            </a:pPr>
            <a:r>
              <a:rPr sz="3500" b="1" dirty="0">
                <a:latin typeface="Cambria" charset="0"/>
                <a:ea typeface="Cambria" charset="0"/>
                <a:cs typeface="Cambria" charset="0"/>
                <a:sym typeface="BotonBQ-Bold"/>
              </a:rPr>
              <a:t>Motion </a:t>
            </a:r>
            <a:r>
              <a:rPr lang="en-US" sz="3500" b="1" dirty="0" smtClean="0">
                <a:latin typeface="Cambria" charset="0"/>
                <a:ea typeface="Cambria" charset="0"/>
                <a:cs typeface="Cambria" charset="0"/>
                <a:sym typeface="BotonBQ-Bold"/>
              </a:rPr>
              <a:t>10</a:t>
            </a:r>
            <a:r>
              <a:rPr sz="3500" b="1" dirty="0" smtClean="0">
                <a:latin typeface="Cambria" charset="0"/>
                <a:ea typeface="Cambria" charset="0"/>
                <a:cs typeface="Cambria" charset="0"/>
                <a:sym typeface="BotonBQ-Bold"/>
              </a:rPr>
              <a:t>:</a:t>
            </a:r>
            <a:r>
              <a:rPr sz="3250" b="1" dirty="0" smtClean="0">
                <a:latin typeface="Cambria" charset="0"/>
                <a:ea typeface="Cambria" charset="0"/>
                <a:cs typeface="Cambria" charset="0"/>
                <a:sym typeface="BotonBQ-Bold"/>
              </a:rPr>
              <a:t> </a:t>
            </a:r>
            <a:r>
              <a:rPr lang="en-US" sz="3200" dirty="0">
                <a:latin typeface="Cambria" charset="0"/>
                <a:ea typeface="Cambria" charset="0"/>
                <a:cs typeface="Cambria" charset="0"/>
              </a:rPr>
              <a:t>Remove Bulletin #29, (WORLD SERVICE </a:t>
            </a:r>
            <a:r>
              <a:rPr lang="en-US" sz="3200" dirty="0" smtClean="0">
                <a:latin typeface="Cambria" charset="0"/>
                <a:ea typeface="Cambria" charset="0"/>
                <a:cs typeface="Cambria" charset="0"/>
              </a:rPr>
              <a:t/>
            </a:r>
            <a:br>
              <a:rPr lang="en-US" sz="3200" dirty="0" smtClean="0">
                <a:latin typeface="Cambria" charset="0"/>
                <a:ea typeface="Cambria" charset="0"/>
                <a:cs typeface="Cambria" charset="0"/>
              </a:rPr>
            </a:br>
            <a:r>
              <a:rPr lang="en-US" sz="3200" dirty="0" smtClean="0">
                <a:latin typeface="Cambria" charset="0"/>
                <a:ea typeface="Cambria" charset="0"/>
                <a:cs typeface="Cambria" charset="0"/>
              </a:rPr>
              <a:t>BOARD </a:t>
            </a:r>
            <a:r>
              <a:rPr lang="en-US" sz="3200" dirty="0">
                <a:latin typeface="Cambria" charset="0"/>
                <a:ea typeface="Cambria" charset="0"/>
                <a:cs typeface="Cambria" charset="0"/>
              </a:rPr>
              <a:t>OF TRUSTEES BULLETIN #29, Regarding Methadone </a:t>
            </a:r>
            <a:r>
              <a:rPr lang="en-US" sz="3200" dirty="0" smtClean="0">
                <a:latin typeface="Cambria" charset="0"/>
                <a:ea typeface="Cambria" charset="0"/>
                <a:cs typeface="Cambria" charset="0"/>
              </a:rPr>
              <a:t/>
            </a:r>
            <a:br>
              <a:rPr lang="en-US" sz="3200" dirty="0" smtClean="0">
                <a:latin typeface="Cambria" charset="0"/>
                <a:ea typeface="Cambria" charset="0"/>
                <a:cs typeface="Cambria" charset="0"/>
              </a:rPr>
            </a:br>
            <a:r>
              <a:rPr lang="en-US" sz="3200" dirty="0" smtClean="0">
                <a:latin typeface="Cambria" charset="0"/>
                <a:ea typeface="Cambria" charset="0"/>
                <a:cs typeface="Cambria" charset="0"/>
              </a:rPr>
              <a:t>and </a:t>
            </a:r>
            <a:r>
              <a:rPr lang="en-US" sz="3200" dirty="0">
                <a:latin typeface="Cambria" charset="0"/>
                <a:ea typeface="Cambria" charset="0"/>
                <a:cs typeface="Cambria" charset="0"/>
              </a:rPr>
              <a:t>Other Drug Replacement Programs) from publication </a:t>
            </a:r>
            <a:endParaRPr lang="en-US" sz="3200" dirty="0" smtClean="0">
              <a:latin typeface="Cambria" charset="0"/>
              <a:ea typeface="Cambria" charset="0"/>
              <a:cs typeface="Cambria" charset="0"/>
            </a:endParaRPr>
          </a:p>
          <a:p>
            <a:pPr marL="0" lvl="1" defTabSz="457200">
              <a:defRPr sz="1800"/>
            </a:pPr>
            <a:r>
              <a:rPr lang="en-US" sz="3200" dirty="0" smtClean="0">
                <a:latin typeface="Cambria" charset="0"/>
                <a:ea typeface="Cambria" charset="0"/>
                <a:cs typeface="Cambria" charset="0"/>
              </a:rPr>
              <a:t>and </a:t>
            </a:r>
            <a:r>
              <a:rPr lang="en-US" sz="3200" dirty="0">
                <a:latin typeface="Cambria" charset="0"/>
                <a:ea typeface="Cambria" charset="0"/>
                <a:cs typeface="Cambria" charset="0"/>
              </a:rPr>
              <a:t>use. </a:t>
            </a:r>
            <a:endParaRPr sz="3200" dirty="0">
              <a:latin typeface="Cambria" charset="0"/>
              <a:ea typeface="Cambria" charset="0"/>
              <a:cs typeface="Cambria" charset="0"/>
              <a:sym typeface="BotonBQ-Regular"/>
            </a:endParaRPr>
          </a:p>
        </p:txBody>
      </p:sp>
      <p:sp>
        <p:nvSpPr>
          <p:cNvPr id="3" name="Shape 75"/>
          <p:cNvSpPr/>
          <p:nvPr/>
        </p:nvSpPr>
        <p:spPr>
          <a:xfrm>
            <a:off x="317499" y="2907394"/>
            <a:ext cx="11287165" cy="1"/>
          </a:xfrm>
          <a:prstGeom prst="line">
            <a:avLst/>
          </a:prstGeom>
          <a:ln w="63500">
            <a:solidFill>
              <a:schemeClr val="tx1"/>
            </a:solidFill>
            <a:miter lim="400000"/>
          </a:ln>
        </p:spPr>
        <p:txBody>
          <a:bodyPr lIns="0" tIns="0" rIns="0" bIns="0" anchor="ctr"/>
          <a:lstStyle/>
          <a:p>
            <a:pPr lvl="0">
              <a:defRPr sz="3200"/>
            </a:pPr>
            <a:endParaRPr sz="1600"/>
          </a:p>
        </p:txBody>
      </p:sp>
      <p:sp>
        <p:nvSpPr>
          <p:cNvPr id="4" name="Shape 76"/>
          <p:cNvSpPr/>
          <p:nvPr/>
        </p:nvSpPr>
        <p:spPr>
          <a:xfrm>
            <a:off x="2631232" y="3602263"/>
            <a:ext cx="8680153" cy="2380459"/>
          </a:xfrm>
          <a:prstGeom prst="rect">
            <a:avLst/>
          </a:prstGeom>
          <a:ln w="12700">
            <a:miter lim="400000"/>
          </a:ln>
          <a:extLst>
            <a:ext uri="{C572A759-6A51-4108-AA02-DFA0A04FC94B}">
              <ma14:wrappingTextBoxFlag xmlns:mc="http://schemas.openxmlformats.org/markup-compatibility/2006" xmlns:mv="urn:schemas-microsoft-com:mac:vml" xmlns:ma14="http://schemas.microsoft.com/office/mac/drawingml/2011/main" xmlns:p="http://schemas.openxmlformats.org/presentationml/2006/main" xmlns:r="http://schemas.openxmlformats.org/officeDocument/2006/relationships" xmlns:a="http://schemas.openxmlformats.org/drawingml/2006/main" xmlns="" val="1"/>
            </a:ext>
          </a:extLst>
        </p:spPr>
        <p:txBody>
          <a:bodyPr lIns="35719" tIns="35719" rIns="35719" bIns="35719" anchor="ctr">
            <a:noAutofit/>
          </a:bodyPr>
          <a:lstStyle/>
          <a:p>
            <a:r>
              <a:rPr sz="3200" b="1" dirty="0">
                <a:latin typeface="Cambria" charset="0"/>
                <a:ea typeface="Cambria" charset="0"/>
                <a:cs typeface="Cambria" charset="0"/>
                <a:sym typeface="BotonBQ-Bold"/>
              </a:rPr>
              <a:t>Intent: </a:t>
            </a:r>
            <a:r>
              <a:rPr lang="en-US" sz="3200" dirty="0">
                <a:latin typeface="Cambria" charset="0"/>
                <a:ea typeface="Cambria" charset="0"/>
                <a:cs typeface="Cambria" charset="0"/>
              </a:rPr>
              <a:t>To remove Bulletin #29 from NA World Services inventory. </a:t>
            </a:r>
          </a:p>
          <a:p>
            <a:r>
              <a:rPr sz="3200" b="1" dirty="0" smtClean="0">
                <a:latin typeface="Cambria" charset="0"/>
                <a:ea typeface="Cambria" charset="0"/>
                <a:cs typeface="Cambria" charset="0"/>
                <a:sym typeface="BotonBQ-Bold"/>
              </a:rPr>
              <a:t>Maker</a:t>
            </a:r>
            <a:r>
              <a:rPr sz="3200" b="1" dirty="0">
                <a:latin typeface="Cambria" charset="0"/>
                <a:ea typeface="Cambria" charset="0"/>
                <a:cs typeface="Cambria" charset="0"/>
                <a:sym typeface="BotonBQ-Bold"/>
              </a:rPr>
              <a:t>: </a:t>
            </a:r>
            <a:r>
              <a:rPr lang="en-US" sz="3200" dirty="0">
                <a:latin typeface="Cambria" charset="0"/>
                <a:ea typeface="Cambria" charset="0"/>
                <a:cs typeface="Cambria" charset="0"/>
              </a:rPr>
              <a:t>Upper Midwest Region </a:t>
            </a: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14357970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extBox 1"/>
          <p:cNvSpPr txBox="1"/>
          <p:nvPr/>
        </p:nvSpPr>
        <p:spPr>
          <a:xfrm>
            <a:off x="320041" y="287171"/>
            <a:ext cx="11960860" cy="1645920"/>
          </a:xfrm>
          <a:prstGeom prst="rect">
            <a:avLst/>
          </a:prstGeom>
          <a:solidFill>
            <a:srgbClr val="FFFFFF"/>
          </a:solidFill>
          <a:ln w="63500" cap="flat">
            <a:solidFill>
              <a:srgbClr val="92278F"/>
            </a:solid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2468880" tIns="0" rIns="36576" bIns="36576" numCol="1" spcCol="38100" rtlCol="0" anchor="ctr">
            <a:noAutofit/>
          </a:bodyPr>
          <a:lstStyle/>
          <a:p>
            <a:pPr marL="0" marR="0" lvl="0" indent="0" algn="ctr" defTabSz="914400" rtl="0" eaLnBrk="1" fontAlgn="auto" latinLnBrk="1" hangingPunct="0">
              <a:lnSpc>
                <a:spcPct val="100000"/>
              </a:lnSpc>
              <a:spcBef>
                <a:spcPts val="0"/>
              </a:spcBef>
              <a:spcAft>
                <a:spcPts val="0"/>
              </a:spcAft>
              <a:buClrTx/>
              <a:buSzTx/>
              <a:buFontTx/>
              <a:buNone/>
              <a:tabLst/>
              <a:defRPr/>
            </a:pPr>
            <a:r>
              <a:rPr kumimoji="0" lang="en-US" sz="4500" b="1" i="0" u="none" strike="noStrike" kern="1200" cap="none" spc="0" normalizeH="0" baseline="0" noProof="0" dirty="0" smtClean="0">
                <a:ln>
                  <a:noFill/>
                </a:ln>
                <a:solidFill>
                  <a:prstClr val="black"/>
                </a:solidFill>
                <a:effectLst/>
                <a:uLnTx/>
                <a:uFillTx/>
                <a:latin typeface="Cambria" charset="0"/>
                <a:ea typeface="Cambria" charset="0"/>
                <a:cs typeface="Cambria" charset="0"/>
              </a:rPr>
              <a:t>Regional Motions</a:t>
            </a:r>
            <a:endParaRPr kumimoji="0" lang="en-US" sz="4500" b="1" i="0" u="none" strike="noStrike" kern="1200" cap="none" spc="0" normalizeH="0" baseline="0" noProof="0" dirty="0">
              <a:ln>
                <a:noFill/>
              </a:ln>
              <a:solidFill>
                <a:prstClr val="black"/>
              </a:solidFill>
              <a:effectLst/>
              <a:uLnTx/>
              <a:uFillTx/>
              <a:latin typeface="Cambria" charset="0"/>
              <a:ea typeface="Cambria" charset="0"/>
              <a:cs typeface="Cambria" charset="0"/>
            </a:endParaRPr>
          </a:p>
        </p:txBody>
      </p:sp>
      <p:sp>
        <p:nvSpPr>
          <p:cNvPr id="3" name="Shape 68"/>
          <p:cNvSpPr/>
          <p:nvPr/>
        </p:nvSpPr>
        <p:spPr>
          <a:xfrm>
            <a:off x="877824" y="2249424"/>
            <a:ext cx="10434918" cy="4750412"/>
          </a:xfrm>
          <a:prstGeom prst="rect">
            <a:avLst/>
          </a:prstGeom>
          <a:ln w="12700">
            <a:miter lim="400000"/>
          </a:ln>
          <a:extLst>
            <a:ext uri="{C572A759-6A51-4108-AA02-DFA0A04FC94B}">
              <ma14:wrappingTextBoxFlag xmlns:mc="http://schemas.openxmlformats.org/markup-compatibility/2006" xmlns:mv="urn:schemas-microsoft-com:mac:vml" xmlns:ma14="http://schemas.microsoft.com/office/mac/drawingml/2011/main" xmlns="" xmlns:p="http://schemas.openxmlformats.org/presentationml/2006/main" xmlns:r="http://schemas.openxmlformats.org/officeDocument/2006/relationships" xmlns:a="http://schemas.openxmlformats.org/drawingml/2006/main" val="1"/>
            </a:ext>
          </a:extLst>
        </p:spPr>
        <p:txBody>
          <a:bodyPr wrap="square" lIns="0" tIns="0" rIns="0" bIns="0">
            <a:noAutofit/>
          </a:bodyPr>
          <a:lstStyle/>
          <a:p>
            <a:pPr marL="457200" marR="0" lvl="0" indent="-457200" algn="l" defTabSz="914400" rtl="0" eaLnBrk="1" fontAlgn="auto" latinLnBrk="0" hangingPunct="1">
              <a:lnSpc>
                <a:spcPct val="120000"/>
              </a:lnSpc>
              <a:spcBef>
                <a:spcPts val="0"/>
              </a:spcBef>
              <a:spcAft>
                <a:spcPts val="0"/>
              </a:spcAft>
              <a:buClrTx/>
              <a:buSzPct val="75000"/>
              <a:buFontTx/>
              <a:buBlip>
                <a:blip r:embed="rId3"/>
              </a:buBlip>
              <a:tabLst/>
              <a:defRPr sz="1800"/>
            </a:pPr>
            <a:r>
              <a:rPr kumimoji="0" lang="en-US" sz="3300" b="0" i="0" u="none" strike="noStrike" kern="1200" cap="none" spc="0" normalizeH="0" baseline="0" noProof="0" dirty="0" smtClean="0">
                <a:ln>
                  <a:noFill/>
                </a:ln>
                <a:solidFill>
                  <a:prstClr val="black"/>
                </a:solidFill>
                <a:effectLst/>
                <a:uLnTx/>
                <a:uFillTx/>
                <a:latin typeface="Cambria" charset="0"/>
                <a:ea typeface="Cambria" charset="0"/>
                <a:cs typeface="Cambria" charset="0"/>
                <a:sym typeface="PopplLaudatio-Regular"/>
              </a:rPr>
              <a:t>Are dozens of </a:t>
            </a:r>
            <a:r>
              <a:rPr kumimoji="0" lang="en-US" sz="3300" b="0" i="1" u="none" strike="noStrike" kern="1200" cap="none" spc="0" normalizeH="0" baseline="0" noProof="0" dirty="0" smtClean="0">
                <a:ln>
                  <a:noFill/>
                </a:ln>
                <a:solidFill>
                  <a:prstClr val="black"/>
                </a:solidFill>
                <a:effectLst/>
                <a:uLnTx/>
                <a:uFillTx/>
                <a:latin typeface="Cambria" charset="0"/>
                <a:ea typeface="Cambria" charset="0"/>
                <a:cs typeface="Cambria" charset="0"/>
                <a:sym typeface="PopplLaudatio-Regular"/>
              </a:rPr>
              <a:t>CAR</a:t>
            </a:r>
            <a:r>
              <a:rPr kumimoji="0" lang="en-US" sz="3300" b="0" i="0" u="none" strike="noStrike" kern="1200" cap="none" spc="0" normalizeH="0" baseline="0" noProof="0" dirty="0" smtClean="0">
                <a:ln>
                  <a:noFill/>
                </a:ln>
                <a:solidFill>
                  <a:prstClr val="black"/>
                </a:solidFill>
                <a:effectLst/>
                <a:uLnTx/>
                <a:uFillTx/>
                <a:latin typeface="Cambria" charset="0"/>
                <a:ea typeface="Cambria" charset="0"/>
                <a:cs typeface="Cambria" charset="0"/>
                <a:sym typeface="PopplLaudatio-Regular"/>
              </a:rPr>
              <a:t> motions a</a:t>
            </a:r>
            <a:r>
              <a:rPr kumimoji="0" lang="en-US" sz="3300" b="0" i="0" u="none" strike="noStrike" kern="1200" cap="none" spc="0" normalizeH="0" noProof="0" dirty="0" smtClean="0">
                <a:ln>
                  <a:noFill/>
                </a:ln>
                <a:solidFill>
                  <a:prstClr val="black"/>
                </a:solidFill>
                <a:effectLst/>
                <a:uLnTx/>
                <a:uFillTx/>
                <a:latin typeface="Cambria" charset="0"/>
                <a:ea typeface="Cambria" charset="0"/>
                <a:cs typeface="Cambria" charset="0"/>
                <a:sym typeface="PopplLaudatio-Regular"/>
              </a:rPr>
              <a:t> step backward in our </a:t>
            </a:r>
            <a:r>
              <a:rPr kumimoji="0" lang="en-US" sz="3300" b="0" i="0" u="none" strike="noStrike" kern="1200" cap="none" spc="0" normalizeH="0" baseline="0" noProof="0" dirty="0" smtClean="0">
                <a:ln>
                  <a:noFill/>
                </a:ln>
                <a:solidFill>
                  <a:prstClr val="black"/>
                </a:solidFill>
                <a:effectLst/>
                <a:uLnTx/>
                <a:uFillTx/>
                <a:latin typeface="Cambria" charset="0"/>
                <a:ea typeface="Cambria" charset="0"/>
                <a:cs typeface="Cambria" charset="0"/>
                <a:sym typeface="PopplLaudatio-Regular"/>
              </a:rPr>
              <a:t>effort toward consensus-based decision making?</a:t>
            </a:r>
          </a:p>
          <a:p>
            <a:pPr marL="457200" marR="0" lvl="0" indent="-457200" algn="l" defTabSz="914400" rtl="0" eaLnBrk="1" fontAlgn="auto" latinLnBrk="0" hangingPunct="1">
              <a:lnSpc>
                <a:spcPct val="120000"/>
              </a:lnSpc>
              <a:spcBef>
                <a:spcPts val="0"/>
              </a:spcBef>
              <a:spcAft>
                <a:spcPts val="0"/>
              </a:spcAft>
              <a:buClrTx/>
              <a:buSzPct val="75000"/>
              <a:buFontTx/>
              <a:buBlip>
                <a:blip r:embed="rId3"/>
              </a:buBlip>
              <a:tabLst/>
              <a:defRPr sz="1800"/>
            </a:pPr>
            <a:r>
              <a:rPr lang="en-US" sz="3300" dirty="0" smtClean="0">
                <a:solidFill>
                  <a:prstClr val="black"/>
                </a:solidFill>
                <a:latin typeface="Cambria" charset="0"/>
                <a:ea typeface="Cambria" charset="0"/>
                <a:cs typeface="Cambria" charset="0"/>
                <a:sym typeface="PopplLaudatio-Regular"/>
              </a:rPr>
              <a:t>How can we discuss issues throughout the Fellowship?</a:t>
            </a:r>
          </a:p>
          <a:p>
            <a:pPr marL="457200" marR="0" lvl="0" indent="-457200" algn="l" defTabSz="914400" rtl="0" eaLnBrk="1" fontAlgn="auto" latinLnBrk="0" hangingPunct="1">
              <a:lnSpc>
                <a:spcPct val="120000"/>
              </a:lnSpc>
              <a:spcBef>
                <a:spcPts val="0"/>
              </a:spcBef>
              <a:spcAft>
                <a:spcPts val="0"/>
              </a:spcAft>
              <a:buClrTx/>
              <a:buSzPct val="75000"/>
              <a:buFontTx/>
              <a:buBlip>
                <a:blip r:embed="rId3"/>
              </a:buBlip>
              <a:tabLst/>
              <a:defRPr sz="1800"/>
            </a:pPr>
            <a:r>
              <a:rPr lang="en-US" sz="3300" i="1" dirty="0" smtClean="0">
                <a:solidFill>
                  <a:prstClr val="black"/>
                </a:solidFill>
                <a:latin typeface="Cambria" charset="0"/>
                <a:ea typeface="Cambria" charset="0"/>
                <a:cs typeface="Cambria" charset="0"/>
                <a:sym typeface="PopplLaudatio-Regular"/>
              </a:rPr>
              <a:t>CAR</a:t>
            </a:r>
            <a:r>
              <a:rPr lang="en-US" sz="3300" dirty="0" smtClean="0">
                <a:solidFill>
                  <a:prstClr val="black"/>
                </a:solidFill>
                <a:latin typeface="Cambria" charset="0"/>
                <a:ea typeface="Cambria" charset="0"/>
                <a:cs typeface="Cambria" charset="0"/>
                <a:sym typeface="PopplLaudatio-Regular"/>
              </a:rPr>
              <a:t> motions are translated and discussed by thousands </a:t>
            </a:r>
            <a:br>
              <a:rPr lang="en-US" sz="3300" dirty="0" smtClean="0">
                <a:solidFill>
                  <a:prstClr val="black"/>
                </a:solidFill>
                <a:latin typeface="Cambria" charset="0"/>
                <a:ea typeface="Cambria" charset="0"/>
                <a:cs typeface="Cambria" charset="0"/>
                <a:sym typeface="PopplLaudatio-Regular"/>
              </a:rPr>
            </a:br>
            <a:r>
              <a:rPr lang="en-US" sz="3300" dirty="0" smtClean="0">
                <a:solidFill>
                  <a:prstClr val="black"/>
                </a:solidFill>
                <a:latin typeface="Cambria" charset="0"/>
                <a:ea typeface="Cambria" charset="0"/>
                <a:cs typeface="Cambria" charset="0"/>
                <a:sym typeface="PopplLaudatio-Regular"/>
              </a:rPr>
              <a:t>of groups and members globally</a:t>
            </a:r>
          </a:p>
          <a:p>
            <a:pPr marL="457200" marR="0" lvl="0" indent="-457200" algn="l" defTabSz="914400" rtl="0" eaLnBrk="1" fontAlgn="auto" latinLnBrk="0" hangingPunct="1">
              <a:lnSpc>
                <a:spcPct val="120000"/>
              </a:lnSpc>
              <a:spcBef>
                <a:spcPts val="0"/>
              </a:spcBef>
              <a:spcAft>
                <a:spcPts val="0"/>
              </a:spcAft>
              <a:buClrTx/>
              <a:buSzPct val="75000"/>
              <a:buFontTx/>
              <a:buBlip>
                <a:blip r:embed="rId3"/>
              </a:buBlip>
              <a:tabLst/>
              <a:defRPr sz="1800"/>
            </a:pPr>
            <a:r>
              <a:rPr lang="en-US" sz="3300" dirty="0" smtClean="0">
                <a:solidFill>
                  <a:prstClr val="black"/>
                </a:solidFill>
                <a:latin typeface="Cambria" charset="0"/>
                <a:ea typeface="Cambria" charset="0"/>
                <a:cs typeface="Cambria" charset="0"/>
                <a:sym typeface="PopplLaudatio-Regular"/>
              </a:rPr>
              <a:t>We are at our best when we seek group conscience on how to more successfully carry the message </a:t>
            </a:r>
          </a:p>
          <a:p>
            <a:pPr marL="457200" marR="0" lvl="0" indent="-457200" algn="l" defTabSz="914400" rtl="0" eaLnBrk="1" fontAlgn="auto" latinLnBrk="0" hangingPunct="1">
              <a:lnSpc>
                <a:spcPct val="120000"/>
              </a:lnSpc>
              <a:spcBef>
                <a:spcPts val="0"/>
              </a:spcBef>
              <a:spcAft>
                <a:spcPts val="0"/>
              </a:spcAft>
              <a:buClrTx/>
              <a:buSzPct val="75000"/>
              <a:buFontTx/>
              <a:buBlip>
                <a:blip r:embed="rId3"/>
              </a:buBlip>
              <a:tabLst/>
              <a:defRPr sz="1800"/>
            </a:pPr>
            <a:endParaRPr kumimoji="0" sz="3300" b="0" i="0" u="none" strike="noStrike" kern="1200" cap="none" spc="0" normalizeH="0" baseline="0" noProof="0" dirty="0">
              <a:ln>
                <a:noFill/>
              </a:ln>
              <a:solidFill>
                <a:prstClr val="black"/>
              </a:solidFill>
              <a:effectLst/>
              <a:uLnTx/>
              <a:uFillTx/>
              <a:latin typeface="Cambria" charset="0"/>
              <a:ea typeface="Cambria" charset="0"/>
              <a:cs typeface="Cambria" charset="0"/>
              <a:sym typeface="PopplLaudatio-Regular"/>
            </a:endParaRPr>
          </a:p>
        </p:txBody>
      </p:sp>
      <p:pic>
        <p:nvPicPr>
          <p:cNvPr id="4" name="wsc2018_logobluetextchairs.png"/>
          <p:cNvPicPr/>
          <p:nvPr/>
        </p:nvPicPr>
        <p:blipFill>
          <a:blip r:embed="rId4">
            <a:extLst/>
          </a:blip>
          <a:stretch>
            <a:fillRect/>
          </a:stretch>
        </p:blipFill>
        <p:spPr>
          <a:xfrm>
            <a:off x="432012" y="327580"/>
            <a:ext cx="2264894" cy="1588953"/>
          </a:xfrm>
          <a:prstGeom prst="rect">
            <a:avLst/>
          </a:prstGeom>
          <a:ln w="12700">
            <a:miter lim="400000"/>
          </a:ln>
        </p:spPr>
      </p:pic>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803985426"/>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hape 83"/>
          <p:cNvSpPr/>
          <p:nvPr/>
        </p:nvSpPr>
        <p:spPr>
          <a:xfrm>
            <a:off x="2413000" y="836884"/>
            <a:ext cx="9410700" cy="764632"/>
          </a:xfrm>
          <a:prstGeom prst="rect">
            <a:avLst/>
          </a:prstGeom>
          <a:ln w="12700">
            <a:miter lim="400000"/>
          </a:ln>
          <a:extLst>
            <a:ext uri="{C572A759-6A51-4108-AA02-DFA0A04FC94B}">
              <ma14:wrappingTextBoxFlag xmlns:mc="http://schemas.openxmlformats.org/markup-compatibility/2006" xmlns:mv="urn:schemas-microsoft-com:mac:vml" xmlns:ma14="http://schemas.microsoft.com/office/mac/drawingml/2011/main" xmlns:p="http://schemas.openxmlformats.org/presentationml/2006/main" xmlns:r="http://schemas.openxmlformats.org/officeDocument/2006/relationships" xmlns:a="http://schemas.openxmlformats.org/drawingml/2006/main" xmlns="" val="1"/>
            </a:ext>
          </a:extLst>
        </p:spPr>
        <p:txBody>
          <a:bodyPr lIns="35719" tIns="35719" rIns="35719" bIns="35719" anchor="ctr">
            <a:noAutofit/>
          </a:bodyPr>
          <a:lstStyle/>
          <a:p>
            <a:pPr marL="0" lvl="1" indent="0" algn="ctr" defTabSz="457200">
              <a:defRPr sz="1800"/>
            </a:pPr>
            <a:r>
              <a:rPr sz="4500" b="1" dirty="0">
                <a:latin typeface="Cambria" charset="0"/>
                <a:ea typeface="Cambria" charset="0"/>
                <a:cs typeface="Cambria" charset="0"/>
                <a:sym typeface="BotonBQ-Bold"/>
              </a:rPr>
              <a:t>Motion </a:t>
            </a:r>
            <a:r>
              <a:rPr lang="en-US" sz="4500" b="1" dirty="0" smtClean="0">
                <a:latin typeface="Cambria" charset="0"/>
                <a:ea typeface="Cambria" charset="0"/>
                <a:cs typeface="Cambria" charset="0"/>
                <a:sym typeface="BotonBQ-Bold"/>
              </a:rPr>
              <a:t>10</a:t>
            </a:r>
            <a:r>
              <a:rPr sz="4500" b="1" dirty="0" smtClean="0">
                <a:latin typeface="Cambria" charset="0"/>
                <a:ea typeface="Cambria" charset="0"/>
                <a:cs typeface="Cambria" charset="0"/>
                <a:sym typeface="BotonBQ-Bold"/>
              </a:rPr>
              <a:t>: </a:t>
            </a:r>
            <a:r>
              <a:rPr sz="4500" b="1" dirty="0">
                <a:latin typeface="Cambria" charset="0"/>
                <a:ea typeface="Cambria" charset="0"/>
                <a:cs typeface="Cambria" charset="0"/>
                <a:sym typeface="BotonBQ-Bold"/>
              </a:rPr>
              <a:t>Rationale by Region</a:t>
            </a:r>
          </a:p>
        </p:txBody>
      </p:sp>
      <p:sp>
        <p:nvSpPr>
          <p:cNvPr id="3" name="Shape 86"/>
          <p:cNvSpPr/>
          <p:nvPr/>
        </p:nvSpPr>
        <p:spPr>
          <a:xfrm>
            <a:off x="546100" y="2247553"/>
            <a:ext cx="10972800" cy="2616101"/>
          </a:xfrm>
          <a:prstGeom prst="rect">
            <a:avLst/>
          </a:prstGeom>
          <a:ln w="12700">
            <a:miter lim="400000"/>
          </a:ln>
          <a:extLst>
            <a:ext uri="{C572A759-6A51-4108-AA02-DFA0A04FC94B}">
              <ma14:wrappingTextBoxFlag xmlns:mc="http://schemas.openxmlformats.org/markup-compatibility/2006" xmlns:mv="urn:schemas-microsoft-com:mac:vml" xmlns:ma14="http://schemas.microsoft.com/office/mac/drawingml/2011/main" xmlns:p="http://schemas.openxmlformats.org/presentationml/2006/main" xmlns:r="http://schemas.openxmlformats.org/officeDocument/2006/relationships" xmlns:a="http://schemas.openxmlformats.org/drawingml/2006/main" xmlns="" val="1"/>
            </a:ext>
          </a:extLst>
        </p:spPr>
        <p:txBody>
          <a:bodyPr wrap="square" lIns="0" tIns="0" rIns="0" bIns="0">
            <a:spAutoFit/>
          </a:bodyPr>
          <a:lstStyle/>
          <a:p>
            <a:pPr algn="l">
              <a:spcBef>
                <a:spcPts val="600"/>
              </a:spcBef>
              <a:buSzPct val="75000"/>
              <a:defRPr sz="1800"/>
            </a:pPr>
            <a:r>
              <a:rPr lang="en-US" sz="3200" dirty="0" smtClean="0">
                <a:latin typeface="Cambria" charset="0"/>
                <a:ea typeface="Cambria" charset="0"/>
                <a:cs typeface="Cambria" charset="0"/>
              </a:rPr>
              <a:t>That </a:t>
            </a:r>
            <a:r>
              <a:rPr lang="en-US" sz="3200" dirty="0">
                <a:latin typeface="Cambria" charset="0"/>
                <a:ea typeface="Cambria" charset="0"/>
                <a:cs typeface="Cambria" charset="0"/>
              </a:rPr>
              <a:t>Narcotics Anonymous does not take a stand or discriminate against any person on the basis of their health status or on the basis of information about their health status</a:t>
            </a:r>
            <a:r>
              <a:rPr lang="en-US" sz="3200" dirty="0" smtClean="0">
                <a:latin typeface="Cambria" charset="0"/>
                <a:ea typeface="Cambria" charset="0"/>
                <a:cs typeface="Cambria" charset="0"/>
              </a:rPr>
              <a:t>.</a:t>
            </a:r>
          </a:p>
          <a:p>
            <a:pPr>
              <a:spcBef>
                <a:spcPts val="600"/>
              </a:spcBef>
              <a:buSzPct val="75000"/>
              <a:defRPr sz="1800"/>
            </a:pPr>
            <a:endParaRPr lang="en-US" sz="3200" dirty="0" smtClean="0">
              <a:latin typeface="Cambria" charset="0"/>
              <a:ea typeface="Cambria" charset="0"/>
              <a:cs typeface="Cambria" charset="0"/>
            </a:endParaRPr>
          </a:p>
          <a:p>
            <a:pPr>
              <a:spcBef>
                <a:spcPts val="600"/>
              </a:spcBef>
              <a:buSzPct val="75000"/>
              <a:defRPr sz="1800"/>
            </a:pPr>
            <a:r>
              <a:rPr lang="en-US" sz="3200" dirty="0" smtClean="0">
                <a:latin typeface="Cambria" charset="0"/>
                <a:ea typeface="Cambria" charset="0"/>
                <a:cs typeface="Cambria" charset="0"/>
              </a:rPr>
              <a:t> </a:t>
            </a:r>
            <a:endParaRPr lang="en-US" sz="3200" dirty="0">
              <a:latin typeface="Cambria" charset="0"/>
              <a:ea typeface="Cambria" charset="0"/>
              <a:cs typeface="Cambria" charset="0"/>
            </a:endParaRP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958406249"/>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hape 83"/>
          <p:cNvSpPr/>
          <p:nvPr/>
        </p:nvSpPr>
        <p:spPr>
          <a:xfrm>
            <a:off x="2311400" y="836884"/>
            <a:ext cx="9512300" cy="764632"/>
          </a:xfrm>
          <a:prstGeom prst="rect">
            <a:avLst/>
          </a:prstGeom>
          <a:ln w="12700">
            <a:miter lim="400000"/>
          </a:ln>
          <a:extLst>
            <a:ext uri="{C572A759-6A51-4108-AA02-DFA0A04FC94B}">
              <ma14:wrappingTextBoxFlag xmlns:mc="http://schemas.openxmlformats.org/markup-compatibility/2006" xmlns:mv="urn:schemas-microsoft-com:mac:vml" xmlns:ma14="http://schemas.microsoft.com/office/mac/drawingml/2011/main" xmlns:p="http://schemas.openxmlformats.org/presentationml/2006/main" xmlns:r="http://schemas.openxmlformats.org/officeDocument/2006/relationships" xmlns:a="http://schemas.openxmlformats.org/drawingml/2006/main" xmlns="" val="1"/>
            </a:ext>
          </a:extLst>
        </p:spPr>
        <p:txBody>
          <a:bodyPr lIns="35719" tIns="35719" rIns="35719" bIns="35719" anchor="ctr">
            <a:noAutofit/>
          </a:bodyPr>
          <a:lstStyle/>
          <a:p>
            <a:pPr marL="0" lvl="1" indent="0" algn="ctr" defTabSz="457200">
              <a:defRPr sz="1800"/>
            </a:pPr>
            <a:r>
              <a:rPr sz="4500" b="1" dirty="0">
                <a:latin typeface="Cambria" charset="0"/>
                <a:ea typeface="Cambria" charset="0"/>
                <a:cs typeface="Cambria" charset="0"/>
                <a:sym typeface="BotonBQ-Bold"/>
              </a:rPr>
              <a:t>Motion </a:t>
            </a:r>
            <a:r>
              <a:rPr lang="en-US" sz="4500" b="1" dirty="0" smtClean="0">
                <a:latin typeface="Cambria" charset="0"/>
                <a:ea typeface="Cambria" charset="0"/>
                <a:cs typeface="Cambria" charset="0"/>
                <a:sym typeface="BotonBQ-Bold"/>
              </a:rPr>
              <a:t>10</a:t>
            </a:r>
            <a:r>
              <a:rPr sz="4500" b="1" dirty="0" smtClean="0">
                <a:latin typeface="Cambria" charset="0"/>
                <a:ea typeface="Cambria" charset="0"/>
                <a:cs typeface="Cambria" charset="0"/>
                <a:sym typeface="BotonBQ-Bold"/>
              </a:rPr>
              <a:t>: </a:t>
            </a:r>
            <a:r>
              <a:rPr lang="en-US" sz="4500" b="1" dirty="0" smtClean="0">
                <a:latin typeface="Cambria" charset="0"/>
                <a:ea typeface="Cambria" charset="0"/>
                <a:cs typeface="Cambria" charset="0"/>
                <a:sym typeface="BotonBQ-Bold"/>
              </a:rPr>
              <a:t>World Board Response</a:t>
            </a:r>
            <a:endParaRPr sz="4500" b="1" dirty="0">
              <a:latin typeface="Cambria" charset="0"/>
              <a:ea typeface="Cambria" charset="0"/>
              <a:cs typeface="Cambria" charset="0"/>
              <a:sym typeface="BotonBQ-Bold"/>
            </a:endParaRPr>
          </a:p>
        </p:txBody>
      </p:sp>
      <p:sp>
        <p:nvSpPr>
          <p:cNvPr id="3" name="Shape 86"/>
          <p:cNvSpPr/>
          <p:nvPr/>
        </p:nvSpPr>
        <p:spPr>
          <a:xfrm>
            <a:off x="533400" y="2171353"/>
            <a:ext cx="11112500" cy="4370427"/>
          </a:xfrm>
          <a:prstGeom prst="rect">
            <a:avLst/>
          </a:prstGeom>
          <a:ln w="12700">
            <a:miter lim="400000"/>
          </a:ln>
          <a:extLst>
            <a:ext uri="{C572A759-6A51-4108-AA02-DFA0A04FC94B}">
              <ma14:wrappingTextBoxFlag xmlns:mc="http://schemas.openxmlformats.org/markup-compatibility/2006" xmlns:mv="urn:schemas-microsoft-com:mac:vml" xmlns:ma14="http://schemas.microsoft.com/office/mac/drawingml/2011/main" xmlns:p="http://schemas.openxmlformats.org/presentationml/2006/main" xmlns:r="http://schemas.openxmlformats.org/officeDocument/2006/relationships" xmlns:a="http://schemas.openxmlformats.org/drawingml/2006/main" xmlns="" val="1"/>
            </a:ext>
          </a:extLst>
        </p:spPr>
        <p:txBody>
          <a:bodyPr wrap="square" lIns="0" tIns="0" rIns="0" bIns="0">
            <a:spAutoFit/>
          </a:bodyPr>
          <a:lstStyle/>
          <a:p>
            <a:pPr marL="457200" indent="-457200">
              <a:spcBef>
                <a:spcPts val="600"/>
              </a:spcBef>
              <a:spcAft>
                <a:spcPts val="600"/>
              </a:spcAft>
              <a:buSzPct val="75000"/>
              <a:buBlip>
                <a:blip r:embed="rId3"/>
              </a:buBlip>
              <a:defRPr sz="1800"/>
            </a:pPr>
            <a:r>
              <a:rPr lang="en-US" sz="3300" dirty="0" smtClean="0">
                <a:latin typeface="Cambria" charset="0"/>
                <a:ea typeface="Cambria" charset="0"/>
                <a:cs typeface="Cambria" charset="0"/>
              </a:rPr>
              <a:t>We </a:t>
            </a:r>
            <a:r>
              <a:rPr lang="en-US" sz="3300" dirty="0">
                <a:latin typeface="Cambria" charset="0"/>
                <a:ea typeface="Cambria" charset="0"/>
                <a:cs typeface="Cambria" charset="0"/>
              </a:rPr>
              <a:t>do not believe Bulletin #29 discriminates against people on the basis of their health status. </a:t>
            </a:r>
            <a:endParaRPr lang="en-US" sz="3300" dirty="0" smtClean="0">
              <a:latin typeface="Cambria" charset="0"/>
              <a:ea typeface="Cambria" charset="0"/>
              <a:cs typeface="Cambria" charset="0"/>
            </a:endParaRPr>
          </a:p>
          <a:p>
            <a:pPr marL="457200" indent="-457200">
              <a:spcBef>
                <a:spcPts val="600"/>
              </a:spcBef>
              <a:spcAft>
                <a:spcPts val="600"/>
              </a:spcAft>
              <a:buSzPct val="75000"/>
              <a:buBlip>
                <a:blip r:embed="rId3"/>
              </a:buBlip>
              <a:defRPr sz="1800"/>
            </a:pPr>
            <a:r>
              <a:rPr lang="en-US" sz="3300" dirty="0" smtClean="0">
                <a:latin typeface="Cambria" charset="0"/>
                <a:ea typeface="Cambria" charset="0"/>
                <a:cs typeface="Cambria" charset="0"/>
              </a:rPr>
              <a:t>Bulletin </a:t>
            </a:r>
            <a:r>
              <a:rPr lang="en-US" sz="3300" dirty="0">
                <a:latin typeface="Cambria" charset="0"/>
                <a:ea typeface="Cambria" charset="0"/>
                <a:cs typeface="Cambria" charset="0"/>
              </a:rPr>
              <a:t>#29 was written in </a:t>
            </a:r>
            <a:r>
              <a:rPr lang="en-US" sz="3300" dirty="0" smtClean="0">
                <a:latin typeface="Cambria" charset="0"/>
                <a:ea typeface="Cambria" charset="0"/>
                <a:cs typeface="Cambria" charset="0"/>
              </a:rPr>
              <a:t>1996. The tone may </a:t>
            </a:r>
            <a:r>
              <a:rPr lang="en-US" sz="3300" dirty="0">
                <a:latin typeface="Cambria" charset="0"/>
                <a:ea typeface="Cambria" charset="0"/>
                <a:cs typeface="Cambria" charset="0"/>
              </a:rPr>
              <a:t>not reflect our current emphasis on being welcoming to potential </a:t>
            </a:r>
            <a:r>
              <a:rPr lang="en-US" sz="3300" dirty="0" smtClean="0">
                <a:latin typeface="Cambria" charset="0"/>
                <a:ea typeface="Cambria" charset="0"/>
                <a:cs typeface="Cambria" charset="0"/>
              </a:rPr>
              <a:t>members, but it still reflects many</a:t>
            </a:r>
            <a:r>
              <a:rPr lang="en-US" sz="3300" dirty="0">
                <a:latin typeface="Cambria" charset="0"/>
                <a:ea typeface="Cambria" charset="0"/>
                <a:cs typeface="Cambria" charset="0"/>
              </a:rPr>
              <a:t> </a:t>
            </a:r>
            <a:r>
              <a:rPr lang="en-US" sz="3300" dirty="0" smtClean="0">
                <a:latin typeface="Cambria" charset="0"/>
                <a:ea typeface="Cambria" charset="0"/>
                <a:cs typeface="Cambria" charset="0"/>
              </a:rPr>
              <a:t>members’ views.</a:t>
            </a:r>
          </a:p>
          <a:p>
            <a:pPr marL="457200" indent="-457200">
              <a:spcBef>
                <a:spcPts val="600"/>
              </a:spcBef>
              <a:spcAft>
                <a:spcPts val="600"/>
              </a:spcAft>
              <a:buSzPct val="75000"/>
              <a:buBlip>
                <a:blip r:embed="rId3"/>
              </a:buBlip>
              <a:defRPr sz="1800"/>
            </a:pPr>
            <a:r>
              <a:rPr lang="en-US" sz="3300" dirty="0" smtClean="0">
                <a:latin typeface="Cambria" charset="0"/>
                <a:ea typeface="Cambria" charset="0"/>
                <a:cs typeface="Cambria" charset="0"/>
              </a:rPr>
              <a:t>The </a:t>
            </a:r>
            <a:r>
              <a:rPr lang="en-US" sz="3300" dirty="0">
                <a:latin typeface="Cambria" charset="0"/>
                <a:ea typeface="Cambria" charset="0"/>
                <a:cs typeface="Cambria" charset="0"/>
              </a:rPr>
              <a:t>recovery literature survey in this </a:t>
            </a:r>
            <a:r>
              <a:rPr lang="en-US" sz="3300" i="1" dirty="0">
                <a:latin typeface="Cambria" charset="0"/>
                <a:ea typeface="Cambria" charset="0"/>
                <a:cs typeface="Cambria" charset="0"/>
              </a:rPr>
              <a:t>CAR </a:t>
            </a:r>
            <a:r>
              <a:rPr lang="en-US" sz="3300" dirty="0">
                <a:latin typeface="Cambria" charset="0"/>
                <a:ea typeface="Cambria" charset="0"/>
                <a:cs typeface="Cambria" charset="0"/>
              </a:rPr>
              <a:t>includes an option to prioritize an IP for members: NA and addicts on DRT/MAT.</a:t>
            </a: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040074076"/>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hape 104"/>
          <p:cNvSpPr/>
          <p:nvPr/>
        </p:nvSpPr>
        <p:spPr>
          <a:xfrm>
            <a:off x="373082" y="2138655"/>
            <a:ext cx="11176001" cy="1918794"/>
          </a:xfrm>
          <a:prstGeom prst="rect">
            <a:avLst/>
          </a:prstGeom>
          <a:ln w="12700">
            <a:miter lim="400000"/>
          </a:ln>
          <a:extLst>
            <a:ext uri="{C572A759-6A51-4108-AA02-DFA0A04FC94B}">
              <ma14:wrappingTextBoxFlag xmlns:mc="http://schemas.openxmlformats.org/markup-compatibility/2006" xmlns:mv="urn:schemas-microsoft-com:mac:vml" xmlns:ma14="http://schemas.microsoft.com/office/mac/drawingml/2011/main" xmlns:p="http://schemas.openxmlformats.org/presentationml/2006/main" xmlns:r="http://schemas.openxmlformats.org/officeDocument/2006/relationships" xmlns:a="http://schemas.openxmlformats.org/drawingml/2006/main" xmlns="" val="1"/>
            </a:ext>
          </a:extLst>
        </p:spPr>
        <p:txBody>
          <a:bodyPr lIns="35719" tIns="35719" rIns="35719" bIns="35719" anchor="t" anchorCtr="0">
            <a:noAutofit/>
          </a:bodyPr>
          <a:lstStyle/>
          <a:p>
            <a:r>
              <a:rPr sz="3300" b="1" dirty="0">
                <a:latin typeface="Cambria" charset="0"/>
                <a:ea typeface="Cambria" charset="0"/>
                <a:cs typeface="Cambria" charset="0"/>
                <a:sym typeface="BotonBQ-Bold"/>
              </a:rPr>
              <a:t>Motion </a:t>
            </a:r>
            <a:r>
              <a:rPr lang="en-US" sz="3300" b="1" dirty="0" smtClean="0">
                <a:latin typeface="Cambria" charset="0"/>
                <a:ea typeface="Cambria" charset="0"/>
                <a:cs typeface="Cambria" charset="0"/>
                <a:sym typeface="BotonBQ-Bold"/>
              </a:rPr>
              <a:t>10</a:t>
            </a:r>
            <a:r>
              <a:rPr sz="3300" b="1" dirty="0" smtClean="0">
                <a:latin typeface="Cambria" charset="0"/>
                <a:ea typeface="Cambria" charset="0"/>
                <a:cs typeface="Cambria" charset="0"/>
                <a:sym typeface="BotonBQ-Bold"/>
              </a:rPr>
              <a:t>: </a:t>
            </a:r>
            <a:r>
              <a:rPr lang="en-US" sz="3300" dirty="0">
                <a:latin typeface="Cambria" charset="0"/>
                <a:ea typeface="Cambria" charset="0"/>
                <a:cs typeface="Cambria" charset="0"/>
              </a:rPr>
              <a:t>Remove Bulletin #29, (WORLD SERVICE BOARD OF TRUSTEES BULLETIN #29, Regarding Methadone and Other Drug Replacement Programs) from publication and use. </a:t>
            </a:r>
          </a:p>
        </p:txBody>
      </p:sp>
      <p:sp>
        <p:nvSpPr>
          <p:cNvPr id="3" name="Shape 105"/>
          <p:cNvSpPr/>
          <p:nvPr/>
        </p:nvSpPr>
        <p:spPr>
          <a:xfrm>
            <a:off x="2986832" y="4646740"/>
            <a:ext cx="8680153" cy="1918794"/>
          </a:xfrm>
          <a:prstGeom prst="rect">
            <a:avLst/>
          </a:prstGeom>
          <a:ln w="12700">
            <a:miter lim="400000"/>
          </a:ln>
          <a:extLst>
            <a:ext uri="{C572A759-6A51-4108-AA02-DFA0A04FC94B}">
              <ma14:wrappingTextBoxFlag xmlns:mc="http://schemas.openxmlformats.org/markup-compatibility/2006" xmlns:mv="urn:schemas-microsoft-com:mac:vml" xmlns:ma14="http://schemas.microsoft.com/office/mac/drawingml/2011/main" xmlns:p="http://schemas.openxmlformats.org/presentationml/2006/main" xmlns:r="http://schemas.openxmlformats.org/officeDocument/2006/relationships" xmlns:a="http://schemas.openxmlformats.org/drawingml/2006/main" xmlns="" val="1"/>
            </a:ext>
          </a:extLst>
        </p:spPr>
        <p:txBody>
          <a:bodyPr lIns="35719" tIns="35719" rIns="35719" bIns="35719" anchor="ctr">
            <a:noAutofit/>
          </a:bodyPr>
          <a:lstStyle/>
          <a:p>
            <a:r>
              <a:rPr sz="3300" b="1" dirty="0">
                <a:latin typeface="Cambria" charset="0"/>
                <a:ea typeface="Cambria" charset="0"/>
                <a:cs typeface="Cambria" charset="0"/>
                <a:sym typeface="BotonBQ-Bold"/>
              </a:rPr>
              <a:t>Intent: </a:t>
            </a:r>
            <a:r>
              <a:rPr lang="en-US" sz="3300" dirty="0">
                <a:latin typeface="Cambria" charset="0"/>
                <a:ea typeface="Cambria" charset="0"/>
                <a:cs typeface="Cambria" charset="0"/>
              </a:rPr>
              <a:t>To remove Bulletin #29 from </a:t>
            </a:r>
            <a:r>
              <a:rPr lang="en-US" sz="3300" dirty="0" smtClean="0">
                <a:latin typeface="Cambria" charset="0"/>
                <a:ea typeface="Cambria" charset="0"/>
                <a:cs typeface="Cambria" charset="0"/>
              </a:rPr>
              <a:t/>
            </a:r>
            <a:br>
              <a:rPr lang="en-US" sz="3300" dirty="0" smtClean="0">
                <a:latin typeface="Cambria" charset="0"/>
                <a:ea typeface="Cambria" charset="0"/>
                <a:cs typeface="Cambria" charset="0"/>
              </a:rPr>
            </a:br>
            <a:r>
              <a:rPr lang="en-US" sz="3300" dirty="0" smtClean="0">
                <a:latin typeface="Cambria" charset="0"/>
                <a:ea typeface="Cambria" charset="0"/>
                <a:cs typeface="Cambria" charset="0"/>
              </a:rPr>
              <a:t>NA </a:t>
            </a:r>
            <a:r>
              <a:rPr lang="en-US" sz="3300" dirty="0">
                <a:latin typeface="Cambria" charset="0"/>
                <a:ea typeface="Cambria" charset="0"/>
                <a:cs typeface="Cambria" charset="0"/>
              </a:rPr>
              <a:t>World Services inventory. </a:t>
            </a: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801087330"/>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hape 74"/>
          <p:cNvSpPr/>
          <p:nvPr/>
        </p:nvSpPr>
        <p:spPr>
          <a:xfrm>
            <a:off x="343823" y="653131"/>
            <a:ext cx="11335862" cy="1995738"/>
          </a:xfrm>
          <a:prstGeom prst="rect">
            <a:avLst/>
          </a:prstGeom>
          <a:ln w="12700">
            <a:miter lim="400000"/>
          </a:ln>
          <a:extLst>
            <a:ext uri="{C572A759-6A51-4108-AA02-DFA0A04FC94B}">
              <ma14:wrappingTextBoxFlag xmlns:mc="http://schemas.openxmlformats.org/markup-compatibility/2006" xmlns:mv="urn:schemas-microsoft-com:mac:vml" xmlns:ma14="http://schemas.microsoft.com/office/mac/drawingml/2011/main" xmlns:p="http://schemas.openxmlformats.org/presentationml/2006/main" xmlns:r="http://schemas.openxmlformats.org/officeDocument/2006/relationships" xmlns:a="http://schemas.openxmlformats.org/drawingml/2006/main" xmlns="" val="1"/>
            </a:ext>
          </a:extLst>
        </p:spPr>
        <p:txBody>
          <a:bodyPr wrap="square" lIns="35719" tIns="35719" rIns="35719" bIns="35719" anchor="ctr">
            <a:noAutofit/>
          </a:bodyPr>
          <a:lstStyle/>
          <a:p>
            <a:pPr marL="0" lvl="1" defTabSz="457200">
              <a:defRPr sz="1800"/>
            </a:pPr>
            <a:r>
              <a:rPr sz="3500" b="1" dirty="0">
                <a:latin typeface="Cambria" charset="0"/>
                <a:ea typeface="Cambria" charset="0"/>
                <a:cs typeface="Cambria" charset="0"/>
                <a:sym typeface="BotonBQ-Bold"/>
              </a:rPr>
              <a:t>Motion </a:t>
            </a:r>
            <a:r>
              <a:rPr lang="en-US" sz="3500" b="1" dirty="0" smtClean="0">
                <a:latin typeface="Cambria" charset="0"/>
                <a:ea typeface="Cambria" charset="0"/>
                <a:cs typeface="Cambria" charset="0"/>
                <a:sym typeface="BotonBQ-Bold"/>
              </a:rPr>
              <a:t>11</a:t>
            </a:r>
            <a:r>
              <a:rPr sz="3500" b="1" dirty="0" smtClean="0">
                <a:latin typeface="Cambria" charset="0"/>
                <a:ea typeface="Cambria" charset="0"/>
                <a:cs typeface="Cambria" charset="0"/>
                <a:sym typeface="BotonBQ-Bold"/>
              </a:rPr>
              <a:t>:</a:t>
            </a:r>
            <a:r>
              <a:rPr sz="3250" b="1" dirty="0" smtClean="0">
                <a:latin typeface="Cambria" charset="0"/>
                <a:ea typeface="Cambria" charset="0"/>
                <a:cs typeface="Cambria" charset="0"/>
                <a:sym typeface="BotonBQ-Bold"/>
              </a:rPr>
              <a:t> </a:t>
            </a:r>
            <a:r>
              <a:rPr lang="en-US" sz="3400" dirty="0">
                <a:latin typeface="Cambria" charset="0"/>
                <a:ea typeface="Cambria" charset="0"/>
                <a:cs typeface="Cambria" charset="0"/>
              </a:rPr>
              <a:t>Remove “Narcotics Anonymous and </a:t>
            </a:r>
            <a:r>
              <a:rPr lang="en-US" sz="3400" dirty="0" smtClean="0">
                <a:latin typeface="Cambria" charset="0"/>
                <a:ea typeface="Cambria" charset="0"/>
                <a:cs typeface="Cambria" charset="0"/>
              </a:rPr>
              <a:t/>
            </a:r>
            <a:br>
              <a:rPr lang="en-US" sz="3400" dirty="0" smtClean="0">
                <a:latin typeface="Cambria" charset="0"/>
                <a:ea typeface="Cambria" charset="0"/>
                <a:cs typeface="Cambria" charset="0"/>
              </a:rPr>
            </a:br>
            <a:r>
              <a:rPr lang="en-US" sz="3400" dirty="0" smtClean="0">
                <a:latin typeface="Cambria" charset="0"/>
                <a:ea typeface="Cambria" charset="0"/>
                <a:cs typeface="Cambria" charset="0"/>
              </a:rPr>
              <a:t>Persons </a:t>
            </a:r>
            <a:r>
              <a:rPr lang="en-US" sz="3400" dirty="0">
                <a:latin typeface="Cambria" charset="0"/>
                <a:ea typeface="Cambria" charset="0"/>
                <a:cs typeface="Cambria" charset="0"/>
              </a:rPr>
              <a:t>Receiving Medication Assisted Treatment” </a:t>
            </a:r>
            <a:r>
              <a:rPr lang="en-US" sz="3400" dirty="0" smtClean="0">
                <a:latin typeface="Cambria" charset="0"/>
                <a:ea typeface="Cambria" charset="0"/>
                <a:cs typeface="Cambria" charset="0"/>
              </a:rPr>
              <a:t/>
            </a:r>
            <a:br>
              <a:rPr lang="en-US" sz="3400" dirty="0" smtClean="0">
                <a:latin typeface="Cambria" charset="0"/>
                <a:ea typeface="Cambria" charset="0"/>
                <a:cs typeface="Cambria" charset="0"/>
              </a:rPr>
            </a:br>
            <a:r>
              <a:rPr lang="en-US" sz="3400" dirty="0" smtClean="0">
                <a:latin typeface="Cambria" charset="0"/>
                <a:ea typeface="Cambria" charset="0"/>
                <a:cs typeface="Cambria" charset="0"/>
              </a:rPr>
              <a:t>from </a:t>
            </a:r>
            <a:r>
              <a:rPr lang="en-US" sz="3400" dirty="0">
                <a:latin typeface="Cambria" charset="0"/>
                <a:ea typeface="Cambria" charset="0"/>
                <a:cs typeface="Cambria" charset="0"/>
              </a:rPr>
              <a:t>publication and use. </a:t>
            </a:r>
            <a:endParaRPr sz="3400" dirty="0">
              <a:latin typeface="Cambria" charset="0"/>
              <a:ea typeface="Cambria" charset="0"/>
              <a:cs typeface="Cambria" charset="0"/>
              <a:sym typeface="BotonBQ-Regular"/>
            </a:endParaRPr>
          </a:p>
        </p:txBody>
      </p:sp>
      <p:sp>
        <p:nvSpPr>
          <p:cNvPr id="3" name="Shape 75"/>
          <p:cNvSpPr/>
          <p:nvPr/>
        </p:nvSpPr>
        <p:spPr>
          <a:xfrm>
            <a:off x="317499" y="2907394"/>
            <a:ext cx="11287165" cy="1"/>
          </a:xfrm>
          <a:prstGeom prst="line">
            <a:avLst/>
          </a:prstGeom>
          <a:ln w="63500">
            <a:solidFill>
              <a:schemeClr val="tx1"/>
            </a:solidFill>
            <a:miter lim="400000"/>
          </a:ln>
        </p:spPr>
        <p:txBody>
          <a:bodyPr lIns="0" tIns="0" rIns="0" bIns="0" anchor="ctr"/>
          <a:lstStyle/>
          <a:p>
            <a:pPr lvl="0">
              <a:defRPr sz="3200"/>
            </a:pPr>
            <a:endParaRPr sz="1600"/>
          </a:p>
        </p:txBody>
      </p:sp>
      <p:sp>
        <p:nvSpPr>
          <p:cNvPr id="4" name="Shape 76"/>
          <p:cNvSpPr/>
          <p:nvPr/>
        </p:nvSpPr>
        <p:spPr>
          <a:xfrm>
            <a:off x="2631232" y="3602263"/>
            <a:ext cx="8680153" cy="2380459"/>
          </a:xfrm>
          <a:prstGeom prst="rect">
            <a:avLst/>
          </a:prstGeom>
          <a:ln w="12700">
            <a:miter lim="400000"/>
          </a:ln>
          <a:extLst>
            <a:ext uri="{C572A759-6A51-4108-AA02-DFA0A04FC94B}">
              <ma14:wrappingTextBoxFlag xmlns:mc="http://schemas.openxmlformats.org/markup-compatibility/2006" xmlns:mv="urn:schemas-microsoft-com:mac:vml" xmlns:ma14="http://schemas.microsoft.com/office/mac/drawingml/2011/main" xmlns:p="http://schemas.openxmlformats.org/presentationml/2006/main" xmlns:r="http://schemas.openxmlformats.org/officeDocument/2006/relationships" xmlns:a="http://schemas.openxmlformats.org/drawingml/2006/main" xmlns="" val="1"/>
            </a:ext>
          </a:extLst>
        </p:spPr>
        <p:txBody>
          <a:bodyPr lIns="35719" tIns="35719" rIns="35719" bIns="35719" anchor="ctr">
            <a:noAutofit/>
          </a:bodyPr>
          <a:lstStyle/>
          <a:p>
            <a:r>
              <a:rPr sz="3400" b="1" dirty="0">
                <a:latin typeface="Cambria" charset="0"/>
                <a:ea typeface="Cambria" charset="0"/>
                <a:cs typeface="Cambria" charset="0"/>
                <a:sym typeface="BotonBQ-Bold"/>
              </a:rPr>
              <a:t>Intent: </a:t>
            </a:r>
            <a:r>
              <a:rPr lang="en-US" sz="3400" dirty="0">
                <a:latin typeface="Cambria" charset="0"/>
                <a:ea typeface="Cambria" charset="0"/>
                <a:cs typeface="Cambria" charset="0"/>
              </a:rPr>
              <a:t>To remove “Narcotics Anonymous and Persons Receiving Medication Assisted Treatment” from World Services inventory. </a:t>
            </a:r>
          </a:p>
          <a:p>
            <a:pPr>
              <a:spcBef>
                <a:spcPts val="600"/>
              </a:spcBef>
            </a:pPr>
            <a:r>
              <a:rPr sz="3400" b="1" dirty="0" smtClean="0">
                <a:latin typeface="Cambria" charset="0"/>
                <a:ea typeface="Cambria" charset="0"/>
                <a:cs typeface="Cambria" charset="0"/>
                <a:sym typeface="BotonBQ-Bold"/>
              </a:rPr>
              <a:t>Maker</a:t>
            </a:r>
            <a:r>
              <a:rPr sz="3400" b="1" dirty="0">
                <a:latin typeface="Cambria" charset="0"/>
                <a:ea typeface="Cambria" charset="0"/>
                <a:cs typeface="Cambria" charset="0"/>
                <a:sym typeface="BotonBQ-Bold"/>
              </a:rPr>
              <a:t>: </a:t>
            </a:r>
            <a:r>
              <a:rPr lang="en-US" sz="3400" dirty="0">
                <a:latin typeface="Cambria" charset="0"/>
                <a:ea typeface="Cambria" charset="0"/>
                <a:cs typeface="Cambria" charset="0"/>
              </a:rPr>
              <a:t>Upper Midwest Region </a:t>
            </a: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169004575"/>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hape 83"/>
          <p:cNvSpPr/>
          <p:nvPr/>
        </p:nvSpPr>
        <p:spPr>
          <a:xfrm>
            <a:off x="2413000" y="836884"/>
            <a:ext cx="9410700" cy="764632"/>
          </a:xfrm>
          <a:prstGeom prst="rect">
            <a:avLst/>
          </a:prstGeom>
          <a:ln w="12700">
            <a:miter lim="400000"/>
          </a:ln>
          <a:extLst>
            <a:ext uri="{C572A759-6A51-4108-AA02-DFA0A04FC94B}">
              <ma14:wrappingTextBoxFlag xmlns:mc="http://schemas.openxmlformats.org/markup-compatibility/2006" xmlns:mv="urn:schemas-microsoft-com:mac:vml" xmlns:ma14="http://schemas.microsoft.com/office/mac/drawingml/2011/main" xmlns:p="http://schemas.openxmlformats.org/presentationml/2006/main" xmlns:r="http://schemas.openxmlformats.org/officeDocument/2006/relationships" xmlns:a="http://schemas.openxmlformats.org/drawingml/2006/main" xmlns="" val="1"/>
            </a:ext>
          </a:extLst>
        </p:spPr>
        <p:txBody>
          <a:bodyPr lIns="35719" tIns="35719" rIns="35719" bIns="35719" anchor="ctr">
            <a:noAutofit/>
          </a:bodyPr>
          <a:lstStyle/>
          <a:p>
            <a:pPr marL="0" lvl="1" indent="0" algn="ctr" defTabSz="457200">
              <a:defRPr sz="1800"/>
            </a:pPr>
            <a:r>
              <a:rPr sz="4500" b="1" dirty="0">
                <a:latin typeface="Cambria" charset="0"/>
                <a:ea typeface="Cambria" charset="0"/>
                <a:cs typeface="Cambria" charset="0"/>
                <a:sym typeface="BotonBQ-Bold"/>
              </a:rPr>
              <a:t>Motion </a:t>
            </a:r>
            <a:r>
              <a:rPr lang="en-US" sz="4500" b="1" dirty="0" smtClean="0">
                <a:latin typeface="Cambria" charset="0"/>
                <a:ea typeface="Cambria" charset="0"/>
                <a:cs typeface="Cambria" charset="0"/>
                <a:sym typeface="BotonBQ-Bold"/>
              </a:rPr>
              <a:t>11</a:t>
            </a:r>
            <a:r>
              <a:rPr sz="4500" b="1" dirty="0" smtClean="0">
                <a:latin typeface="Cambria" charset="0"/>
                <a:ea typeface="Cambria" charset="0"/>
                <a:cs typeface="Cambria" charset="0"/>
                <a:sym typeface="BotonBQ-Bold"/>
              </a:rPr>
              <a:t>: </a:t>
            </a:r>
            <a:r>
              <a:rPr sz="4500" b="1" dirty="0">
                <a:latin typeface="Cambria" charset="0"/>
                <a:ea typeface="Cambria" charset="0"/>
                <a:cs typeface="Cambria" charset="0"/>
                <a:sym typeface="BotonBQ-Bold"/>
              </a:rPr>
              <a:t>Rationale by Region</a:t>
            </a:r>
          </a:p>
        </p:txBody>
      </p:sp>
      <p:sp>
        <p:nvSpPr>
          <p:cNvPr id="3" name="Shape 86"/>
          <p:cNvSpPr/>
          <p:nvPr/>
        </p:nvSpPr>
        <p:spPr>
          <a:xfrm>
            <a:off x="546100" y="2247553"/>
            <a:ext cx="10972800" cy="3816429"/>
          </a:xfrm>
          <a:prstGeom prst="rect">
            <a:avLst/>
          </a:prstGeom>
          <a:ln w="12700">
            <a:miter lim="400000"/>
          </a:ln>
          <a:extLst>
            <a:ext uri="{C572A759-6A51-4108-AA02-DFA0A04FC94B}">
              <ma14:wrappingTextBoxFlag xmlns:mc="http://schemas.openxmlformats.org/markup-compatibility/2006" xmlns:mv="urn:schemas-microsoft-com:mac:vml" xmlns:ma14="http://schemas.microsoft.com/office/mac/drawingml/2011/main" xmlns:p="http://schemas.openxmlformats.org/presentationml/2006/main" xmlns:r="http://schemas.openxmlformats.org/officeDocument/2006/relationships" xmlns:a="http://schemas.openxmlformats.org/drawingml/2006/main" xmlns="" val="1"/>
            </a:ext>
          </a:extLst>
        </p:spPr>
        <p:txBody>
          <a:bodyPr wrap="square" lIns="0" tIns="0" rIns="0" bIns="0">
            <a:spAutoFit/>
          </a:bodyPr>
          <a:lstStyle/>
          <a:p>
            <a:pPr algn="l">
              <a:spcBef>
                <a:spcPts val="600"/>
              </a:spcBef>
              <a:spcAft>
                <a:spcPts val="600"/>
              </a:spcAft>
              <a:buSzPct val="75000"/>
              <a:defRPr sz="1800"/>
            </a:pPr>
            <a:r>
              <a:rPr lang="en-US" sz="3400" dirty="0" smtClean="0">
                <a:latin typeface="Cambria" charset="0"/>
                <a:ea typeface="Cambria" charset="0"/>
                <a:cs typeface="Cambria" charset="0"/>
              </a:rPr>
              <a:t>That </a:t>
            </a:r>
            <a:r>
              <a:rPr lang="en-US" sz="3400" dirty="0">
                <a:latin typeface="Cambria" charset="0"/>
                <a:ea typeface="Cambria" charset="0"/>
                <a:cs typeface="Cambria" charset="0"/>
              </a:rPr>
              <a:t>Narcotics Anonymous does not take a stand or discriminate against any person on the basis of their health status or on the basis of information about their health status. </a:t>
            </a:r>
            <a:endParaRPr lang="en-US" sz="3400" dirty="0" smtClean="0">
              <a:latin typeface="Cambria" charset="0"/>
              <a:ea typeface="Cambria" charset="0"/>
              <a:cs typeface="Cambria" charset="0"/>
            </a:endParaRPr>
          </a:p>
          <a:p>
            <a:pPr algn="l">
              <a:spcBef>
                <a:spcPts val="600"/>
              </a:spcBef>
              <a:spcAft>
                <a:spcPts val="600"/>
              </a:spcAft>
              <a:buSzPct val="75000"/>
              <a:defRPr sz="1800"/>
            </a:pPr>
            <a:r>
              <a:rPr lang="en-US" sz="3400" dirty="0" smtClean="0">
                <a:latin typeface="Cambria" charset="0"/>
                <a:ea typeface="Cambria" charset="0"/>
                <a:cs typeface="Cambria" charset="0"/>
              </a:rPr>
              <a:t>Narcotics </a:t>
            </a:r>
            <a:r>
              <a:rPr lang="en-US" sz="3400" dirty="0">
                <a:latin typeface="Cambria" charset="0"/>
                <a:ea typeface="Cambria" charset="0"/>
                <a:cs typeface="Cambria" charset="0"/>
              </a:rPr>
              <a:t>Anonymous chooses to meet and exceed the highest international standards of respect for personal autonomy and privacy in these matters. </a:t>
            </a: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32005622"/>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hape 83"/>
          <p:cNvSpPr/>
          <p:nvPr/>
        </p:nvSpPr>
        <p:spPr>
          <a:xfrm>
            <a:off x="2311400" y="836884"/>
            <a:ext cx="9512300" cy="764632"/>
          </a:xfrm>
          <a:prstGeom prst="rect">
            <a:avLst/>
          </a:prstGeom>
          <a:ln w="12700">
            <a:miter lim="400000"/>
          </a:ln>
          <a:extLst>
            <a:ext uri="{C572A759-6A51-4108-AA02-DFA0A04FC94B}">
              <ma14:wrappingTextBoxFlag xmlns:mc="http://schemas.openxmlformats.org/markup-compatibility/2006" xmlns:mv="urn:schemas-microsoft-com:mac:vml" xmlns:ma14="http://schemas.microsoft.com/office/mac/drawingml/2011/main" xmlns:p="http://schemas.openxmlformats.org/presentationml/2006/main" xmlns:r="http://schemas.openxmlformats.org/officeDocument/2006/relationships" xmlns:a="http://schemas.openxmlformats.org/drawingml/2006/main" xmlns="" val="1"/>
            </a:ext>
          </a:extLst>
        </p:spPr>
        <p:txBody>
          <a:bodyPr lIns="35719" tIns="35719" rIns="35719" bIns="35719" anchor="ctr">
            <a:noAutofit/>
          </a:bodyPr>
          <a:lstStyle/>
          <a:p>
            <a:pPr marL="0" lvl="1" indent="0" algn="ctr" defTabSz="457200">
              <a:defRPr sz="1800"/>
            </a:pPr>
            <a:r>
              <a:rPr sz="4500" b="1" dirty="0">
                <a:latin typeface="Cambria" charset="0"/>
                <a:ea typeface="Cambria" charset="0"/>
                <a:cs typeface="Cambria" charset="0"/>
                <a:sym typeface="BotonBQ-Bold"/>
              </a:rPr>
              <a:t>Motion </a:t>
            </a:r>
            <a:r>
              <a:rPr lang="en-US" sz="4500" b="1" dirty="0" smtClean="0">
                <a:latin typeface="Cambria" charset="0"/>
                <a:ea typeface="Cambria" charset="0"/>
                <a:cs typeface="Cambria" charset="0"/>
                <a:sym typeface="BotonBQ-Bold"/>
              </a:rPr>
              <a:t>11</a:t>
            </a:r>
            <a:r>
              <a:rPr sz="4500" b="1" dirty="0" smtClean="0">
                <a:latin typeface="Cambria" charset="0"/>
                <a:ea typeface="Cambria" charset="0"/>
                <a:cs typeface="Cambria" charset="0"/>
                <a:sym typeface="BotonBQ-Bold"/>
              </a:rPr>
              <a:t>: </a:t>
            </a:r>
            <a:r>
              <a:rPr lang="en-US" sz="4500" b="1" dirty="0" smtClean="0">
                <a:latin typeface="Cambria" charset="0"/>
                <a:ea typeface="Cambria" charset="0"/>
                <a:cs typeface="Cambria" charset="0"/>
                <a:sym typeface="BotonBQ-Bold"/>
              </a:rPr>
              <a:t>World Board Response</a:t>
            </a:r>
            <a:endParaRPr sz="4500" b="1" dirty="0">
              <a:latin typeface="Cambria" charset="0"/>
              <a:ea typeface="Cambria" charset="0"/>
              <a:cs typeface="Cambria" charset="0"/>
              <a:sym typeface="BotonBQ-Bold"/>
            </a:endParaRPr>
          </a:p>
        </p:txBody>
      </p:sp>
      <p:sp>
        <p:nvSpPr>
          <p:cNvPr id="3" name="Shape 86"/>
          <p:cNvSpPr/>
          <p:nvPr/>
        </p:nvSpPr>
        <p:spPr>
          <a:xfrm>
            <a:off x="533400" y="2171353"/>
            <a:ext cx="11112500" cy="3816429"/>
          </a:xfrm>
          <a:prstGeom prst="rect">
            <a:avLst/>
          </a:prstGeom>
          <a:ln w="12700">
            <a:miter lim="400000"/>
          </a:ln>
          <a:extLst>
            <a:ext uri="{C572A759-6A51-4108-AA02-DFA0A04FC94B}">
              <ma14:wrappingTextBoxFlag xmlns:mc="http://schemas.openxmlformats.org/markup-compatibility/2006" xmlns:mv="urn:schemas-microsoft-com:mac:vml" xmlns:ma14="http://schemas.microsoft.com/office/mac/drawingml/2011/main" xmlns:p="http://schemas.openxmlformats.org/presentationml/2006/main" xmlns:r="http://schemas.openxmlformats.org/officeDocument/2006/relationships" xmlns:a="http://schemas.openxmlformats.org/drawingml/2006/main" xmlns="" val="1"/>
            </a:ext>
          </a:extLst>
        </p:spPr>
        <p:txBody>
          <a:bodyPr wrap="square" lIns="0" tIns="0" rIns="0" bIns="0">
            <a:spAutoFit/>
          </a:bodyPr>
          <a:lstStyle/>
          <a:p>
            <a:pPr marL="457200" indent="-457200">
              <a:spcBef>
                <a:spcPts val="600"/>
              </a:spcBef>
              <a:spcAft>
                <a:spcPts val="600"/>
              </a:spcAft>
              <a:buSzPct val="75000"/>
              <a:buBlip>
                <a:blip r:embed="rId3"/>
              </a:buBlip>
              <a:defRPr sz="1800"/>
            </a:pPr>
            <a:r>
              <a:rPr lang="en-US" sz="3400" i="1" dirty="0" smtClean="0">
                <a:latin typeface="Cambria" charset="0"/>
                <a:ea typeface="Cambria" charset="0"/>
                <a:cs typeface="Cambria" charset="0"/>
              </a:rPr>
              <a:t>Narcotics </a:t>
            </a:r>
            <a:r>
              <a:rPr lang="en-US" sz="3400" i="1" dirty="0">
                <a:latin typeface="Cambria" charset="0"/>
                <a:ea typeface="Cambria" charset="0"/>
                <a:cs typeface="Cambria" charset="0"/>
              </a:rPr>
              <a:t>Anonymous and Persons Receiving Medication Assisted Treatment</a:t>
            </a:r>
            <a:r>
              <a:rPr lang="en-US" sz="3400" dirty="0">
                <a:latin typeface="Cambria" charset="0"/>
                <a:ea typeface="Cambria" charset="0"/>
                <a:cs typeface="Cambria" charset="0"/>
              </a:rPr>
              <a:t> is a recently published PR pamphlet targeted to professionals who prescribe medication to treat drug </a:t>
            </a:r>
            <a:r>
              <a:rPr lang="en-US" sz="3400" dirty="0" smtClean="0">
                <a:latin typeface="Cambria" charset="0"/>
                <a:ea typeface="Cambria" charset="0"/>
                <a:cs typeface="Cambria" charset="0"/>
              </a:rPr>
              <a:t>addiction.</a:t>
            </a:r>
          </a:p>
          <a:p>
            <a:pPr marL="457200" indent="-457200">
              <a:spcBef>
                <a:spcPts val="600"/>
              </a:spcBef>
              <a:spcAft>
                <a:spcPts val="600"/>
              </a:spcAft>
              <a:buSzPct val="75000"/>
              <a:buBlip>
                <a:blip r:embed="rId3"/>
              </a:buBlip>
              <a:defRPr sz="1800"/>
            </a:pPr>
            <a:r>
              <a:rPr lang="en-US" sz="3400" dirty="0" smtClean="0">
                <a:latin typeface="Cambria" charset="0"/>
                <a:ea typeface="Cambria" charset="0"/>
                <a:cs typeface="Cambria" charset="0"/>
              </a:rPr>
              <a:t>The </a:t>
            </a:r>
            <a:r>
              <a:rPr lang="en-US" sz="3400" dirty="0">
                <a:latin typeface="Cambria" charset="0"/>
                <a:ea typeface="Cambria" charset="0"/>
                <a:cs typeface="Cambria" charset="0"/>
              </a:rPr>
              <a:t>pamphlet went through a 90-day review and input period for delegates and the feedback since then has been almost entirely </a:t>
            </a:r>
            <a:r>
              <a:rPr lang="en-US" sz="3400" dirty="0" smtClean="0">
                <a:latin typeface="Cambria" charset="0"/>
                <a:ea typeface="Cambria" charset="0"/>
                <a:cs typeface="Cambria" charset="0"/>
              </a:rPr>
              <a:t>positive.</a:t>
            </a: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67881603"/>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hape 83"/>
          <p:cNvSpPr/>
          <p:nvPr/>
        </p:nvSpPr>
        <p:spPr>
          <a:xfrm>
            <a:off x="2311400" y="836884"/>
            <a:ext cx="9512300" cy="764632"/>
          </a:xfrm>
          <a:prstGeom prst="rect">
            <a:avLst/>
          </a:prstGeom>
          <a:ln w="12700">
            <a:miter lim="400000"/>
          </a:ln>
          <a:extLst>
            <a:ext uri="{C572A759-6A51-4108-AA02-DFA0A04FC94B}">
              <ma14:wrappingTextBoxFlag xmlns:mc="http://schemas.openxmlformats.org/markup-compatibility/2006" xmlns:mv="urn:schemas-microsoft-com:mac:vml" xmlns:ma14="http://schemas.microsoft.com/office/mac/drawingml/2011/main" xmlns:p="http://schemas.openxmlformats.org/presentationml/2006/main" xmlns:r="http://schemas.openxmlformats.org/officeDocument/2006/relationships" xmlns:a="http://schemas.openxmlformats.org/drawingml/2006/main" xmlns="" val="1"/>
            </a:ext>
          </a:extLst>
        </p:spPr>
        <p:txBody>
          <a:bodyPr lIns="35719" tIns="35719" rIns="35719" bIns="35719" anchor="ctr">
            <a:noAutofit/>
          </a:bodyPr>
          <a:lstStyle/>
          <a:p>
            <a:pPr marL="0" lvl="1" indent="0" algn="ctr" defTabSz="457200">
              <a:defRPr sz="1800"/>
            </a:pPr>
            <a:r>
              <a:rPr sz="4500" b="1" dirty="0">
                <a:latin typeface="Cambria" charset="0"/>
                <a:ea typeface="Cambria" charset="0"/>
                <a:cs typeface="Cambria" charset="0"/>
                <a:sym typeface="BotonBQ-Bold"/>
              </a:rPr>
              <a:t>Motion </a:t>
            </a:r>
            <a:r>
              <a:rPr lang="en-US" sz="4500" b="1" dirty="0" smtClean="0">
                <a:latin typeface="Cambria" charset="0"/>
                <a:ea typeface="Cambria" charset="0"/>
                <a:cs typeface="Cambria" charset="0"/>
                <a:sym typeface="BotonBQ-Bold"/>
              </a:rPr>
              <a:t>11</a:t>
            </a:r>
            <a:r>
              <a:rPr sz="4500" b="1" dirty="0" smtClean="0">
                <a:latin typeface="Cambria" charset="0"/>
                <a:ea typeface="Cambria" charset="0"/>
                <a:cs typeface="Cambria" charset="0"/>
                <a:sym typeface="BotonBQ-Bold"/>
              </a:rPr>
              <a:t>: </a:t>
            </a:r>
            <a:r>
              <a:rPr lang="en-US" sz="4500" b="1" dirty="0" smtClean="0">
                <a:latin typeface="Cambria" charset="0"/>
                <a:ea typeface="Cambria" charset="0"/>
                <a:cs typeface="Cambria" charset="0"/>
                <a:sym typeface="BotonBQ-Bold"/>
              </a:rPr>
              <a:t>World Board Response</a:t>
            </a:r>
            <a:endParaRPr sz="4500" b="1" dirty="0">
              <a:latin typeface="Cambria" charset="0"/>
              <a:ea typeface="Cambria" charset="0"/>
              <a:cs typeface="Cambria" charset="0"/>
              <a:sym typeface="BotonBQ-Bold"/>
            </a:endParaRPr>
          </a:p>
        </p:txBody>
      </p:sp>
      <p:sp>
        <p:nvSpPr>
          <p:cNvPr id="3" name="Shape 86"/>
          <p:cNvSpPr/>
          <p:nvPr/>
        </p:nvSpPr>
        <p:spPr>
          <a:xfrm>
            <a:off x="533400" y="2171353"/>
            <a:ext cx="11112500" cy="3293209"/>
          </a:xfrm>
          <a:prstGeom prst="rect">
            <a:avLst/>
          </a:prstGeom>
          <a:ln w="12700">
            <a:miter lim="400000"/>
          </a:ln>
          <a:extLst>
            <a:ext uri="{C572A759-6A51-4108-AA02-DFA0A04FC94B}">
              <ma14:wrappingTextBoxFlag xmlns:mc="http://schemas.openxmlformats.org/markup-compatibility/2006" xmlns:mv="urn:schemas-microsoft-com:mac:vml" xmlns:ma14="http://schemas.microsoft.com/office/mac/drawingml/2011/main" xmlns:p="http://schemas.openxmlformats.org/presentationml/2006/main" xmlns:r="http://schemas.openxmlformats.org/officeDocument/2006/relationships" xmlns:a="http://schemas.openxmlformats.org/drawingml/2006/main" xmlns="" val="1"/>
            </a:ext>
          </a:extLst>
        </p:spPr>
        <p:txBody>
          <a:bodyPr wrap="square" lIns="0" tIns="0" rIns="0" bIns="0">
            <a:spAutoFit/>
          </a:bodyPr>
          <a:lstStyle/>
          <a:p>
            <a:pPr marL="457200" indent="-457200">
              <a:spcBef>
                <a:spcPts val="600"/>
              </a:spcBef>
              <a:spcAft>
                <a:spcPts val="600"/>
              </a:spcAft>
              <a:buSzPct val="75000"/>
              <a:buBlip>
                <a:blip r:embed="rId3"/>
              </a:buBlip>
              <a:defRPr sz="1800"/>
            </a:pPr>
            <a:r>
              <a:rPr lang="en-US" sz="3400" dirty="0" smtClean="0">
                <a:latin typeface="Cambria" charset="0"/>
                <a:ea typeface="Cambria" charset="0"/>
                <a:cs typeface="Cambria" charset="0"/>
              </a:rPr>
              <a:t>This </a:t>
            </a:r>
            <a:r>
              <a:rPr lang="en-US" sz="3400" dirty="0">
                <a:latin typeface="Cambria" charset="0"/>
                <a:ea typeface="Cambria" charset="0"/>
                <a:cs typeface="Cambria" charset="0"/>
              </a:rPr>
              <a:t>pamphlet is not concerned with a health issue. It is about being clean or not being </a:t>
            </a:r>
            <a:r>
              <a:rPr lang="en-US" sz="3400" dirty="0" smtClean="0">
                <a:latin typeface="Cambria" charset="0"/>
                <a:ea typeface="Cambria" charset="0"/>
                <a:cs typeface="Cambria" charset="0"/>
              </a:rPr>
              <a:t>clean.</a:t>
            </a:r>
          </a:p>
          <a:p>
            <a:pPr marL="457200" indent="-457200">
              <a:spcBef>
                <a:spcPts val="600"/>
              </a:spcBef>
              <a:spcAft>
                <a:spcPts val="600"/>
              </a:spcAft>
              <a:buSzPct val="75000"/>
              <a:buBlip>
                <a:blip r:embed="rId3"/>
              </a:buBlip>
              <a:defRPr sz="1800"/>
            </a:pPr>
            <a:r>
              <a:rPr lang="en-US" sz="3400" dirty="0" smtClean="0">
                <a:latin typeface="Cambria" charset="0"/>
                <a:ea typeface="Cambria" charset="0"/>
                <a:cs typeface="Cambria" charset="0"/>
              </a:rPr>
              <a:t>Due </a:t>
            </a:r>
            <a:r>
              <a:rPr lang="en-US" sz="3400" dirty="0">
                <a:latin typeface="Cambria" charset="0"/>
                <a:ea typeface="Cambria" charset="0"/>
                <a:cs typeface="Cambria" charset="0"/>
              </a:rPr>
              <a:t>to the increasing use of DRT/MAT, we believe there is a clear and pressing need for communication to professionals explaining what NA is, what we have to offer their clients, and how our approach may differ. </a:t>
            </a: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565368009"/>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hape 104"/>
          <p:cNvSpPr/>
          <p:nvPr/>
        </p:nvSpPr>
        <p:spPr>
          <a:xfrm>
            <a:off x="373082" y="2138655"/>
            <a:ext cx="11176001" cy="1918794"/>
          </a:xfrm>
          <a:prstGeom prst="rect">
            <a:avLst/>
          </a:prstGeom>
          <a:ln w="12700">
            <a:miter lim="400000"/>
          </a:ln>
          <a:extLst>
            <a:ext uri="{C572A759-6A51-4108-AA02-DFA0A04FC94B}">
              <ma14:wrappingTextBoxFlag xmlns:mc="http://schemas.openxmlformats.org/markup-compatibility/2006" xmlns:mv="urn:schemas-microsoft-com:mac:vml" xmlns:ma14="http://schemas.microsoft.com/office/mac/drawingml/2011/main" xmlns:p="http://schemas.openxmlformats.org/presentationml/2006/main" xmlns:r="http://schemas.openxmlformats.org/officeDocument/2006/relationships" xmlns:a="http://schemas.openxmlformats.org/drawingml/2006/main" xmlns="" val="1"/>
            </a:ext>
          </a:extLst>
        </p:spPr>
        <p:txBody>
          <a:bodyPr lIns="35719" tIns="35719" rIns="35719" bIns="35719" anchor="t" anchorCtr="0">
            <a:noAutofit/>
          </a:bodyPr>
          <a:lstStyle/>
          <a:p>
            <a:r>
              <a:rPr sz="3400" b="1" dirty="0">
                <a:latin typeface="Cambria" charset="0"/>
                <a:ea typeface="Cambria" charset="0"/>
                <a:cs typeface="Cambria" charset="0"/>
                <a:sym typeface="BotonBQ-Bold"/>
              </a:rPr>
              <a:t>Motion </a:t>
            </a:r>
            <a:r>
              <a:rPr lang="en-US" sz="3400" b="1" dirty="0" smtClean="0">
                <a:latin typeface="Cambria" charset="0"/>
                <a:ea typeface="Cambria" charset="0"/>
                <a:cs typeface="Cambria" charset="0"/>
                <a:sym typeface="BotonBQ-Bold"/>
              </a:rPr>
              <a:t>11</a:t>
            </a:r>
            <a:r>
              <a:rPr sz="3400" b="1" dirty="0" smtClean="0">
                <a:latin typeface="Cambria" charset="0"/>
                <a:ea typeface="Cambria" charset="0"/>
                <a:cs typeface="Cambria" charset="0"/>
                <a:sym typeface="BotonBQ-Bold"/>
              </a:rPr>
              <a:t>: </a:t>
            </a:r>
            <a:r>
              <a:rPr lang="en-US" sz="3400" dirty="0">
                <a:latin typeface="Cambria" charset="0"/>
                <a:ea typeface="Cambria" charset="0"/>
                <a:cs typeface="Cambria" charset="0"/>
              </a:rPr>
              <a:t>Remove “Narcotics Anonymous and Persons Receiving Medication Assisted Treatment” from publication and use. </a:t>
            </a:r>
          </a:p>
          <a:p>
            <a:endParaRPr lang="en-US" sz="3400" dirty="0">
              <a:latin typeface="Cambria" charset="0"/>
              <a:ea typeface="Cambria" charset="0"/>
              <a:cs typeface="Cambria" charset="0"/>
            </a:endParaRPr>
          </a:p>
        </p:txBody>
      </p:sp>
      <p:sp>
        <p:nvSpPr>
          <p:cNvPr id="3" name="Shape 105"/>
          <p:cNvSpPr/>
          <p:nvPr/>
        </p:nvSpPr>
        <p:spPr>
          <a:xfrm>
            <a:off x="2986832" y="4430840"/>
            <a:ext cx="8680153" cy="1918794"/>
          </a:xfrm>
          <a:prstGeom prst="rect">
            <a:avLst/>
          </a:prstGeom>
          <a:ln w="12700">
            <a:miter lim="400000"/>
          </a:ln>
          <a:extLst>
            <a:ext uri="{C572A759-6A51-4108-AA02-DFA0A04FC94B}">
              <ma14:wrappingTextBoxFlag xmlns:mc="http://schemas.openxmlformats.org/markup-compatibility/2006" xmlns:mv="urn:schemas-microsoft-com:mac:vml" xmlns:ma14="http://schemas.microsoft.com/office/mac/drawingml/2011/main" xmlns:p="http://schemas.openxmlformats.org/presentationml/2006/main" xmlns:r="http://schemas.openxmlformats.org/officeDocument/2006/relationships" xmlns:a="http://schemas.openxmlformats.org/drawingml/2006/main" xmlns="" val="1"/>
            </a:ext>
          </a:extLst>
        </p:spPr>
        <p:txBody>
          <a:bodyPr lIns="35719" tIns="35719" rIns="35719" bIns="35719" anchor="ctr">
            <a:noAutofit/>
          </a:bodyPr>
          <a:lstStyle/>
          <a:p>
            <a:r>
              <a:rPr sz="3400" b="1" dirty="0">
                <a:latin typeface="Cambria" charset="0"/>
                <a:ea typeface="Cambria" charset="0"/>
                <a:cs typeface="Cambria" charset="0"/>
                <a:sym typeface="BotonBQ-Bold"/>
              </a:rPr>
              <a:t>Intent: </a:t>
            </a:r>
            <a:r>
              <a:rPr lang="en-US" sz="3400" dirty="0">
                <a:latin typeface="Cambria" charset="0"/>
                <a:ea typeface="Cambria" charset="0"/>
                <a:cs typeface="Cambria" charset="0"/>
              </a:rPr>
              <a:t>To remove “Narcotics Anonymous and Persons Receiving Medication Assisted Treatment” from World Services inventory. </a:t>
            </a: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160377509"/>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extBox 1"/>
          <p:cNvSpPr txBox="1"/>
          <p:nvPr/>
        </p:nvSpPr>
        <p:spPr>
          <a:xfrm>
            <a:off x="320041" y="287171"/>
            <a:ext cx="11515333" cy="1645920"/>
          </a:xfrm>
          <a:prstGeom prst="rect">
            <a:avLst/>
          </a:prstGeom>
          <a:solidFill>
            <a:srgbClr val="FFFFFF"/>
          </a:solidFill>
          <a:ln w="63500" cap="flat">
            <a:solidFill>
              <a:schemeClr val="tx1"/>
            </a:solid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2468880" tIns="0" rIns="36576" bIns="36576" numCol="1" spcCol="38100" rtlCol="0" anchor="ctr">
            <a:noAutofit/>
          </a:bodyPr>
          <a:lstStyle/>
          <a:p>
            <a:pPr lvl="0" algn="ctr" latinLnBrk="1" hangingPunct="0"/>
            <a:r>
              <a:rPr lang="en-US" sz="4500" b="1" dirty="0" smtClean="0">
                <a:latin typeface="Cambria" charset="0"/>
                <a:ea typeface="Cambria" charset="0"/>
                <a:cs typeface="Cambria" charset="0"/>
              </a:rPr>
              <a:t>Creating Events</a:t>
            </a:r>
            <a:endParaRPr lang="en-US" sz="4500" b="1" dirty="0">
              <a:latin typeface="Cambria" charset="0"/>
              <a:ea typeface="Cambria" charset="0"/>
              <a:cs typeface="Cambria" charset="0"/>
            </a:endParaRPr>
          </a:p>
        </p:txBody>
      </p:sp>
      <p:sp>
        <p:nvSpPr>
          <p:cNvPr id="3" name="Shape 68"/>
          <p:cNvSpPr/>
          <p:nvPr/>
        </p:nvSpPr>
        <p:spPr>
          <a:xfrm>
            <a:off x="1524000" y="2247552"/>
            <a:ext cx="9359900" cy="4496147"/>
          </a:xfrm>
          <a:prstGeom prst="rect">
            <a:avLst/>
          </a:prstGeom>
          <a:ln w="12700">
            <a:miter lim="400000"/>
          </a:ln>
          <a:extLst>
            <a:ext uri="{C572A759-6A51-4108-AA02-DFA0A04FC94B}">
              <ma14:wrappingTextBoxFlag xmlns:mc="http://schemas.openxmlformats.org/markup-compatibility/2006" xmlns:mv="urn:schemas-microsoft-com:mac:vml" xmlns:ma14="http://schemas.microsoft.com/office/mac/drawingml/2011/main" xmlns:p="http://schemas.openxmlformats.org/presentationml/2006/main" xmlns:r="http://schemas.openxmlformats.org/officeDocument/2006/relationships" xmlns:a="http://schemas.openxmlformats.org/drawingml/2006/main" xmlns="" val="1"/>
            </a:ext>
          </a:extLst>
        </p:spPr>
        <p:txBody>
          <a:bodyPr wrap="square" lIns="0" tIns="0" rIns="0" bIns="0">
            <a:noAutofit/>
          </a:bodyPr>
          <a:lstStyle/>
          <a:p>
            <a:pPr marL="457200" indent="-457200">
              <a:lnSpc>
                <a:spcPct val="120000"/>
              </a:lnSpc>
              <a:spcAft>
                <a:spcPts val="1200"/>
              </a:spcAft>
              <a:buSzPct val="75000"/>
              <a:buBlip>
                <a:blip r:embed="rId3"/>
              </a:buBlip>
              <a:defRPr sz="1800"/>
            </a:pPr>
            <a:r>
              <a:rPr lang="en-US" sz="4000" dirty="0" smtClean="0">
                <a:latin typeface="Cambria" charset="0"/>
                <a:ea typeface="Cambria" charset="0"/>
                <a:cs typeface="Cambria" charset="0"/>
                <a:sym typeface="PopplLaudatio-Regular"/>
              </a:rPr>
              <a:t>Motions 12 and 13</a:t>
            </a:r>
            <a:endParaRPr lang="en-US" sz="4000" dirty="0" smtClean="0">
              <a:latin typeface="Cambria" charset="0"/>
              <a:ea typeface="Cambria" charset="0"/>
              <a:cs typeface="Cambria" charset="0"/>
            </a:endParaRPr>
          </a:p>
        </p:txBody>
      </p:sp>
      <p:pic>
        <p:nvPicPr>
          <p:cNvPr id="4" name="wsc2018_logobluetextchairs.png"/>
          <p:cNvPicPr/>
          <p:nvPr/>
        </p:nvPicPr>
        <p:blipFill>
          <a:blip r:embed="rId4">
            <a:extLst/>
          </a:blip>
          <a:stretch>
            <a:fillRect/>
          </a:stretch>
        </p:blipFill>
        <p:spPr>
          <a:xfrm>
            <a:off x="432012" y="327580"/>
            <a:ext cx="2264894" cy="1588953"/>
          </a:xfrm>
          <a:prstGeom prst="rect">
            <a:avLst/>
          </a:prstGeom>
          <a:ln w="12700">
            <a:miter lim="400000"/>
          </a:ln>
        </p:spPr>
      </p:pic>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607450361"/>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hape 74"/>
          <p:cNvSpPr/>
          <p:nvPr/>
        </p:nvSpPr>
        <p:spPr>
          <a:xfrm>
            <a:off x="343823" y="716630"/>
            <a:ext cx="11260841" cy="2191669"/>
          </a:xfrm>
          <a:prstGeom prst="rect">
            <a:avLst/>
          </a:prstGeom>
          <a:ln w="12700">
            <a:miter lim="400000"/>
          </a:ln>
          <a:extLst>
            <a:ext uri="{C572A759-6A51-4108-AA02-DFA0A04FC94B}">
              <ma14:wrappingTextBoxFlag xmlns:mc="http://schemas.openxmlformats.org/markup-compatibility/2006" xmlns:mv="urn:schemas-microsoft-com:mac:vml" xmlns:ma14="http://schemas.microsoft.com/office/mac/drawingml/2011/main" xmlns:p="http://schemas.openxmlformats.org/presentationml/2006/main" xmlns:r="http://schemas.openxmlformats.org/officeDocument/2006/relationships" xmlns:a="http://schemas.openxmlformats.org/drawingml/2006/main" xmlns="" val="1"/>
            </a:ext>
          </a:extLst>
        </p:spPr>
        <p:txBody>
          <a:bodyPr wrap="square" lIns="35719" tIns="35719" rIns="35719" bIns="35719" anchor="ctr">
            <a:noAutofit/>
          </a:bodyPr>
          <a:lstStyle/>
          <a:p>
            <a:pPr marL="0" lvl="1" defTabSz="457200">
              <a:defRPr sz="1800"/>
            </a:pPr>
            <a:r>
              <a:rPr sz="3500" b="1" dirty="0">
                <a:latin typeface="Cambria" charset="0"/>
                <a:ea typeface="Cambria" charset="0"/>
                <a:cs typeface="Cambria" charset="0"/>
                <a:sym typeface="BotonBQ-Bold"/>
              </a:rPr>
              <a:t>Motion </a:t>
            </a:r>
            <a:r>
              <a:rPr lang="en-US" sz="3500" b="1" dirty="0" smtClean="0">
                <a:latin typeface="Cambria" charset="0"/>
                <a:ea typeface="Cambria" charset="0"/>
                <a:cs typeface="Cambria" charset="0"/>
                <a:sym typeface="BotonBQ-Bold"/>
              </a:rPr>
              <a:t>12</a:t>
            </a:r>
            <a:r>
              <a:rPr sz="3500" b="1" dirty="0" smtClean="0">
                <a:latin typeface="Cambria" charset="0"/>
                <a:ea typeface="Cambria" charset="0"/>
                <a:cs typeface="Cambria" charset="0"/>
                <a:sym typeface="BotonBQ-Bold"/>
              </a:rPr>
              <a:t>:</a:t>
            </a:r>
            <a:r>
              <a:rPr sz="3250" b="1" dirty="0" smtClean="0">
                <a:latin typeface="Cambria" charset="0"/>
                <a:ea typeface="Cambria" charset="0"/>
                <a:cs typeface="Cambria" charset="0"/>
                <a:sym typeface="BotonBQ-Bold"/>
              </a:rPr>
              <a:t> </a:t>
            </a:r>
            <a:r>
              <a:rPr lang="en-US" sz="3200" spc="-50" dirty="0">
                <a:latin typeface="Cambria" charset="0"/>
                <a:ea typeface="Cambria" charset="0"/>
                <a:cs typeface="Cambria" charset="0"/>
              </a:rPr>
              <a:t>Assign a week each year as an NA PR week, beginning in 2019. NAWS would establish the dates and </a:t>
            </a:r>
            <a:r>
              <a:rPr lang="en-US" sz="3200" spc="-50" dirty="0" smtClean="0">
                <a:latin typeface="Cambria" charset="0"/>
                <a:ea typeface="Cambria" charset="0"/>
                <a:cs typeface="Cambria" charset="0"/>
              </a:rPr>
              <a:t/>
            </a:r>
            <a:br>
              <a:rPr lang="en-US" sz="3200" spc="-50" dirty="0" smtClean="0">
                <a:latin typeface="Cambria" charset="0"/>
                <a:ea typeface="Cambria" charset="0"/>
                <a:cs typeface="Cambria" charset="0"/>
              </a:rPr>
            </a:br>
            <a:r>
              <a:rPr lang="en-US" sz="3200" spc="-50" dirty="0" smtClean="0">
                <a:latin typeface="Cambria" charset="0"/>
                <a:ea typeface="Cambria" charset="0"/>
                <a:cs typeface="Cambria" charset="0"/>
              </a:rPr>
              <a:t>would </a:t>
            </a:r>
            <a:r>
              <a:rPr lang="en-US" sz="3200" dirty="0">
                <a:latin typeface="Cambria" charset="0"/>
                <a:ea typeface="Cambria" charset="0"/>
                <a:cs typeface="Cambria" charset="0"/>
              </a:rPr>
              <a:t>have information available for the whole NA fellowship a minimum of 90 days prior and also have available the possible contents of the program or the suggested agenda for such week. </a:t>
            </a:r>
            <a:endParaRPr sz="3200" dirty="0">
              <a:latin typeface="Cambria" charset="0"/>
              <a:ea typeface="Cambria" charset="0"/>
              <a:cs typeface="Cambria" charset="0"/>
              <a:sym typeface="BotonBQ-Regular"/>
            </a:endParaRPr>
          </a:p>
        </p:txBody>
      </p:sp>
      <p:sp>
        <p:nvSpPr>
          <p:cNvPr id="3" name="Shape 75"/>
          <p:cNvSpPr/>
          <p:nvPr/>
        </p:nvSpPr>
        <p:spPr>
          <a:xfrm>
            <a:off x="317499" y="3186794"/>
            <a:ext cx="11287165" cy="1"/>
          </a:xfrm>
          <a:prstGeom prst="line">
            <a:avLst/>
          </a:prstGeom>
          <a:ln w="63500">
            <a:solidFill>
              <a:schemeClr val="tx1"/>
            </a:solidFill>
            <a:miter lim="400000"/>
          </a:ln>
        </p:spPr>
        <p:txBody>
          <a:bodyPr lIns="0" tIns="0" rIns="0" bIns="0" anchor="ctr"/>
          <a:lstStyle/>
          <a:p>
            <a:pPr lvl="0">
              <a:defRPr sz="3200"/>
            </a:pPr>
            <a:endParaRPr sz="1600"/>
          </a:p>
        </p:txBody>
      </p:sp>
      <p:sp>
        <p:nvSpPr>
          <p:cNvPr id="4" name="Shape 76"/>
          <p:cNvSpPr/>
          <p:nvPr/>
        </p:nvSpPr>
        <p:spPr>
          <a:xfrm>
            <a:off x="2631232" y="3754663"/>
            <a:ext cx="8680153" cy="2380459"/>
          </a:xfrm>
          <a:prstGeom prst="rect">
            <a:avLst/>
          </a:prstGeom>
          <a:ln w="12700">
            <a:miter lim="400000"/>
          </a:ln>
          <a:extLst>
            <a:ext uri="{C572A759-6A51-4108-AA02-DFA0A04FC94B}">
              <ma14:wrappingTextBoxFlag xmlns:mc="http://schemas.openxmlformats.org/markup-compatibility/2006" xmlns:mv="urn:schemas-microsoft-com:mac:vml" xmlns:ma14="http://schemas.microsoft.com/office/mac/drawingml/2011/main" xmlns:p="http://schemas.openxmlformats.org/presentationml/2006/main" xmlns:r="http://schemas.openxmlformats.org/officeDocument/2006/relationships" xmlns:a="http://schemas.openxmlformats.org/drawingml/2006/main" xmlns="" val="1"/>
            </a:ext>
          </a:extLst>
        </p:spPr>
        <p:txBody>
          <a:bodyPr lIns="35719" tIns="35719" rIns="35719" bIns="35719" anchor="ctr">
            <a:noAutofit/>
          </a:bodyPr>
          <a:lstStyle/>
          <a:p>
            <a:r>
              <a:rPr sz="3200" b="1" dirty="0">
                <a:latin typeface="Cambria" charset="0"/>
                <a:ea typeface="Cambria" charset="0"/>
                <a:cs typeface="Cambria" charset="0"/>
                <a:sym typeface="BotonBQ-Bold"/>
              </a:rPr>
              <a:t>Intent: </a:t>
            </a:r>
            <a:r>
              <a:rPr lang="en-US" sz="3200" dirty="0">
                <a:latin typeface="Cambria" charset="0"/>
                <a:ea typeface="Cambria" charset="0"/>
                <a:cs typeface="Cambria" charset="0"/>
              </a:rPr>
              <a:t>Establish a common week of this type, to be held permanently every year, so the whole NA fellowship can hold events for this important service for NA worldwide.</a:t>
            </a:r>
          </a:p>
          <a:p>
            <a:pPr>
              <a:spcBef>
                <a:spcPts val="600"/>
              </a:spcBef>
            </a:pPr>
            <a:r>
              <a:rPr sz="3200" b="1" dirty="0" smtClean="0">
                <a:latin typeface="Cambria" charset="0"/>
                <a:ea typeface="Cambria" charset="0"/>
                <a:cs typeface="Cambria" charset="0"/>
                <a:sym typeface="BotonBQ-Bold"/>
              </a:rPr>
              <a:t>Maker</a:t>
            </a:r>
            <a:r>
              <a:rPr sz="3200" b="1" dirty="0">
                <a:latin typeface="Cambria" charset="0"/>
                <a:ea typeface="Cambria" charset="0"/>
                <a:cs typeface="Cambria" charset="0"/>
                <a:sym typeface="BotonBQ-Bold"/>
              </a:rPr>
              <a:t>: </a:t>
            </a:r>
            <a:r>
              <a:rPr lang="en-US" sz="3200" dirty="0">
                <a:latin typeface="Cambria" charset="0"/>
                <a:ea typeface="Cambria" charset="0"/>
                <a:cs typeface="Cambria" charset="0"/>
              </a:rPr>
              <a:t>Venezuela Region </a:t>
            </a: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97681860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extBox 1"/>
          <p:cNvSpPr txBox="1"/>
          <p:nvPr/>
        </p:nvSpPr>
        <p:spPr>
          <a:xfrm>
            <a:off x="320041" y="287171"/>
            <a:ext cx="11960860" cy="1645920"/>
          </a:xfrm>
          <a:prstGeom prst="rect">
            <a:avLst/>
          </a:prstGeom>
          <a:solidFill>
            <a:srgbClr val="FFFFFF"/>
          </a:solidFill>
          <a:ln w="63500" cap="flat">
            <a:solidFill>
              <a:srgbClr val="92278F"/>
            </a:solid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2468880" tIns="0" rIns="36576" bIns="36576" numCol="1" spcCol="38100" rtlCol="0" anchor="ctr">
            <a:noAutofit/>
          </a:bodyPr>
          <a:lstStyle/>
          <a:p>
            <a:pPr marL="0" marR="0" lvl="0" indent="0" algn="ctr" defTabSz="914400" rtl="0" eaLnBrk="1" fontAlgn="auto" latinLnBrk="1" hangingPunct="0">
              <a:lnSpc>
                <a:spcPct val="100000"/>
              </a:lnSpc>
              <a:spcBef>
                <a:spcPts val="0"/>
              </a:spcBef>
              <a:spcAft>
                <a:spcPts val="0"/>
              </a:spcAft>
              <a:buClrTx/>
              <a:buSzTx/>
              <a:buFontTx/>
              <a:buNone/>
              <a:tabLst/>
              <a:defRPr/>
            </a:pPr>
            <a:r>
              <a:rPr kumimoji="0" lang="en-US" sz="4500" b="1" i="0" u="none" strike="noStrike" kern="1200" cap="none" spc="0" normalizeH="0" baseline="0" noProof="0" dirty="0" smtClean="0">
                <a:ln>
                  <a:noFill/>
                </a:ln>
                <a:solidFill>
                  <a:prstClr val="black"/>
                </a:solidFill>
                <a:effectLst/>
                <a:uLnTx/>
                <a:uFillTx/>
                <a:latin typeface="Cambria" charset="0"/>
                <a:ea typeface="Cambria" charset="0"/>
                <a:cs typeface="Cambria" charset="0"/>
              </a:rPr>
              <a:t>Regional Motions</a:t>
            </a:r>
            <a:endParaRPr kumimoji="0" lang="en-US" sz="4500" b="1" i="0" u="none" strike="noStrike" kern="1200" cap="none" spc="0" normalizeH="0" baseline="0" noProof="0" dirty="0">
              <a:ln>
                <a:noFill/>
              </a:ln>
              <a:solidFill>
                <a:prstClr val="black"/>
              </a:solidFill>
              <a:effectLst/>
              <a:uLnTx/>
              <a:uFillTx/>
              <a:latin typeface="Cambria" charset="0"/>
              <a:ea typeface="Cambria" charset="0"/>
              <a:cs typeface="Cambria" charset="0"/>
            </a:endParaRPr>
          </a:p>
        </p:txBody>
      </p:sp>
      <p:sp>
        <p:nvSpPr>
          <p:cNvPr id="3" name="Shape 68"/>
          <p:cNvSpPr/>
          <p:nvPr/>
        </p:nvSpPr>
        <p:spPr>
          <a:xfrm>
            <a:off x="878541" y="2247552"/>
            <a:ext cx="10434918" cy="4153247"/>
          </a:xfrm>
          <a:prstGeom prst="rect">
            <a:avLst/>
          </a:prstGeom>
          <a:ln w="12700">
            <a:miter lim="400000"/>
          </a:ln>
          <a:extLst>
            <a:ext uri="{C572A759-6A51-4108-AA02-DFA0A04FC94B}">
              <ma14:wrappingTextBoxFlag xmlns:mc="http://schemas.openxmlformats.org/markup-compatibility/2006" xmlns:mv="urn:schemas-microsoft-com:mac:vml" xmlns:ma14="http://schemas.microsoft.com/office/mac/drawingml/2011/main" xmlns="" xmlns:p="http://schemas.openxmlformats.org/presentationml/2006/main" xmlns:r="http://schemas.openxmlformats.org/officeDocument/2006/relationships" xmlns:a="http://schemas.openxmlformats.org/drawingml/2006/main" val="1"/>
            </a:ext>
          </a:extLst>
        </p:spPr>
        <p:txBody>
          <a:bodyPr wrap="none" lIns="0" tIns="0" rIns="0" bIns="0">
            <a:noAutofit/>
          </a:bodyPr>
          <a:lstStyle/>
          <a:p>
            <a:pPr marL="457200" marR="0" lvl="0" indent="-457200" algn="l" defTabSz="914400" rtl="0" eaLnBrk="1" fontAlgn="auto" latinLnBrk="0" hangingPunct="1">
              <a:lnSpc>
                <a:spcPct val="120000"/>
              </a:lnSpc>
              <a:spcBef>
                <a:spcPts val="0"/>
              </a:spcBef>
              <a:spcAft>
                <a:spcPts val="0"/>
              </a:spcAft>
              <a:buClrTx/>
              <a:buSzPct val="75000"/>
              <a:buFontTx/>
              <a:buBlip>
                <a:blip r:embed="rId3"/>
              </a:buBlip>
              <a:tabLst/>
              <a:defRPr sz="1800"/>
            </a:pPr>
            <a:r>
              <a:rPr kumimoji="0" lang="en-US" sz="3300" b="0" i="0" u="none" strike="noStrike" kern="1200" cap="none" spc="0" normalizeH="0" baseline="0" noProof="0" dirty="0" smtClean="0">
                <a:ln>
                  <a:noFill/>
                </a:ln>
                <a:solidFill>
                  <a:prstClr val="black"/>
                </a:solidFill>
                <a:effectLst/>
                <a:uLnTx/>
                <a:uFillTx/>
                <a:latin typeface="Cambria" charset="0"/>
                <a:ea typeface="Cambria" charset="0"/>
                <a:cs typeface="Cambria" charset="0"/>
                <a:sym typeface="PopplLaudatio-Regular"/>
              </a:rPr>
              <a:t>The first six regional motions relate to literature and </a:t>
            </a:r>
            <a:br>
              <a:rPr kumimoji="0" lang="en-US" sz="3300" b="0" i="0" u="none" strike="noStrike" kern="1200" cap="none" spc="0" normalizeH="0" baseline="0" noProof="0" dirty="0" smtClean="0">
                <a:ln>
                  <a:noFill/>
                </a:ln>
                <a:solidFill>
                  <a:prstClr val="black"/>
                </a:solidFill>
                <a:effectLst/>
                <a:uLnTx/>
                <a:uFillTx/>
                <a:latin typeface="Cambria" charset="0"/>
                <a:ea typeface="Cambria" charset="0"/>
                <a:cs typeface="Cambria" charset="0"/>
                <a:sym typeface="PopplLaudatio-Regular"/>
              </a:rPr>
            </a:br>
            <a:r>
              <a:rPr kumimoji="0" lang="en-US" sz="3300" b="0" i="0" u="none" strike="noStrike" kern="1200" cap="none" spc="0" normalizeH="0" baseline="0" noProof="0" dirty="0" smtClean="0">
                <a:ln>
                  <a:noFill/>
                </a:ln>
                <a:solidFill>
                  <a:prstClr val="black"/>
                </a:solidFill>
                <a:effectLst/>
                <a:uLnTx/>
                <a:uFillTx/>
                <a:latin typeface="Cambria" charset="0"/>
                <a:ea typeface="Cambria" charset="0"/>
                <a:cs typeface="Cambria" charset="0"/>
                <a:sym typeface="PopplLaudatio-Regular"/>
              </a:rPr>
              <a:t>production issues</a:t>
            </a:r>
          </a:p>
          <a:p>
            <a:pPr marL="457200" marR="0" lvl="0" indent="-457200" algn="l" defTabSz="914400" rtl="0" eaLnBrk="1" fontAlgn="auto" latinLnBrk="0" hangingPunct="1">
              <a:lnSpc>
                <a:spcPct val="120000"/>
              </a:lnSpc>
              <a:spcBef>
                <a:spcPts val="0"/>
              </a:spcBef>
              <a:spcAft>
                <a:spcPts val="0"/>
              </a:spcAft>
              <a:buClrTx/>
              <a:buSzPct val="75000"/>
              <a:buFontTx/>
              <a:buBlip>
                <a:blip r:embed="rId3"/>
              </a:buBlip>
              <a:tabLst/>
              <a:defRPr sz="1800"/>
            </a:pPr>
            <a:r>
              <a:rPr lang="en-US" sz="3300" dirty="0" smtClean="0">
                <a:solidFill>
                  <a:prstClr val="black"/>
                </a:solidFill>
                <a:latin typeface="Cambria" charset="0"/>
                <a:ea typeface="Cambria" charset="0"/>
                <a:cs typeface="Cambria" charset="0"/>
                <a:sym typeface="PopplLaudatio-Regular"/>
              </a:rPr>
              <a:t>Links to relevant material in the </a:t>
            </a:r>
            <a:r>
              <a:rPr lang="en-US" sz="3300" i="1" dirty="0" smtClean="0">
                <a:solidFill>
                  <a:prstClr val="black"/>
                </a:solidFill>
                <a:latin typeface="Cambria" charset="0"/>
                <a:ea typeface="Cambria" charset="0"/>
                <a:cs typeface="Cambria" charset="0"/>
                <a:sym typeface="PopplLaudatio-Regular"/>
              </a:rPr>
              <a:t>CAR</a:t>
            </a:r>
            <a:r>
              <a:rPr lang="en-US" sz="3300" dirty="0" smtClean="0">
                <a:solidFill>
                  <a:prstClr val="black"/>
                </a:solidFill>
                <a:latin typeface="Cambria" charset="0"/>
                <a:ea typeface="Cambria" charset="0"/>
                <a:cs typeface="Cambria" charset="0"/>
                <a:sym typeface="PopplLaudatio-Regular"/>
              </a:rPr>
              <a:t>, include:</a:t>
            </a:r>
          </a:p>
          <a:p>
            <a:pPr marL="914400" lvl="1" indent="-457200">
              <a:lnSpc>
                <a:spcPct val="120000"/>
              </a:lnSpc>
              <a:buSzPct val="75000"/>
              <a:buFont typeface="Courier New" panose="02070309020205020404" pitchFamily="49" charset="0"/>
              <a:buChar char="o"/>
              <a:defRPr sz="1800"/>
            </a:pPr>
            <a:r>
              <a:rPr lang="en-US" sz="3300" i="1" dirty="0">
                <a:solidFill>
                  <a:prstClr val="black"/>
                </a:solidFill>
                <a:latin typeface="Cambria" charset="0"/>
                <a:ea typeface="Cambria" charset="0"/>
                <a:cs typeface="Cambria" charset="0"/>
                <a:sym typeface="PopplLaudatio-Regular"/>
              </a:rPr>
              <a:t>Social Media and Our Guiding </a:t>
            </a:r>
            <a:r>
              <a:rPr lang="en-US" sz="3300" i="1" dirty="0" smtClean="0">
                <a:solidFill>
                  <a:prstClr val="black"/>
                </a:solidFill>
                <a:latin typeface="Cambria" charset="0"/>
                <a:ea typeface="Cambria" charset="0"/>
                <a:cs typeface="Cambria" charset="0"/>
                <a:sym typeface="PopplLaudatio-Regular"/>
              </a:rPr>
              <a:t>Principles</a:t>
            </a:r>
            <a:endParaRPr lang="en-US" sz="3300" dirty="0" smtClean="0">
              <a:solidFill>
                <a:prstClr val="black"/>
              </a:solidFill>
              <a:latin typeface="Cambria" charset="0"/>
              <a:ea typeface="Cambria" charset="0"/>
              <a:cs typeface="Cambria" charset="0"/>
              <a:sym typeface="PopplLaudatio-Regular"/>
            </a:endParaRPr>
          </a:p>
          <a:p>
            <a:pPr marL="914400" lvl="1" indent="-457200">
              <a:lnSpc>
                <a:spcPct val="120000"/>
              </a:lnSpc>
              <a:buSzPct val="75000"/>
              <a:buFont typeface="Courier New" panose="02070309020205020404" pitchFamily="49" charset="0"/>
              <a:buChar char="o"/>
              <a:defRPr sz="1800"/>
            </a:pPr>
            <a:r>
              <a:rPr lang="en-US" sz="3300" i="1" dirty="0" smtClean="0">
                <a:solidFill>
                  <a:prstClr val="black"/>
                </a:solidFill>
                <a:latin typeface="Cambria" charset="0"/>
                <a:ea typeface="Cambria" charset="0"/>
                <a:cs typeface="Cambria" charset="0"/>
                <a:sym typeface="PopplLaudatio-Regular"/>
              </a:rPr>
              <a:t>For </a:t>
            </a:r>
            <a:r>
              <a:rPr lang="en-US" sz="3300" i="1" dirty="0">
                <a:solidFill>
                  <a:prstClr val="black"/>
                </a:solidFill>
                <a:latin typeface="Cambria" charset="0"/>
                <a:ea typeface="Cambria" charset="0"/>
                <a:cs typeface="Cambria" charset="0"/>
                <a:sym typeface="PopplLaudatio-Regular"/>
              </a:rPr>
              <a:t>the Parents or Guardians of Young People in </a:t>
            </a:r>
            <a:r>
              <a:rPr lang="en-US" sz="3300" i="1" dirty="0" smtClean="0">
                <a:solidFill>
                  <a:prstClr val="black"/>
                </a:solidFill>
                <a:latin typeface="Cambria" charset="0"/>
                <a:ea typeface="Cambria" charset="0"/>
                <a:cs typeface="Cambria" charset="0"/>
                <a:sym typeface="PopplLaudatio-Regular"/>
              </a:rPr>
              <a:t>NA</a:t>
            </a:r>
          </a:p>
          <a:p>
            <a:pPr marL="914400" lvl="1" indent="-457200">
              <a:lnSpc>
                <a:spcPct val="120000"/>
              </a:lnSpc>
              <a:buSzPct val="75000"/>
              <a:buFont typeface="Courier New" panose="02070309020205020404" pitchFamily="49" charset="0"/>
              <a:buChar char="o"/>
              <a:defRPr sz="1800"/>
            </a:pPr>
            <a:r>
              <a:rPr lang="en-US" sz="3300" dirty="0" smtClean="0">
                <a:solidFill>
                  <a:prstClr val="black"/>
                </a:solidFill>
                <a:latin typeface="Cambria" charset="0"/>
                <a:ea typeface="Cambria" charset="0"/>
                <a:cs typeface="Cambria" charset="0"/>
                <a:sym typeface="PopplLaudatio-Regular"/>
              </a:rPr>
              <a:t>Approval processes for NA material</a:t>
            </a:r>
          </a:p>
        </p:txBody>
      </p:sp>
      <p:pic>
        <p:nvPicPr>
          <p:cNvPr id="4" name="wsc2018_logobluetextchairs.png"/>
          <p:cNvPicPr/>
          <p:nvPr/>
        </p:nvPicPr>
        <p:blipFill>
          <a:blip r:embed="rId4">
            <a:extLst/>
          </a:blip>
          <a:stretch>
            <a:fillRect/>
          </a:stretch>
        </p:blipFill>
        <p:spPr>
          <a:xfrm>
            <a:off x="432012" y="327580"/>
            <a:ext cx="2264894" cy="1588953"/>
          </a:xfrm>
          <a:prstGeom prst="rect">
            <a:avLst/>
          </a:prstGeom>
          <a:ln w="12700">
            <a:miter lim="400000"/>
          </a:ln>
        </p:spPr>
      </p:pic>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30042684"/>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hape 83"/>
          <p:cNvSpPr/>
          <p:nvPr/>
        </p:nvSpPr>
        <p:spPr>
          <a:xfrm>
            <a:off x="2413000" y="836884"/>
            <a:ext cx="9410700" cy="764632"/>
          </a:xfrm>
          <a:prstGeom prst="rect">
            <a:avLst/>
          </a:prstGeom>
          <a:ln w="12700">
            <a:miter lim="400000"/>
          </a:ln>
          <a:extLst>
            <a:ext uri="{C572A759-6A51-4108-AA02-DFA0A04FC94B}">
              <ma14:wrappingTextBoxFlag xmlns:mc="http://schemas.openxmlformats.org/markup-compatibility/2006" xmlns:mv="urn:schemas-microsoft-com:mac:vml" xmlns:ma14="http://schemas.microsoft.com/office/mac/drawingml/2011/main" xmlns:p="http://schemas.openxmlformats.org/presentationml/2006/main" xmlns:r="http://schemas.openxmlformats.org/officeDocument/2006/relationships" xmlns:a="http://schemas.openxmlformats.org/drawingml/2006/main" xmlns="" val="1"/>
            </a:ext>
          </a:extLst>
        </p:spPr>
        <p:txBody>
          <a:bodyPr lIns="35719" tIns="35719" rIns="35719" bIns="35719" anchor="ctr">
            <a:noAutofit/>
          </a:bodyPr>
          <a:lstStyle/>
          <a:p>
            <a:pPr marL="0" lvl="1" indent="0" algn="ctr" defTabSz="457200">
              <a:defRPr sz="1800"/>
            </a:pPr>
            <a:r>
              <a:rPr sz="4500" b="1" dirty="0">
                <a:latin typeface="Cambria" charset="0"/>
                <a:ea typeface="Cambria" charset="0"/>
                <a:cs typeface="Cambria" charset="0"/>
                <a:sym typeface="BotonBQ-Bold"/>
              </a:rPr>
              <a:t>Motion </a:t>
            </a:r>
            <a:r>
              <a:rPr lang="en-US" sz="4500" b="1" dirty="0" smtClean="0">
                <a:latin typeface="Cambria" charset="0"/>
                <a:ea typeface="Cambria" charset="0"/>
                <a:cs typeface="Cambria" charset="0"/>
                <a:sym typeface="BotonBQ-Bold"/>
              </a:rPr>
              <a:t>12</a:t>
            </a:r>
            <a:r>
              <a:rPr sz="4500" b="1" dirty="0" smtClean="0">
                <a:latin typeface="Cambria" charset="0"/>
                <a:ea typeface="Cambria" charset="0"/>
                <a:cs typeface="Cambria" charset="0"/>
                <a:sym typeface="BotonBQ-Bold"/>
              </a:rPr>
              <a:t>: </a:t>
            </a:r>
            <a:r>
              <a:rPr sz="4500" b="1" dirty="0">
                <a:latin typeface="Cambria" charset="0"/>
                <a:ea typeface="Cambria" charset="0"/>
                <a:cs typeface="Cambria" charset="0"/>
                <a:sym typeface="BotonBQ-Bold"/>
              </a:rPr>
              <a:t>Rationale by Region</a:t>
            </a:r>
          </a:p>
        </p:txBody>
      </p:sp>
      <p:sp>
        <p:nvSpPr>
          <p:cNvPr id="3" name="Shape 86"/>
          <p:cNvSpPr/>
          <p:nvPr/>
        </p:nvSpPr>
        <p:spPr>
          <a:xfrm>
            <a:off x="546100" y="2247553"/>
            <a:ext cx="10972800" cy="3693319"/>
          </a:xfrm>
          <a:prstGeom prst="rect">
            <a:avLst/>
          </a:prstGeom>
          <a:ln w="12700">
            <a:miter lim="400000"/>
          </a:ln>
          <a:extLst>
            <a:ext uri="{C572A759-6A51-4108-AA02-DFA0A04FC94B}">
              <ma14:wrappingTextBoxFlag xmlns:mc="http://schemas.openxmlformats.org/markup-compatibility/2006" xmlns:mv="urn:schemas-microsoft-com:mac:vml" xmlns:ma14="http://schemas.microsoft.com/office/mac/drawingml/2011/main" xmlns:p="http://schemas.openxmlformats.org/presentationml/2006/main" xmlns:r="http://schemas.openxmlformats.org/officeDocument/2006/relationships" xmlns:a="http://schemas.openxmlformats.org/drawingml/2006/main" xmlns="" val="1"/>
            </a:ext>
          </a:extLst>
        </p:spPr>
        <p:txBody>
          <a:bodyPr wrap="square" lIns="0" tIns="0" rIns="0" bIns="0">
            <a:spAutoFit/>
          </a:bodyPr>
          <a:lstStyle/>
          <a:p>
            <a:pPr algn="l">
              <a:spcBef>
                <a:spcPts val="600"/>
              </a:spcBef>
              <a:spcAft>
                <a:spcPts val="600"/>
              </a:spcAft>
              <a:buSzPct val="75000"/>
              <a:defRPr sz="1800"/>
            </a:pPr>
            <a:r>
              <a:rPr lang="en-US" sz="3000" dirty="0" smtClean="0">
                <a:latin typeface="Cambria" charset="0"/>
                <a:ea typeface="Cambria" charset="0"/>
                <a:cs typeface="Cambria" charset="0"/>
              </a:rPr>
              <a:t>This </a:t>
            </a:r>
            <a:r>
              <a:rPr lang="en-US" sz="3000" dirty="0">
                <a:latin typeface="Cambria" charset="0"/>
                <a:ea typeface="Cambria" charset="0"/>
                <a:cs typeface="Cambria" charset="0"/>
              </a:rPr>
              <a:t>would motivate regions, zones and NAWS to work more unity and in cooperation and collaboration, working together and simultaneously as a team, in PR and PI concrete activities for at least 7 consecutive days, once a year, serving together to carry a better message of recovery, love, strength, faith, hope and freedom to the addict who still suffers and to the community and society as a whole. </a:t>
            </a:r>
            <a:r>
              <a:rPr lang="en-US" sz="3000" dirty="0" smtClean="0">
                <a:latin typeface="Cambria" charset="0"/>
                <a:ea typeface="Cambria" charset="0"/>
                <a:cs typeface="Cambria" charset="0"/>
              </a:rPr>
              <a:t>We </a:t>
            </a:r>
            <a:r>
              <a:rPr lang="en-US" sz="3000" dirty="0">
                <a:latin typeface="Cambria" charset="0"/>
                <a:ea typeface="Cambria" charset="0"/>
                <a:cs typeface="Cambria" charset="0"/>
              </a:rPr>
              <a:t>consider that this would be an excellent initiative filled with a lot of creativity, for NA as a whole! </a:t>
            </a: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025212532"/>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hape 83"/>
          <p:cNvSpPr/>
          <p:nvPr/>
        </p:nvSpPr>
        <p:spPr>
          <a:xfrm>
            <a:off x="2311400" y="836884"/>
            <a:ext cx="9512300" cy="764632"/>
          </a:xfrm>
          <a:prstGeom prst="rect">
            <a:avLst/>
          </a:prstGeom>
          <a:ln w="12700">
            <a:miter lim="400000"/>
          </a:ln>
          <a:extLst>
            <a:ext uri="{C572A759-6A51-4108-AA02-DFA0A04FC94B}">
              <ma14:wrappingTextBoxFlag xmlns:mc="http://schemas.openxmlformats.org/markup-compatibility/2006" xmlns:mv="urn:schemas-microsoft-com:mac:vml" xmlns:ma14="http://schemas.microsoft.com/office/mac/drawingml/2011/main" xmlns:p="http://schemas.openxmlformats.org/presentationml/2006/main" xmlns:r="http://schemas.openxmlformats.org/officeDocument/2006/relationships" xmlns:a="http://schemas.openxmlformats.org/drawingml/2006/main" xmlns="" val="1"/>
            </a:ext>
          </a:extLst>
        </p:spPr>
        <p:txBody>
          <a:bodyPr lIns="35719" tIns="35719" rIns="35719" bIns="35719" anchor="ctr">
            <a:noAutofit/>
          </a:bodyPr>
          <a:lstStyle/>
          <a:p>
            <a:pPr marL="0" lvl="1" indent="0" algn="ctr" defTabSz="457200">
              <a:defRPr sz="1800"/>
            </a:pPr>
            <a:r>
              <a:rPr sz="4500" b="1" dirty="0">
                <a:latin typeface="Cambria" charset="0"/>
                <a:ea typeface="Cambria" charset="0"/>
                <a:cs typeface="Cambria" charset="0"/>
                <a:sym typeface="BotonBQ-Bold"/>
              </a:rPr>
              <a:t>Motion </a:t>
            </a:r>
            <a:r>
              <a:rPr lang="en-US" sz="4500" b="1" dirty="0" smtClean="0">
                <a:latin typeface="Cambria" charset="0"/>
                <a:ea typeface="Cambria" charset="0"/>
                <a:cs typeface="Cambria" charset="0"/>
                <a:sym typeface="BotonBQ-Bold"/>
              </a:rPr>
              <a:t>12</a:t>
            </a:r>
            <a:r>
              <a:rPr sz="4500" b="1" dirty="0" smtClean="0">
                <a:latin typeface="Cambria" charset="0"/>
                <a:ea typeface="Cambria" charset="0"/>
                <a:cs typeface="Cambria" charset="0"/>
                <a:sym typeface="BotonBQ-Bold"/>
              </a:rPr>
              <a:t>: </a:t>
            </a:r>
            <a:r>
              <a:rPr lang="en-US" sz="4500" b="1" dirty="0" smtClean="0">
                <a:latin typeface="Cambria" charset="0"/>
                <a:ea typeface="Cambria" charset="0"/>
                <a:cs typeface="Cambria" charset="0"/>
                <a:sym typeface="BotonBQ-Bold"/>
              </a:rPr>
              <a:t>World Board Response</a:t>
            </a:r>
            <a:endParaRPr sz="4500" b="1" dirty="0">
              <a:latin typeface="Cambria" charset="0"/>
              <a:ea typeface="Cambria" charset="0"/>
              <a:cs typeface="Cambria" charset="0"/>
              <a:sym typeface="BotonBQ-Bold"/>
            </a:endParaRPr>
          </a:p>
        </p:txBody>
      </p:sp>
      <p:sp>
        <p:nvSpPr>
          <p:cNvPr id="3" name="Shape 86"/>
          <p:cNvSpPr/>
          <p:nvPr/>
        </p:nvSpPr>
        <p:spPr>
          <a:xfrm>
            <a:off x="533400" y="2171353"/>
            <a:ext cx="11112500" cy="3816429"/>
          </a:xfrm>
          <a:prstGeom prst="rect">
            <a:avLst/>
          </a:prstGeom>
          <a:ln w="12700">
            <a:miter lim="400000"/>
          </a:ln>
          <a:extLst>
            <a:ext uri="{C572A759-6A51-4108-AA02-DFA0A04FC94B}">
              <ma14:wrappingTextBoxFlag xmlns:mc="http://schemas.openxmlformats.org/markup-compatibility/2006" xmlns:mv="urn:schemas-microsoft-com:mac:vml" xmlns:ma14="http://schemas.microsoft.com/office/mac/drawingml/2011/main" xmlns:p="http://schemas.openxmlformats.org/presentationml/2006/main" xmlns:r="http://schemas.openxmlformats.org/officeDocument/2006/relationships" xmlns:a="http://schemas.openxmlformats.org/drawingml/2006/main" xmlns="" val="1"/>
            </a:ext>
          </a:extLst>
        </p:spPr>
        <p:txBody>
          <a:bodyPr wrap="square" lIns="0" tIns="0" rIns="0" bIns="0">
            <a:spAutoFit/>
          </a:bodyPr>
          <a:lstStyle/>
          <a:p>
            <a:pPr marL="457200" indent="-457200">
              <a:spcBef>
                <a:spcPts val="600"/>
              </a:spcBef>
              <a:spcAft>
                <a:spcPts val="600"/>
              </a:spcAft>
              <a:buSzPct val="75000"/>
              <a:buBlip>
                <a:blip r:embed="rId3"/>
              </a:buBlip>
              <a:defRPr sz="1800"/>
            </a:pPr>
            <a:r>
              <a:rPr lang="en-US" sz="3400" dirty="0" smtClean="0">
                <a:latin typeface="Cambria" charset="0"/>
                <a:ea typeface="Cambria" charset="0"/>
                <a:cs typeface="Cambria" charset="0"/>
              </a:rPr>
              <a:t>We </a:t>
            </a:r>
            <a:r>
              <a:rPr lang="en-US" sz="3400" dirty="0">
                <a:latin typeface="Cambria" charset="0"/>
                <a:ea typeface="Cambria" charset="0"/>
                <a:cs typeface="Cambria" charset="0"/>
              </a:rPr>
              <a:t>love the idea of generating interest and enthusiasm for public </a:t>
            </a:r>
            <a:r>
              <a:rPr lang="en-US" sz="3400" dirty="0" smtClean="0">
                <a:latin typeface="Cambria" charset="0"/>
                <a:ea typeface="Cambria" charset="0"/>
                <a:cs typeface="Cambria" charset="0"/>
              </a:rPr>
              <a:t>relations.</a:t>
            </a:r>
          </a:p>
          <a:p>
            <a:pPr marL="457200" indent="-457200">
              <a:spcBef>
                <a:spcPts val="600"/>
              </a:spcBef>
              <a:spcAft>
                <a:spcPts val="600"/>
              </a:spcAft>
              <a:buSzPct val="75000"/>
              <a:buBlip>
                <a:blip r:embed="rId3"/>
              </a:buBlip>
              <a:defRPr sz="1800"/>
            </a:pPr>
            <a:r>
              <a:rPr lang="en-US" sz="3400" dirty="0" smtClean="0">
                <a:latin typeface="Cambria" charset="0"/>
                <a:ea typeface="Cambria" charset="0"/>
                <a:cs typeface="Cambria" charset="0"/>
              </a:rPr>
              <a:t>Topics </a:t>
            </a:r>
            <a:r>
              <a:rPr lang="en-US" sz="3400" dirty="0">
                <a:latin typeface="Cambria" charset="0"/>
                <a:ea typeface="Cambria" charset="0"/>
                <a:cs typeface="Cambria" charset="0"/>
              </a:rPr>
              <a:t>such as those outlined in the </a:t>
            </a:r>
            <a:r>
              <a:rPr lang="en-US" sz="3400" i="1" dirty="0">
                <a:latin typeface="Cambria" charset="0"/>
                <a:ea typeface="Cambria" charset="0"/>
                <a:cs typeface="Cambria" charset="0"/>
              </a:rPr>
              <a:t>PR Handbook</a:t>
            </a:r>
            <a:r>
              <a:rPr lang="en-US" sz="3400" dirty="0">
                <a:latin typeface="Cambria" charset="0"/>
                <a:ea typeface="Cambria" charset="0"/>
                <a:cs typeface="Cambria" charset="0"/>
              </a:rPr>
              <a:t>—carrying the NA message into correctional facilities, </a:t>
            </a:r>
            <a:r>
              <a:rPr lang="en-US" sz="3400" dirty="0" smtClean="0">
                <a:latin typeface="Cambria" charset="0"/>
                <a:ea typeface="Cambria" charset="0"/>
                <a:cs typeface="Cambria" charset="0"/>
              </a:rPr>
              <a:t>building </a:t>
            </a:r>
            <a:r>
              <a:rPr lang="en-US" sz="3400" dirty="0">
                <a:latin typeface="Cambria" charset="0"/>
                <a:ea typeface="Cambria" charset="0"/>
                <a:cs typeface="Cambria" charset="0"/>
              </a:rPr>
              <a:t>relationships in healthcare settings, </a:t>
            </a:r>
            <a:br>
              <a:rPr lang="en-US" sz="3400" dirty="0">
                <a:latin typeface="Cambria" charset="0"/>
                <a:ea typeface="Cambria" charset="0"/>
                <a:cs typeface="Cambria" charset="0"/>
              </a:rPr>
            </a:br>
            <a:r>
              <a:rPr lang="en-US" sz="3400" dirty="0">
                <a:latin typeface="Cambria" charset="0"/>
                <a:ea typeface="Cambria" charset="0"/>
                <a:cs typeface="Cambria" charset="0"/>
              </a:rPr>
              <a:t>best practices with internet technology, and so on—</a:t>
            </a:r>
            <a:br>
              <a:rPr lang="en-US" sz="3400" dirty="0">
                <a:latin typeface="Cambria" charset="0"/>
                <a:ea typeface="Cambria" charset="0"/>
                <a:cs typeface="Cambria" charset="0"/>
              </a:rPr>
            </a:br>
            <a:r>
              <a:rPr lang="en-US" sz="3400" dirty="0">
                <a:latin typeface="Cambria" charset="0"/>
                <a:ea typeface="Cambria" charset="0"/>
                <a:cs typeface="Cambria" charset="0"/>
              </a:rPr>
              <a:t>can help us more effectively carry the message. </a:t>
            </a: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714867942"/>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hape 104"/>
          <p:cNvSpPr/>
          <p:nvPr/>
        </p:nvSpPr>
        <p:spPr>
          <a:xfrm>
            <a:off x="373082" y="2138655"/>
            <a:ext cx="11176001" cy="1918794"/>
          </a:xfrm>
          <a:prstGeom prst="rect">
            <a:avLst/>
          </a:prstGeom>
          <a:ln w="12700">
            <a:miter lim="400000"/>
          </a:ln>
          <a:extLst>
            <a:ext uri="{C572A759-6A51-4108-AA02-DFA0A04FC94B}">
              <ma14:wrappingTextBoxFlag xmlns:mc="http://schemas.openxmlformats.org/markup-compatibility/2006" xmlns:mv="urn:schemas-microsoft-com:mac:vml" xmlns:ma14="http://schemas.microsoft.com/office/mac/drawingml/2011/main" xmlns:p="http://schemas.openxmlformats.org/presentationml/2006/main" xmlns:r="http://schemas.openxmlformats.org/officeDocument/2006/relationships" xmlns:a="http://schemas.openxmlformats.org/drawingml/2006/main" xmlns="" val="1"/>
            </a:ext>
          </a:extLst>
        </p:spPr>
        <p:txBody>
          <a:bodyPr lIns="35719" tIns="35719" rIns="35719" bIns="35719" anchor="t" anchorCtr="0">
            <a:noAutofit/>
          </a:bodyPr>
          <a:lstStyle/>
          <a:p>
            <a:r>
              <a:rPr sz="3000" b="1" dirty="0">
                <a:latin typeface="Cambria" charset="0"/>
                <a:ea typeface="Cambria" charset="0"/>
                <a:cs typeface="Cambria" charset="0"/>
                <a:sym typeface="BotonBQ-Bold"/>
              </a:rPr>
              <a:t>Motion </a:t>
            </a:r>
            <a:r>
              <a:rPr lang="en-US" sz="3000" b="1" dirty="0" smtClean="0">
                <a:latin typeface="Cambria" charset="0"/>
                <a:ea typeface="Cambria" charset="0"/>
                <a:cs typeface="Cambria" charset="0"/>
                <a:sym typeface="BotonBQ-Bold"/>
              </a:rPr>
              <a:t>12</a:t>
            </a:r>
            <a:r>
              <a:rPr sz="3000" b="1" dirty="0" smtClean="0">
                <a:latin typeface="Cambria" charset="0"/>
                <a:ea typeface="Cambria" charset="0"/>
                <a:cs typeface="Cambria" charset="0"/>
                <a:sym typeface="BotonBQ-Bold"/>
              </a:rPr>
              <a:t>: </a:t>
            </a:r>
            <a:r>
              <a:rPr lang="en-US" sz="3000" dirty="0">
                <a:latin typeface="Cambria" charset="0"/>
                <a:ea typeface="Cambria" charset="0"/>
                <a:cs typeface="Cambria" charset="0"/>
              </a:rPr>
              <a:t>Assign a week each year as an NA PR week, beginning in 2019. NAWS would establish the dates and would have information available for the whole NA fellowship a minimum of 90 days prior and also have available the possible contents of the program or the suggested agenda for such week. </a:t>
            </a:r>
          </a:p>
        </p:txBody>
      </p:sp>
      <p:sp>
        <p:nvSpPr>
          <p:cNvPr id="3" name="Shape 105"/>
          <p:cNvSpPr/>
          <p:nvPr/>
        </p:nvSpPr>
        <p:spPr>
          <a:xfrm>
            <a:off x="2986832" y="4773740"/>
            <a:ext cx="8680153" cy="1918794"/>
          </a:xfrm>
          <a:prstGeom prst="rect">
            <a:avLst/>
          </a:prstGeom>
          <a:ln w="12700">
            <a:miter lim="400000"/>
          </a:ln>
          <a:extLst>
            <a:ext uri="{C572A759-6A51-4108-AA02-DFA0A04FC94B}">
              <ma14:wrappingTextBoxFlag xmlns:mc="http://schemas.openxmlformats.org/markup-compatibility/2006" xmlns:mv="urn:schemas-microsoft-com:mac:vml" xmlns:ma14="http://schemas.microsoft.com/office/mac/drawingml/2011/main" xmlns:p="http://schemas.openxmlformats.org/presentationml/2006/main" xmlns:r="http://schemas.openxmlformats.org/officeDocument/2006/relationships" xmlns:a="http://schemas.openxmlformats.org/drawingml/2006/main" xmlns="" val="1"/>
            </a:ext>
          </a:extLst>
        </p:spPr>
        <p:txBody>
          <a:bodyPr lIns="35719" tIns="35719" rIns="35719" bIns="35719" anchor="ctr">
            <a:noAutofit/>
          </a:bodyPr>
          <a:lstStyle/>
          <a:p>
            <a:r>
              <a:rPr sz="3000" b="1" dirty="0">
                <a:latin typeface="Cambria" charset="0"/>
                <a:ea typeface="Cambria" charset="0"/>
                <a:cs typeface="Cambria" charset="0"/>
                <a:sym typeface="BotonBQ-Bold"/>
              </a:rPr>
              <a:t>Intent: </a:t>
            </a:r>
            <a:r>
              <a:rPr lang="en-US" sz="3000" dirty="0">
                <a:latin typeface="Cambria" charset="0"/>
                <a:ea typeface="Cambria" charset="0"/>
                <a:cs typeface="Cambria" charset="0"/>
              </a:rPr>
              <a:t>Establish a common week of this type, to be held permanently every year, so the whole NA fellowship can hold events for this important service for NA worldwide.</a:t>
            </a: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407474807"/>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hape 74"/>
          <p:cNvSpPr/>
          <p:nvPr/>
        </p:nvSpPr>
        <p:spPr>
          <a:xfrm>
            <a:off x="343823" y="653131"/>
            <a:ext cx="11335862" cy="1658269"/>
          </a:xfrm>
          <a:prstGeom prst="rect">
            <a:avLst/>
          </a:prstGeom>
          <a:ln w="12700">
            <a:miter lim="400000"/>
          </a:ln>
          <a:extLst>
            <a:ext uri="{C572A759-6A51-4108-AA02-DFA0A04FC94B}">
              <ma14:wrappingTextBoxFlag xmlns:mc="http://schemas.openxmlformats.org/markup-compatibility/2006" xmlns:mv="urn:schemas-microsoft-com:mac:vml" xmlns:ma14="http://schemas.microsoft.com/office/mac/drawingml/2011/main" xmlns:p="http://schemas.openxmlformats.org/presentationml/2006/main" xmlns:r="http://schemas.openxmlformats.org/officeDocument/2006/relationships" xmlns:a="http://schemas.openxmlformats.org/drawingml/2006/main" xmlns="" val="1"/>
            </a:ext>
          </a:extLst>
        </p:spPr>
        <p:txBody>
          <a:bodyPr wrap="square" lIns="35719" tIns="35719" rIns="35719" bIns="35719" anchor="ctr">
            <a:noAutofit/>
          </a:bodyPr>
          <a:lstStyle/>
          <a:p>
            <a:r>
              <a:rPr sz="3500" b="1" dirty="0">
                <a:latin typeface="Cambria" charset="0"/>
                <a:ea typeface="Cambria" charset="0"/>
                <a:cs typeface="Cambria" charset="0"/>
                <a:sym typeface="BotonBQ-Bold"/>
              </a:rPr>
              <a:t>Motion </a:t>
            </a:r>
            <a:r>
              <a:rPr lang="en-US" sz="3500" b="1" dirty="0" smtClean="0">
                <a:latin typeface="Cambria" charset="0"/>
                <a:ea typeface="Cambria" charset="0"/>
                <a:cs typeface="Cambria" charset="0"/>
                <a:sym typeface="BotonBQ-Bold"/>
              </a:rPr>
              <a:t>13</a:t>
            </a:r>
            <a:r>
              <a:rPr sz="3500" b="1" dirty="0" smtClean="0">
                <a:latin typeface="Cambria" charset="0"/>
                <a:ea typeface="Cambria" charset="0"/>
                <a:cs typeface="Cambria" charset="0"/>
                <a:sym typeface="BotonBQ-Bold"/>
              </a:rPr>
              <a:t>:</a:t>
            </a:r>
            <a:r>
              <a:rPr sz="3250" b="1" dirty="0" smtClean="0">
                <a:latin typeface="Cambria" charset="0"/>
                <a:ea typeface="Cambria" charset="0"/>
                <a:cs typeface="Cambria" charset="0"/>
                <a:sym typeface="BotonBQ-Bold"/>
              </a:rPr>
              <a:t> </a:t>
            </a:r>
            <a:r>
              <a:rPr lang="en-US" sz="3500" dirty="0">
                <a:latin typeface="Cambria" charset="0"/>
                <a:ea typeface="Cambria" charset="0"/>
                <a:cs typeface="Cambria" charset="0"/>
              </a:rPr>
              <a:t>To authorize the World Board to define </a:t>
            </a:r>
            <a:r>
              <a:rPr lang="en-US" sz="3500" dirty="0" smtClean="0">
                <a:latin typeface="Cambria" charset="0"/>
                <a:ea typeface="Cambria" charset="0"/>
                <a:cs typeface="Cambria" charset="0"/>
              </a:rPr>
              <a:t/>
            </a:r>
            <a:br>
              <a:rPr lang="en-US" sz="3500" dirty="0" smtClean="0">
                <a:latin typeface="Cambria" charset="0"/>
                <a:ea typeface="Cambria" charset="0"/>
                <a:cs typeface="Cambria" charset="0"/>
              </a:rPr>
            </a:br>
            <a:r>
              <a:rPr lang="en-US" sz="3500" dirty="0" smtClean="0">
                <a:latin typeface="Cambria" charset="0"/>
                <a:ea typeface="Cambria" charset="0"/>
                <a:cs typeface="Cambria" charset="0"/>
              </a:rPr>
              <a:t>more </a:t>
            </a:r>
            <a:r>
              <a:rPr lang="en-US" sz="3500" dirty="0">
                <a:latin typeface="Cambria" charset="0"/>
                <a:ea typeface="Cambria" charset="0"/>
                <a:cs typeface="Cambria" charset="0"/>
              </a:rPr>
              <a:t>special days, like unity day, in the yearly calendar. </a:t>
            </a:r>
          </a:p>
        </p:txBody>
      </p:sp>
      <p:sp>
        <p:nvSpPr>
          <p:cNvPr id="3" name="Shape 75"/>
          <p:cNvSpPr/>
          <p:nvPr/>
        </p:nvSpPr>
        <p:spPr>
          <a:xfrm>
            <a:off x="317499" y="2653394"/>
            <a:ext cx="11287165" cy="1"/>
          </a:xfrm>
          <a:prstGeom prst="line">
            <a:avLst/>
          </a:prstGeom>
          <a:ln w="63500">
            <a:solidFill>
              <a:schemeClr val="tx1"/>
            </a:solidFill>
            <a:miter lim="400000"/>
          </a:ln>
        </p:spPr>
        <p:txBody>
          <a:bodyPr lIns="0" tIns="0" rIns="0" bIns="0" anchor="ctr"/>
          <a:lstStyle/>
          <a:p>
            <a:pPr lvl="0">
              <a:defRPr sz="3200"/>
            </a:pPr>
            <a:endParaRPr sz="1600"/>
          </a:p>
        </p:txBody>
      </p:sp>
      <p:sp>
        <p:nvSpPr>
          <p:cNvPr id="4" name="Shape 76"/>
          <p:cNvSpPr/>
          <p:nvPr/>
        </p:nvSpPr>
        <p:spPr>
          <a:xfrm>
            <a:off x="2631232" y="3602263"/>
            <a:ext cx="8680153" cy="2380459"/>
          </a:xfrm>
          <a:prstGeom prst="rect">
            <a:avLst/>
          </a:prstGeom>
          <a:ln w="12700">
            <a:miter lim="400000"/>
          </a:ln>
          <a:extLst>
            <a:ext uri="{C572A759-6A51-4108-AA02-DFA0A04FC94B}">
              <ma14:wrappingTextBoxFlag xmlns:mc="http://schemas.openxmlformats.org/markup-compatibility/2006" xmlns:mv="urn:schemas-microsoft-com:mac:vml" xmlns:ma14="http://schemas.microsoft.com/office/mac/drawingml/2011/main" xmlns:p="http://schemas.openxmlformats.org/presentationml/2006/main" xmlns:r="http://schemas.openxmlformats.org/officeDocument/2006/relationships" xmlns:a="http://schemas.openxmlformats.org/drawingml/2006/main" xmlns="" val="1"/>
            </a:ext>
          </a:extLst>
        </p:spPr>
        <p:txBody>
          <a:bodyPr lIns="35719" tIns="35719" rIns="35719" bIns="35719" anchor="ctr">
            <a:noAutofit/>
          </a:bodyPr>
          <a:lstStyle/>
          <a:p>
            <a:r>
              <a:rPr sz="3500" b="1" dirty="0">
                <a:latin typeface="Cambria" charset="0"/>
                <a:ea typeface="Cambria" charset="0"/>
                <a:cs typeface="Cambria" charset="0"/>
                <a:sym typeface="BotonBQ-Bold"/>
              </a:rPr>
              <a:t>Intent: </a:t>
            </a:r>
            <a:r>
              <a:rPr lang="en-US" sz="3500" dirty="0" smtClean="0">
                <a:latin typeface="Cambria" charset="0"/>
                <a:ea typeface="Cambria" charset="0"/>
                <a:cs typeface="Cambria" charset="0"/>
              </a:rPr>
              <a:t>To </a:t>
            </a:r>
            <a:r>
              <a:rPr lang="en-US" sz="3500" dirty="0">
                <a:latin typeface="Cambria" charset="0"/>
                <a:ea typeface="Cambria" charset="0"/>
                <a:cs typeface="Cambria" charset="0"/>
              </a:rPr>
              <a:t>have special days for topics like sponsorship, service, etc. </a:t>
            </a:r>
          </a:p>
          <a:p>
            <a:pPr>
              <a:spcBef>
                <a:spcPts val="600"/>
              </a:spcBef>
            </a:pPr>
            <a:r>
              <a:rPr lang="en-US" sz="3500" b="1" dirty="0">
                <a:latin typeface="Cambria" charset="0"/>
                <a:ea typeface="Cambria" charset="0"/>
                <a:cs typeface="Cambria" charset="0"/>
              </a:rPr>
              <a:t>Maker:</a:t>
            </a:r>
            <a:r>
              <a:rPr lang="en-US" sz="3500" dirty="0">
                <a:latin typeface="Cambria" charset="0"/>
                <a:ea typeface="Cambria" charset="0"/>
                <a:cs typeface="Cambria" charset="0"/>
              </a:rPr>
              <a:t> Iran Region</a:t>
            </a:r>
          </a:p>
          <a:p>
            <a:pPr>
              <a:spcBef>
                <a:spcPts val="600"/>
              </a:spcBef>
            </a:pPr>
            <a:r>
              <a:rPr lang="en-US" sz="3500" b="1" dirty="0">
                <a:latin typeface="Cambria" charset="0"/>
                <a:ea typeface="Cambria" charset="0"/>
                <a:cs typeface="Cambria" charset="0"/>
              </a:rPr>
              <a:t>Rationale: </a:t>
            </a:r>
            <a:r>
              <a:rPr lang="en-US" sz="3500" dirty="0">
                <a:latin typeface="Cambria" charset="0"/>
                <a:ea typeface="Cambria" charset="0"/>
                <a:cs typeface="Cambria" charset="0"/>
              </a:rPr>
              <a:t>No rationale was provided for this motion.</a:t>
            </a: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053780552"/>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hape 83"/>
          <p:cNvSpPr/>
          <p:nvPr/>
        </p:nvSpPr>
        <p:spPr>
          <a:xfrm>
            <a:off x="2311400" y="836884"/>
            <a:ext cx="9512300" cy="764632"/>
          </a:xfrm>
          <a:prstGeom prst="rect">
            <a:avLst/>
          </a:prstGeom>
          <a:ln w="12700">
            <a:miter lim="400000"/>
          </a:ln>
          <a:extLst>
            <a:ext uri="{C572A759-6A51-4108-AA02-DFA0A04FC94B}">
              <ma14:wrappingTextBoxFlag xmlns:mc="http://schemas.openxmlformats.org/markup-compatibility/2006" xmlns:mv="urn:schemas-microsoft-com:mac:vml" xmlns:ma14="http://schemas.microsoft.com/office/mac/drawingml/2011/main" xmlns:p="http://schemas.openxmlformats.org/presentationml/2006/main" xmlns:r="http://schemas.openxmlformats.org/officeDocument/2006/relationships" xmlns:a="http://schemas.openxmlformats.org/drawingml/2006/main" xmlns="" val="1"/>
            </a:ext>
          </a:extLst>
        </p:spPr>
        <p:txBody>
          <a:bodyPr lIns="35719" tIns="35719" rIns="35719" bIns="35719" anchor="ctr">
            <a:noAutofit/>
          </a:bodyPr>
          <a:lstStyle/>
          <a:p>
            <a:pPr marL="0" lvl="1" indent="0" algn="ctr" defTabSz="457200">
              <a:defRPr sz="1800"/>
            </a:pPr>
            <a:r>
              <a:rPr sz="4500" b="1" dirty="0">
                <a:latin typeface="Cambria" charset="0"/>
                <a:ea typeface="Cambria" charset="0"/>
                <a:cs typeface="Cambria" charset="0"/>
                <a:sym typeface="BotonBQ-Bold"/>
              </a:rPr>
              <a:t>Motion </a:t>
            </a:r>
            <a:r>
              <a:rPr lang="en-US" sz="4500" b="1" dirty="0" smtClean="0">
                <a:latin typeface="Cambria" charset="0"/>
                <a:ea typeface="Cambria" charset="0"/>
                <a:cs typeface="Cambria" charset="0"/>
                <a:sym typeface="BotonBQ-Bold"/>
              </a:rPr>
              <a:t>13</a:t>
            </a:r>
            <a:r>
              <a:rPr sz="4500" b="1" dirty="0" smtClean="0">
                <a:latin typeface="Cambria" charset="0"/>
                <a:ea typeface="Cambria" charset="0"/>
                <a:cs typeface="Cambria" charset="0"/>
                <a:sym typeface="BotonBQ-Bold"/>
              </a:rPr>
              <a:t>: </a:t>
            </a:r>
            <a:r>
              <a:rPr lang="en-US" sz="4500" b="1" dirty="0" smtClean="0">
                <a:latin typeface="Cambria" charset="0"/>
                <a:ea typeface="Cambria" charset="0"/>
                <a:cs typeface="Cambria" charset="0"/>
                <a:sym typeface="BotonBQ-Bold"/>
              </a:rPr>
              <a:t>World Board Response</a:t>
            </a:r>
            <a:endParaRPr sz="4500" b="1" dirty="0">
              <a:latin typeface="Cambria" charset="0"/>
              <a:ea typeface="Cambria" charset="0"/>
              <a:cs typeface="Cambria" charset="0"/>
              <a:sym typeface="BotonBQ-Bold"/>
            </a:endParaRPr>
          </a:p>
        </p:txBody>
      </p:sp>
      <p:sp>
        <p:nvSpPr>
          <p:cNvPr id="3" name="Shape 86"/>
          <p:cNvSpPr/>
          <p:nvPr/>
        </p:nvSpPr>
        <p:spPr>
          <a:xfrm>
            <a:off x="533400" y="2171353"/>
            <a:ext cx="11112500" cy="2154436"/>
          </a:xfrm>
          <a:prstGeom prst="rect">
            <a:avLst/>
          </a:prstGeom>
          <a:ln w="12700">
            <a:miter lim="400000"/>
          </a:ln>
          <a:extLst>
            <a:ext uri="{C572A759-6A51-4108-AA02-DFA0A04FC94B}">
              <ma14:wrappingTextBoxFlag xmlns:mc="http://schemas.openxmlformats.org/markup-compatibility/2006" xmlns:mv="urn:schemas-microsoft-com:mac:vml" xmlns:ma14="http://schemas.microsoft.com/office/mac/drawingml/2011/main" xmlns:p="http://schemas.openxmlformats.org/presentationml/2006/main" xmlns:r="http://schemas.openxmlformats.org/officeDocument/2006/relationships" xmlns:a="http://schemas.openxmlformats.org/drawingml/2006/main" xmlns="" val="1"/>
            </a:ext>
          </a:extLst>
        </p:spPr>
        <p:txBody>
          <a:bodyPr wrap="square" lIns="0" tIns="0" rIns="0" bIns="0">
            <a:spAutoFit/>
          </a:bodyPr>
          <a:lstStyle/>
          <a:p>
            <a:pPr marL="457200" indent="-457200">
              <a:spcBef>
                <a:spcPts val="600"/>
              </a:spcBef>
              <a:spcAft>
                <a:spcPts val="600"/>
              </a:spcAft>
              <a:buSzPct val="75000"/>
              <a:buBlip>
                <a:blip r:embed="rId3"/>
              </a:buBlip>
              <a:defRPr sz="1800"/>
            </a:pPr>
            <a:r>
              <a:rPr lang="en-US" sz="3500" dirty="0" smtClean="0">
                <a:latin typeface="Cambria" charset="0"/>
                <a:ea typeface="Cambria" charset="0"/>
                <a:cs typeface="Cambria" charset="0"/>
              </a:rPr>
              <a:t>Unity </a:t>
            </a:r>
            <a:r>
              <a:rPr lang="en-US" sz="3500" dirty="0">
                <a:latin typeface="Cambria" charset="0"/>
                <a:ea typeface="Cambria" charset="0"/>
                <a:cs typeface="Cambria" charset="0"/>
              </a:rPr>
              <a:t>Day was created through a Conference motion in 1992. This motion seems like an evolution of that idea to connect us all worldwide by focusing on the things that are important to all of us.</a:t>
            </a: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03935551"/>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hape 104"/>
          <p:cNvSpPr/>
          <p:nvPr/>
        </p:nvSpPr>
        <p:spPr>
          <a:xfrm>
            <a:off x="373082" y="2138655"/>
            <a:ext cx="11176001" cy="1918794"/>
          </a:xfrm>
          <a:prstGeom prst="rect">
            <a:avLst/>
          </a:prstGeom>
          <a:ln w="12700">
            <a:miter lim="400000"/>
          </a:ln>
          <a:extLst>
            <a:ext uri="{C572A759-6A51-4108-AA02-DFA0A04FC94B}">
              <ma14:wrappingTextBoxFlag xmlns:mc="http://schemas.openxmlformats.org/markup-compatibility/2006" xmlns:mv="urn:schemas-microsoft-com:mac:vml" xmlns:ma14="http://schemas.microsoft.com/office/mac/drawingml/2011/main" xmlns:p="http://schemas.openxmlformats.org/presentationml/2006/main" xmlns:r="http://schemas.openxmlformats.org/officeDocument/2006/relationships" xmlns:a="http://schemas.openxmlformats.org/drawingml/2006/main" xmlns="" val="1"/>
            </a:ext>
          </a:extLst>
        </p:spPr>
        <p:txBody>
          <a:bodyPr lIns="35719" tIns="35719" rIns="35719" bIns="35719" anchor="t" anchorCtr="0">
            <a:noAutofit/>
          </a:bodyPr>
          <a:lstStyle/>
          <a:p>
            <a:r>
              <a:rPr sz="3400" b="1" dirty="0">
                <a:latin typeface="Cambria" charset="0"/>
                <a:ea typeface="Cambria" charset="0"/>
                <a:cs typeface="Cambria" charset="0"/>
                <a:sym typeface="BotonBQ-Bold"/>
              </a:rPr>
              <a:t>Motion </a:t>
            </a:r>
            <a:r>
              <a:rPr lang="en-US" sz="3400" b="1" dirty="0" smtClean="0">
                <a:latin typeface="Cambria" charset="0"/>
                <a:ea typeface="Cambria" charset="0"/>
                <a:cs typeface="Cambria" charset="0"/>
                <a:sym typeface="BotonBQ-Bold"/>
              </a:rPr>
              <a:t>13</a:t>
            </a:r>
            <a:r>
              <a:rPr sz="3400" b="1" dirty="0" smtClean="0">
                <a:latin typeface="Cambria" charset="0"/>
                <a:ea typeface="Cambria" charset="0"/>
                <a:cs typeface="Cambria" charset="0"/>
                <a:sym typeface="BotonBQ-Bold"/>
              </a:rPr>
              <a:t>: </a:t>
            </a:r>
            <a:r>
              <a:rPr lang="en-US" sz="3400" dirty="0">
                <a:latin typeface="Cambria" charset="0"/>
                <a:ea typeface="Cambria" charset="0"/>
                <a:cs typeface="Cambria" charset="0"/>
              </a:rPr>
              <a:t>To authorize the World Board to define </a:t>
            </a:r>
            <a:br>
              <a:rPr lang="en-US" sz="3400" dirty="0">
                <a:latin typeface="Cambria" charset="0"/>
                <a:ea typeface="Cambria" charset="0"/>
                <a:cs typeface="Cambria" charset="0"/>
              </a:rPr>
            </a:br>
            <a:r>
              <a:rPr lang="en-US" sz="3400" dirty="0">
                <a:latin typeface="Cambria" charset="0"/>
                <a:ea typeface="Cambria" charset="0"/>
                <a:cs typeface="Cambria" charset="0"/>
              </a:rPr>
              <a:t>more special days, like unity day, in the yearly calendar. </a:t>
            </a:r>
          </a:p>
        </p:txBody>
      </p:sp>
      <p:sp>
        <p:nvSpPr>
          <p:cNvPr id="3" name="Shape 105"/>
          <p:cNvSpPr/>
          <p:nvPr/>
        </p:nvSpPr>
        <p:spPr>
          <a:xfrm>
            <a:off x="2986832" y="4430840"/>
            <a:ext cx="8680153" cy="1918794"/>
          </a:xfrm>
          <a:prstGeom prst="rect">
            <a:avLst/>
          </a:prstGeom>
          <a:ln w="12700">
            <a:miter lim="400000"/>
          </a:ln>
          <a:extLst>
            <a:ext uri="{C572A759-6A51-4108-AA02-DFA0A04FC94B}">
              <ma14:wrappingTextBoxFlag xmlns:mc="http://schemas.openxmlformats.org/markup-compatibility/2006" xmlns:mv="urn:schemas-microsoft-com:mac:vml" xmlns:ma14="http://schemas.microsoft.com/office/mac/drawingml/2011/main" xmlns:p="http://schemas.openxmlformats.org/presentationml/2006/main" xmlns:r="http://schemas.openxmlformats.org/officeDocument/2006/relationships" xmlns:a="http://schemas.openxmlformats.org/drawingml/2006/main" xmlns="" val="1"/>
            </a:ext>
          </a:extLst>
        </p:spPr>
        <p:txBody>
          <a:bodyPr lIns="35719" tIns="35719" rIns="35719" bIns="35719" anchor="ctr">
            <a:noAutofit/>
          </a:bodyPr>
          <a:lstStyle/>
          <a:p>
            <a:r>
              <a:rPr sz="3400" b="1" dirty="0">
                <a:latin typeface="Cambria" charset="0"/>
                <a:ea typeface="Cambria" charset="0"/>
                <a:cs typeface="Cambria" charset="0"/>
                <a:sym typeface="BotonBQ-Bold"/>
              </a:rPr>
              <a:t>Intent: </a:t>
            </a:r>
            <a:r>
              <a:rPr lang="en-US" sz="3400" dirty="0">
                <a:latin typeface="Cambria" charset="0"/>
                <a:ea typeface="Cambria" charset="0"/>
                <a:cs typeface="Cambria" charset="0"/>
              </a:rPr>
              <a:t>To have special days for topics like sponsorship, service, etc. </a:t>
            </a:r>
          </a:p>
          <a:p>
            <a:endParaRPr lang="en-US" sz="3400" dirty="0">
              <a:latin typeface="Cambria" charset="0"/>
              <a:ea typeface="Cambria" charset="0"/>
              <a:cs typeface="Cambria" charset="0"/>
            </a:endParaRP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50427729"/>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extBox 1"/>
          <p:cNvSpPr txBox="1"/>
          <p:nvPr/>
        </p:nvSpPr>
        <p:spPr>
          <a:xfrm>
            <a:off x="320041" y="287171"/>
            <a:ext cx="11960860" cy="1645920"/>
          </a:xfrm>
          <a:prstGeom prst="rect">
            <a:avLst/>
          </a:prstGeom>
          <a:solidFill>
            <a:srgbClr val="FFFFFF"/>
          </a:solidFill>
          <a:ln w="63500" cap="flat">
            <a:solidFill>
              <a:schemeClr val="tx1"/>
            </a:solid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2468880" tIns="0" rIns="36576" bIns="36576" numCol="1" spcCol="38100" rtlCol="0" anchor="ctr">
            <a:noAutofit/>
          </a:bodyPr>
          <a:lstStyle/>
          <a:p>
            <a:pPr algn="ctr"/>
            <a:r>
              <a:rPr lang="en-US" sz="4500" b="1" dirty="0" smtClean="0">
                <a:latin typeface="Cambria" charset="0"/>
                <a:ea typeface="Cambria" charset="0"/>
                <a:cs typeface="Cambria" charset="0"/>
              </a:rPr>
              <a:t>Regional Motions Related to (</a:t>
            </a:r>
            <a:r>
              <a:rPr lang="en-US" sz="4500" b="1" dirty="0" err="1" smtClean="0">
                <a:latin typeface="Cambria" charset="0"/>
                <a:ea typeface="Cambria" charset="0"/>
                <a:cs typeface="Cambria" charset="0"/>
              </a:rPr>
              <a:t>IDTs</a:t>
            </a:r>
            <a:r>
              <a:rPr lang="en-US" sz="4500" b="1" dirty="0" smtClean="0">
                <a:latin typeface="Cambria" charset="0"/>
                <a:ea typeface="Cambria" charset="0"/>
                <a:cs typeface="Cambria" charset="0"/>
              </a:rPr>
              <a:t>) Issue </a:t>
            </a:r>
            <a:r>
              <a:rPr lang="en-US" sz="4500" b="1" dirty="0">
                <a:latin typeface="Cambria" charset="0"/>
                <a:ea typeface="Cambria" charset="0"/>
                <a:cs typeface="Cambria" charset="0"/>
              </a:rPr>
              <a:t>Discussion </a:t>
            </a:r>
            <a:r>
              <a:rPr lang="en-US" sz="4500" b="1" dirty="0" smtClean="0">
                <a:latin typeface="Cambria" charset="0"/>
                <a:ea typeface="Cambria" charset="0"/>
                <a:cs typeface="Cambria" charset="0"/>
              </a:rPr>
              <a:t>Topics Motion 14</a:t>
            </a:r>
            <a:endParaRPr lang="en-US" sz="4500" b="1" dirty="0">
              <a:latin typeface="Cambria" charset="0"/>
              <a:ea typeface="Cambria" charset="0"/>
              <a:cs typeface="Cambria" charset="0"/>
            </a:endParaRPr>
          </a:p>
        </p:txBody>
      </p:sp>
      <p:sp>
        <p:nvSpPr>
          <p:cNvPr id="3" name="Shape 68"/>
          <p:cNvSpPr/>
          <p:nvPr/>
        </p:nvSpPr>
        <p:spPr>
          <a:xfrm>
            <a:off x="546100" y="2190142"/>
            <a:ext cx="11353800" cy="4553557"/>
          </a:xfrm>
          <a:prstGeom prst="rect">
            <a:avLst/>
          </a:prstGeom>
          <a:ln w="12700">
            <a:miter lim="400000"/>
          </a:ln>
          <a:extLst>
            <a:ext uri="{C572A759-6A51-4108-AA02-DFA0A04FC94B}">
              <ma14:wrappingTextBoxFlag xmlns:mc="http://schemas.openxmlformats.org/markup-compatibility/2006" xmlns:mv="urn:schemas-microsoft-com:mac:vml" xmlns:ma14="http://schemas.microsoft.com/office/mac/drawingml/2011/main" xmlns:p="http://schemas.openxmlformats.org/presentationml/2006/main" xmlns:r="http://schemas.openxmlformats.org/officeDocument/2006/relationships" xmlns:a="http://schemas.openxmlformats.org/drawingml/2006/main" xmlns="" val="1"/>
            </a:ext>
          </a:extLst>
        </p:spPr>
        <p:txBody>
          <a:bodyPr wrap="square" lIns="0" tIns="0" rIns="0" bIns="0">
            <a:noAutofit/>
          </a:bodyPr>
          <a:lstStyle/>
          <a:p>
            <a:pPr marL="457200" indent="-457200">
              <a:spcAft>
                <a:spcPts val="600"/>
              </a:spcAft>
              <a:buSzPct val="75000"/>
              <a:defRPr sz="1800"/>
            </a:pPr>
            <a:r>
              <a:rPr lang="en-US" sz="3200" dirty="0" smtClean="0">
                <a:latin typeface="Cambria" charset="0"/>
                <a:ea typeface="Cambria" charset="0"/>
                <a:cs typeface="Cambria" charset="0"/>
              </a:rPr>
              <a:t>Reference Material:</a:t>
            </a:r>
          </a:p>
          <a:p>
            <a:pPr marL="457200" indent="-457200">
              <a:spcAft>
                <a:spcPts val="600"/>
              </a:spcAft>
              <a:buSzPct val="75000"/>
              <a:buBlip>
                <a:blip r:embed="rId3"/>
              </a:buBlip>
              <a:defRPr sz="1800"/>
            </a:pPr>
            <a:r>
              <a:rPr lang="en-US" sz="3200" dirty="0" smtClean="0">
                <a:latin typeface="Cambria" charset="0"/>
                <a:ea typeface="Cambria" charset="0"/>
                <a:cs typeface="Cambria" charset="0"/>
              </a:rPr>
              <a:t>Selection </a:t>
            </a:r>
            <a:r>
              <a:rPr lang="en-US" sz="3200" dirty="0">
                <a:latin typeface="Cambria" charset="0"/>
                <a:ea typeface="Cambria" charset="0"/>
                <a:cs typeface="Cambria" charset="0"/>
              </a:rPr>
              <a:t>process for IDTs </a:t>
            </a:r>
            <a:r>
              <a:rPr lang="en-US" sz="3200" dirty="0" smtClean="0">
                <a:latin typeface="Cambria" charset="0"/>
                <a:ea typeface="Cambria" charset="0"/>
                <a:cs typeface="Cambria" charset="0"/>
              </a:rPr>
              <a:t>in </a:t>
            </a:r>
            <a:r>
              <a:rPr lang="en-US" sz="3200" i="1" dirty="0" smtClean="0">
                <a:latin typeface="Cambria" charset="0"/>
                <a:ea typeface="Cambria" charset="0"/>
                <a:cs typeface="Cambria" charset="0"/>
              </a:rPr>
              <a:t>A </a:t>
            </a:r>
            <a:r>
              <a:rPr lang="en-US" sz="3200" i="1" dirty="0">
                <a:latin typeface="Cambria" charset="0"/>
                <a:ea typeface="Cambria" charset="0"/>
                <a:cs typeface="Cambria" charset="0"/>
              </a:rPr>
              <a:t>Guide to World Services in </a:t>
            </a:r>
            <a:r>
              <a:rPr lang="en-US" sz="3200" i="1" dirty="0" smtClean="0">
                <a:latin typeface="Cambria" charset="0"/>
                <a:ea typeface="Cambria" charset="0"/>
                <a:cs typeface="Cambria" charset="0"/>
              </a:rPr>
              <a:t>NA</a:t>
            </a:r>
            <a:r>
              <a:rPr lang="en-US" sz="3200" dirty="0" smtClean="0">
                <a:latin typeface="Cambria" charset="0"/>
                <a:ea typeface="Cambria" charset="0"/>
                <a:cs typeface="Cambria" charset="0"/>
              </a:rPr>
              <a:t>, </a:t>
            </a:r>
            <a:br>
              <a:rPr lang="en-US" sz="3200" dirty="0" smtClean="0">
                <a:latin typeface="Cambria" charset="0"/>
                <a:ea typeface="Cambria" charset="0"/>
                <a:cs typeface="Cambria" charset="0"/>
              </a:rPr>
            </a:br>
            <a:r>
              <a:rPr lang="en-US" sz="3200" dirty="0" smtClean="0">
                <a:latin typeface="Cambria" charset="0"/>
                <a:ea typeface="Cambria" charset="0"/>
                <a:cs typeface="Cambria" charset="0"/>
              </a:rPr>
              <a:t>Addendum E (p</a:t>
            </a:r>
            <a:r>
              <a:rPr lang="en-US" sz="3200" dirty="0">
                <a:latin typeface="Cambria" charset="0"/>
                <a:ea typeface="Cambria" charset="0"/>
                <a:cs typeface="Cambria" charset="0"/>
              </a:rPr>
              <a:t>. 71): </a:t>
            </a:r>
            <a:r>
              <a:rPr lang="en-US" sz="3200" u="sng" dirty="0" smtClean="0">
                <a:latin typeface="Cambria" charset="0"/>
                <a:ea typeface="Cambria" charset="0"/>
                <a:cs typeface="Cambria" charset="0"/>
                <a:hlinkClick r:id="rId4"/>
              </a:rPr>
              <a:t>www.na.org/handbooks</a:t>
            </a:r>
            <a:r>
              <a:rPr lang="en-US" sz="3200" u="sng" dirty="0" smtClean="0">
                <a:latin typeface="Cambria" charset="0"/>
                <a:ea typeface="Cambria" charset="0"/>
                <a:cs typeface="Cambria" charset="0"/>
              </a:rPr>
              <a:t>  </a:t>
            </a:r>
          </a:p>
          <a:p>
            <a:pPr marL="457200" indent="-457200">
              <a:spcAft>
                <a:spcPts val="600"/>
              </a:spcAft>
              <a:buSzPct val="75000"/>
              <a:buBlip>
                <a:blip r:embed="rId3"/>
              </a:buBlip>
              <a:defRPr sz="1800"/>
            </a:pPr>
            <a:r>
              <a:rPr lang="en-US" sz="3200" dirty="0" smtClean="0">
                <a:latin typeface="Cambria" charset="0"/>
                <a:ea typeface="Cambria" charset="0"/>
                <a:cs typeface="Cambria" charset="0"/>
              </a:rPr>
              <a:t>2016 </a:t>
            </a:r>
            <a:r>
              <a:rPr lang="en-US" sz="3200" i="1" dirty="0" smtClean="0">
                <a:latin typeface="Cambria" charset="0"/>
                <a:ea typeface="Cambria" charset="0"/>
                <a:cs typeface="Cambria" charset="0"/>
              </a:rPr>
              <a:t>CAR</a:t>
            </a:r>
            <a:r>
              <a:rPr lang="en-US" sz="3200" dirty="0" smtClean="0">
                <a:latin typeface="Cambria" charset="0"/>
                <a:ea typeface="Cambria" charset="0"/>
                <a:cs typeface="Cambria" charset="0"/>
              </a:rPr>
              <a:t> Fellowship survey to prioritize ideas for WSC decision; 2016 survey begins on page 19: </a:t>
            </a:r>
            <a:r>
              <a:rPr lang="en-US" sz="3200" u="sng" dirty="0" smtClean="0">
                <a:latin typeface="Cambria" charset="0"/>
                <a:ea typeface="Cambria" charset="0"/>
                <a:cs typeface="Cambria" charset="0"/>
                <a:hlinkClick r:id="rId5"/>
              </a:rPr>
              <a:t>www.na.org/conference</a:t>
            </a:r>
            <a:r>
              <a:rPr lang="en-US" sz="3200" u="sng" dirty="0" smtClean="0">
                <a:latin typeface="Cambria" charset="0"/>
                <a:ea typeface="Cambria" charset="0"/>
                <a:cs typeface="Cambria" charset="0"/>
              </a:rPr>
              <a:t>  </a:t>
            </a:r>
          </a:p>
          <a:p>
            <a:pPr marL="457200" indent="-457200">
              <a:spcAft>
                <a:spcPts val="600"/>
              </a:spcAft>
              <a:buSzPct val="75000"/>
              <a:buBlip>
                <a:blip r:embed="rId3"/>
              </a:buBlip>
              <a:defRPr sz="1800"/>
            </a:pPr>
            <a:r>
              <a:rPr lang="en-US" sz="3200" dirty="0" smtClean="0">
                <a:latin typeface="Cambria" charset="0"/>
                <a:ea typeface="Cambria" charset="0"/>
                <a:cs typeface="Cambria" charset="0"/>
              </a:rPr>
              <a:t>Current and previous years’ IDTs: </a:t>
            </a:r>
            <a:r>
              <a:rPr lang="en-US" sz="3200" u="sng" dirty="0">
                <a:latin typeface="Cambria" charset="0"/>
                <a:ea typeface="Cambria" charset="0"/>
                <a:cs typeface="Cambria" charset="0"/>
                <a:hlinkClick r:id="rId6"/>
              </a:rPr>
              <a:t>www.na.org/idt</a:t>
            </a:r>
            <a:r>
              <a:rPr lang="en-US" sz="3200" dirty="0">
                <a:latin typeface="Cambria" charset="0"/>
                <a:ea typeface="Cambria" charset="0"/>
                <a:cs typeface="Cambria" charset="0"/>
              </a:rPr>
              <a:t> </a:t>
            </a:r>
          </a:p>
          <a:p>
            <a:pPr marL="457200" indent="-457200">
              <a:lnSpc>
                <a:spcPct val="120000"/>
              </a:lnSpc>
              <a:spcAft>
                <a:spcPts val="600"/>
              </a:spcAft>
              <a:buSzPct val="75000"/>
              <a:buBlip>
                <a:blip r:embed="rId3"/>
              </a:buBlip>
              <a:defRPr sz="1800"/>
            </a:pPr>
            <a:endParaRPr lang="en-US" sz="3200" dirty="0" smtClean="0">
              <a:latin typeface="Cambria" charset="0"/>
              <a:ea typeface="Cambria" charset="0"/>
              <a:cs typeface="Cambria" charset="0"/>
            </a:endParaRPr>
          </a:p>
        </p:txBody>
      </p:sp>
      <p:pic>
        <p:nvPicPr>
          <p:cNvPr id="4" name="wsc2018_logobluetextchairs.png"/>
          <p:cNvPicPr/>
          <p:nvPr/>
        </p:nvPicPr>
        <p:blipFill>
          <a:blip r:embed="rId7">
            <a:extLst/>
          </a:blip>
          <a:stretch>
            <a:fillRect/>
          </a:stretch>
        </p:blipFill>
        <p:spPr>
          <a:xfrm>
            <a:off x="432012" y="327580"/>
            <a:ext cx="2264894" cy="1588953"/>
          </a:xfrm>
          <a:prstGeom prst="rect">
            <a:avLst/>
          </a:prstGeom>
          <a:ln w="12700">
            <a:miter lim="400000"/>
          </a:ln>
        </p:spPr>
      </p:pic>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05306554"/>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hape 74"/>
          <p:cNvSpPr/>
          <p:nvPr/>
        </p:nvSpPr>
        <p:spPr>
          <a:xfrm>
            <a:off x="343823" y="716630"/>
            <a:ext cx="11260841" cy="5798470"/>
          </a:xfrm>
          <a:prstGeom prst="rect">
            <a:avLst/>
          </a:prstGeom>
          <a:ln w="12700">
            <a:miter lim="400000"/>
          </a:ln>
          <a:extLst>
            <a:ext uri="{C572A759-6A51-4108-AA02-DFA0A04FC94B}">
              <ma14:wrappingTextBoxFlag xmlns:mc="http://schemas.openxmlformats.org/markup-compatibility/2006" xmlns:mv="urn:schemas-microsoft-com:mac:vml" xmlns:ma14="http://schemas.microsoft.com/office/mac/drawingml/2011/main" xmlns:p="http://schemas.openxmlformats.org/presentationml/2006/main" xmlns:r="http://schemas.openxmlformats.org/officeDocument/2006/relationships" xmlns:a="http://schemas.openxmlformats.org/drawingml/2006/main" xmlns="" val="1"/>
            </a:ext>
          </a:extLst>
        </p:spPr>
        <p:txBody>
          <a:bodyPr wrap="square" lIns="35719" tIns="35719" rIns="35719" bIns="35719" anchor="t" anchorCtr="0">
            <a:noAutofit/>
          </a:bodyPr>
          <a:lstStyle/>
          <a:p>
            <a:pPr marL="0" lvl="1" defTabSz="457200">
              <a:defRPr sz="1800"/>
            </a:pPr>
            <a:r>
              <a:rPr sz="3500" b="1" dirty="0">
                <a:latin typeface="Cambria" charset="0"/>
                <a:ea typeface="Cambria" charset="0"/>
                <a:cs typeface="Cambria" charset="0"/>
                <a:sym typeface="BotonBQ-Bold"/>
              </a:rPr>
              <a:t>Motion </a:t>
            </a:r>
            <a:r>
              <a:rPr lang="en-US" sz="3500" b="1" dirty="0" smtClean="0">
                <a:latin typeface="Cambria" charset="0"/>
                <a:ea typeface="Cambria" charset="0"/>
                <a:cs typeface="Cambria" charset="0"/>
                <a:sym typeface="BotonBQ-Bold"/>
              </a:rPr>
              <a:t>14</a:t>
            </a:r>
            <a:r>
              <a:rPr sz="3500" b="1" dirty="0" smtClean="0">
                <a:latin typeface="Cambria" charset="0"/>
                <a:ea typeface="Cambria" charset="0"/>
                <a:cs typeface="Cambria" charset="0"/>
                <a:sym typeface="BotonBQ-Bold"/>
              </a:rPr>
              <a:t>:</a:t>
            </a:r>
            <a:r>
              <a:rPr sz="3250" b="1" dirty="0" smtClean="0">
                <a:latin typeface="Cambria" charset="0"/>
                <a:ea typeface="Cambria" charset="0"/>
                <a:cs typeface="Cambria" charset="0"/>
                <a:sym typeface="BotonBQ-Bold"/>
              </a:rPr>
              <a:t> </a:t>
            </a:r>
            <a:r>
              <a:rPr lang="en-US" sz="2800" dirty="0">
                <a:latin typeface="Cambria" charset="0"/>
                <a:ea typeface="Cambria" charset="0"/>
                <a:cs typeface="Cambria" charset="0"/>
              </a:rPr>
              <a:t>Fellowship Issue Discussion Topics (IDTs) will be </a:t>
            </a:r>
            <a:r>
              <a:rPr lang="en-US" sz="2800" dirty="0" smtClean="0">
                <a:latin typeface="Cambria" charset="0"/>
                <a:ea typeface="Cambria" charset="0"/>
                <a:cs typeface="Cambria" charset="0"/>
              </a:rPr>
              <a:t/>
            </a:r>
            <a:br>
              <a:rPr lang="en-US" sz="2800" dirty="0" smtClean="0">
                <a:latin typeface="Cambria" charset="0"/>
                <a:ea typeface="Cambria" charset="0"/>
                <a:cs typeface="Cambria" charset="0"/>
              </a:rPr>
            </a:br>
            <a:r>
              <a:rPr lang="en-US" sz="2800" dirty="0" smtClean="0">
                <a:latin typeface="Cambria" charset="0"/>
                <a:ea typeface="Cambria" charset="0"/>
                <a:cs typeface="Cambria" charset="0"/>
              </a:rPr>
              <a:t>selected </a:t>
            </a:r>
            <a:r>
              <a:rPr lang="en-US" sz="2800" dirty="0">
                <a:latin typeface="Cambria" charset="0"/>
                <a:ea typeface="Cambria" charset="0"/>
                <a:cs typeface="Cambria" charset="0"/>
              </a:rPr>
              <a:t>based on the following process: By August 1 following the World Service Conference (WSC), NAWS will create a section on na.org for IDT submissions. The poll should be translated via available software into as many languages as possible. Any member, group, area, region or zone will be able to add an item to the poll. Beginning February 1 in the year before the WSC the process of voting on the poll will start. Any member, group, area, region or zone will be able to vote on the choices in the poll. The poll will close on the final day as set by the Guide to World Services (GTWS) for regional motion submissions. The top six Issue Discussion Topics in the poll will be placed in the Conference Agenda Report and voted on in old business at the World Service Conference with the top three being the Issue Discussion Topics for that next conference cycle. </a:t>
            </a:r>
            <a:endParaRPr sz="2800" dirty="0">
              <a:latin typeface="Cambria" charset="0"/>
              <a:ea typeface="Cambria" charset="0"/>
              <a:cs typeface="Cambria" charset="0"/>
              <a:sym typeface="BotonBQ-Regular"/>
            </a:endParaRPr>
          </a:p>
        </p:txBody>
      </p:sp>
      <p:sp>
        <p:nvSpPr>
          <p:cNvPr id="3" name="Shape 75"/>
          <p:cNvSpPr/>
          <p:nvPr/>
        </p:nvSpPr>
        <p:spPr>
          <a:xfrm>
            <a:off x="317499" y="6615794"/>
            <a:ext cx="11287165" cy="1"/>
          </a:xfrm>
          <a:prstGeom prst="line">
            <a:avLst/>
          </a:prstGeom>
          <a:ln w="63500">
            <a:solidFill>
              <a:schemeClr val="tx1"/>
            </a:solidFill>
            <a:miter lim="400000"/>
          </a:ln>
        </p:spPr>
        <p:txBody>
          <a:bodyPr lIns="0" tIns="0" rIns="0" bIns="0" anchor="ctr"/>
          <a:lstStyle/>
          <a:p>
            <a:pPr lvl="0">
              <a:defRPr sz="3200"/>
            </a:pPr>
            <a:endParaRPr sz="160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42039243"/>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hape 74"/>
          <p:cNvSpPr/>
          <p:nvPr/>
        </p:nvSpPr>
        <p:spPr>
          <a:xfrm>
            <a:off x="343823" y="653131"/>
            <a:ext cx="11335862" cy="1658269"/>
          </a:xfrm>
          <a:prstGeom prst="rect">
            <a:avLst/>
          </a:prstGeom>
          <a:ln w="12700">
            <a:miter lim="400000"/>
          </a:ln>
          <a:extLst>
            <a:ext uri="{C572A759-6A51-4108-AA02-DFA0A04FC94B}">
              <ma14:wrappingTextBoxFlag xmlns:mc="http://schemas.openxmlformats.org/markup-compatibility/2006" xmlns:mv="urn:schemas-microsoft-com:mac:vml" xmlns:ma14="http://schemas.microsoft.com/office/mac/drawingml/2011/main" xmlns:p="http://schemas.openxmlformats.org/presentationml/2006/main" xmlns:r="http://schemas.openxmlformats.org/officeDocument/2006/relationships" xmlns:a="http://schemas.openxmlformats.org/drawingml/2006/main" xmlns="" val="1"/>
            </a:ext>
          </a:extLst>
        </p:spPr>
        <p:txBody>
          <a:bodyPr wrap="square" lIns="35719" tIns="35719" rIns="35719" bIns="35719" anchor="ctr">
            <a:noAutofit/>
          </a:bodyPr>
          <a:lstStyle/>
          <a:p>
            <a:r>
              <a:rPr sz="3800" b="1" dirty="0">
                <a:latin typeface="Cambria" charset="0"/>
                <a:ea typeface="Cambria" charset="0"/>
                <a:cs typeface="Cambria" charset="0"/>
                <a:sym typeface="BotonBQ-Bold"/>
              </a:rPr>
              <a:t>Motion </a:t>
            </a:r>
            <a:r>
              <a:rPr lang="en-US" sz="3800" b="1" dirty="0" smtClean="0">
                <a:latin typeface="Cambria" charset="0"/>
                <a:ea typeface="Cambria" charset="0"/>
                <a:cs typeface="Cambria" charset="0"/>
                <a:sym typeface="BotonBQ-Bold"/>
              </a:rPr>
              <a:t>14</a:t>
            </a:r>
            <a:endParaRPr lang="en-US" sz="3800" dirty="0">
              <a:latin typeface="Cambria" charset="0"/>
              <a:ea typeface="Cambria" charset="0"/>
              <a:cs typeface="Cambria" charset="0"/>
            </a:endParaRPr>
          </a:p>
        </p:txBody>
      </p:sp>
      <p:sp>
        <p:nvSpPr>
          <p:cNvPr id="3" name="Shape 75"/>
          <p:cNvSpPr/>
          <p:nvPr/>
        </p:nvSpPr>
        <p:spPr>
          <a:xfrm>
            <a:off x="317499" y="2653394"/>
            <a:ext cx="11287165" cy="1"/>
          </a:xfrm>
          <a:prstGeom prst="line">
            <a:avLst/>
          </a:prstGeom>
          <a:ln w="63500">
            <a:solidFill>
              <a:schemeClr val="tx1"/>
            </a:solidFill>
            <a:miter lim="400000"/>
          </a:ln>
        </p:spPr>
        <p:txBody>
          <a:bodyPr lIns="0" tIns="0" rIns="0" bIns="0" anchor="ctr"/>
          <a:lstStyle/>
          <a:p>
            <a:pPr lvl="0">
              <a:defRPr sz="3200"/>
            </a:pPr>
            <a:endParaRPr sz="1600"/>
          </a:p>
        </p:txBody>
      </p:sp>
      <p:sp>
        <p:nvSpPr>
          <p:cNvPr id="4" name="Shape 76"/>
          <p:cNvSpPr/>
          <p:nvPr/>
        </p:nvSpPr>
        <p:spPr>
          <a:xfrm>
            <a:off x="2631232" y="3602263"/>
            <a:ext cx="8680153" cy="2380459"/>
          </a:xfrm>
          <a:prstGeom prst="rect">
            <a:avLst/>
          </a:prstGeom>
          <a:ln w="12700">
            <a:miter lim="400000"/>
          </a:ln>
          <a:extLst>
            <a:ext uri="{C572A759-6A51-4108-AA02-DFA0A04FC94B}">
              <ma14:wrappingTextBoxFlag xmlns:mc="http://schemas.openxmlformats.org/markup-compatibility/2006" xmlns:mv="urn:schemas-microsoft-com:mac:vml" xmlns:ma14="http://schemas.microsoft.com/office/mac/drawingml/2011/main" xmlns:p="http://schemas.openxmlformats.org/presentationml/2006/main" xmlns:r="http://schemas.openxmlformats.org/officeDocument/2006/relationships" xmlns:a="http://schemas.openxmlformats.org/drawingml/2006/main" xmlns="" val="1"/>
            </a:ext>
          </a:extLst>
        </p:spPr>
        <p:txBody>
          <a:bodyPr lIns="35719" tIns="35719" rIns="35719" bIns="35719" anchor="ctr">
            <a:noAutofit/>
          </a:bodyPr>
          <a:lstStyle/>
          <a:p>
            <a:r>
              <a:rPr lang="en-US" sz="3500" b="1" dirty="0">
                <a:latin typeface="Cambria" charset="0"/>
                <a:ea typeface="Cambria" charset="0"/>
                <a:cs typeface="Cambria" charset="0"/>
              </a:rPr>
              <a:t>Intent</a:t>
            </a:r>
            <a:r>
              <a:rPr lang="en-US" sz="3500" dirty="0">
                <a:latin typeface="Cambria" charset="0"/>
                <a:ea typeface="Cambria" charset="0"/>
                <a:cs typeface="Cambria" charset="0"/>
              </a:rPr>
              <a:t>: To have more direct and specifically defined fellowship involvement in the creation and selection of Fellowship Issue Discussion Topics. </a:t>
            </a:r>
          </a:p>
          <a:p>
            <a:pPr>
              <a:spcBef>
                <a:spcPts val="600"/>
              </a:spcBef>
            </a:pPr>
            <a:r>
              <a:rPr lang="en-US" sz="3500" b="1" dirty="0">
                <a:latin typeface="Cambria" charset="0"/>
                <a:ea typeface="Cambria" charset="0"/>
                <a:cs typeface="Cambria" charset="0"/>
              </a:rPr>
              <a:t>Maker:</a:t>
            </a:r>
            <a:r>
              <a:rPr lang="en-US" sz="3500" dirty="0">
                <a:latin typeface="Cambria" charset="0"/>
                <a:ea typeface="Cambria" charset="0"/>
                <a:cs typeface="Cambria" charset="0"/>
              </a:rPr>
              <a:t> South Florida Region </a:t>
            </a: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085966010"/>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hape 83"/>
          <p:cNvSpPr/>
          <p:nvPr/>
        </p:nvSpPr>
        <p:spPr>
          <a:xfrm>
            <a:off x="2413000" y="836884"/>
            <a:ext cx="9410700" cy="764632"/>
          </a:xfrm>
          <a:prstGeom prst="rect">
            <a:avLst/>
          </a:prstGeom>
          <a:ln w="12700">
            <a:miter lim="400000"/>
          </a:ln>
          <a:extLst>
            <a:ext uri="{C572A759-6A51-4108-AA02-DFA0A04FC94B}">
              <ma14:wrappingTextBoxFlag xmlns:mc="http://schemas.openxmlformats.org/markup-compatibility/2006" xmlns:mv="urn:schemas-microsoft-com:mac:vml" xmlns:ma14="http://schemas.microsoft.com/office/mac/drawingml/2011/main" xmlns:p="http://schemas.openxmlformats.org/presentationml/2006/main" xmlns:r="http://schemas.openxmlformats.org/officeDocument/2006/relationships" xmlns:a="http://schemas.openxmlformats.org/drawingml/2006/main" xmlns="" val="1"/>
            </a:ext>
          </a:extLst>
        </p:spPr>
        <p:txBody>
          <a:bodyPr lIns="35719" tIns="35719" rIns="35719" bIns="35719" anchor="ctr">
            <a:noAutofit/>
          </a:bodyPr>
          <a:lstStyle/>
          <a:p>
            <a:pPr marL="0" lvl="1" indent="0" algn="ctr" defTabSz="457200">
              <a:defRPr sz="1800"/>
            </a:pPr>
            <a:r>
              <a:rPr sz="4500" b="1" dirty="0">
                <a:latin typeface="Cambria" charset="0"/>
                <a:ea typeface="Cambria" charset="0"/>
                <a:cs typeface="Cambria" charset="0"/>
                <a:sym typeface="BotonBQ-Bold"/>
              </a:rPr>
              <a:t>Motion </a:t>
            </a:r>
            <a:r>
              <a:rPr lang="en-US" sz="4500" b="1" dirty="0" smtClean="0">
                <a:latin typeface="Cambria" charset="0"/>
                <a:ea typeface="Cambria" charset="0"/>
                <a:cs typeface="Cambria" charset="0"/>
                <a:sym typeface="BotonBQ-Bold"/>
              </a:rPr>
              <a:t>14</a:t>
            </a:r>
            <a:r>
              <a:rPr sz="4500" b="1" dirty="0" smtClean="0">
                <a:latin typeface="Cambria" charset="0"/>
                <a:ea typeface="Cambria" charset="0"/>
                <a:cs typeface="Cambria" charset="0"/>
                <a:sym typeface="BotonBQ-Bold"/>
              </a:rPr>
              <a:t>: </a:t>
            </a:r>
            <a:r>
              <a:rPr sz="4500" b="1" dirty="0">
                <a:latin typeface="Cambria" charset="0"/>
                <a:ea typeface="Cambria" charset="0"/>
                <a:cs typeface="Cambria" charset="0"/>
                <a:sym typeface="BotonBQ-Bold"/>
              </a:rPr>
              <a:t>Rationale by Region</a:t>
            </a:r>
          </a:p>
        </p:txBody>
      </p:sp>
      <p:sp>
        <p:nvSpPr>
          <p:cNvPr id="3" name="Shape 86"/>
          <p:cNvSpPr/>
          <p:nvPr/>
        </p:nvSpPr>
        <p:spPr>
          <a:xfrm>
            <a:off x="546100" y="2247553"/>
            <a:ext cx="10972800" cy="3339376"/>
          </a:xfrm>
          <a:prstGeom prst="rect">
            <a:avLst/>
          </a:prstGeom>
          <a:ln w="12700">
            <a:miter lim="400000"/>
          </a:ln>
          <a:extLst>
            <a:ext uri="{C572A759-6A51-4108-AA02-DFA0A04FC94B}">
              <ma14:wrappingTextBoxFlag xmlns:mc="http://schemas.openxmlformats.org/markup-compatibility/2006" xmlns:mv="urn:schemas-microsoft-com:mac:vml" xmlns:ma14="http://schemas.microsoft.com/office/mac/drawingml/2011/main" xmlns:p="http://schemas.openxmlformats.org/presentationml/2006/main" xmlns:r="http://schemas.openxmlformats.org/officeDocument/2006/relationships" xmlns:a="http://schemas.openxmlformats.org/drawingml/2006/main" xmlns="" val="1"/>
            </a:ext>
          </a:extLst>
        </p:spPr>
        <p:txBody>
          <a:bodyPr wrap="square" lIns="0" tIns="0" rIns="0" bIns="0">
            <a:spAutoFit/>
          </a:bodyPr>
          <a:lstStyle/>
          <a:p>
            <a:pPr algn="l">
              <a:spcBef>
                <a:spcPts val="600"/>
              </a:spcBef>
              <a:spcAft>
                <a:spcPts val="600"/>
              </a:spcAft>
              <a:buSzPct val="75000"/>
              <a:defRPr sz="1800"/>
            </a:pPr>
            <a:r>
              <a:rPr lang="en-US" sz="3100" dirty="0" smtClean="0">
                <a:latin typeface="Cambria" charset="0"/>
                <a:ea typeface="Cambria" charset="0"/>
                <a:cs typeface="Cambria" charset="0"/>
              </a:rPr>
              <a:t>Between </a:t>
            </a:r>
            <a:r>
              <a:rPr lang="en-US" sz="3100" dirty="0">
                <a:latin typeface="Cambria" charset="0"/>
                <a:ea typeface="Cambria" charset="0"/>
                <a:cs typeface="Cambria" charset="0"/>
              </a:rPr>
              <a:t>1998 and 2002, a list of possible Issue Discussion Topics were provided in the CAR. </a:t>
            </a:r>
            <a:r>
              <a:rPr lang="en-US" sz="3100" dirty="0" smtClean="0">
                <a:latin typeface="Cambria" charset="0"/>
                <a:ea typeface="Cambria" charset="0"/>
                <a:cs typeface="Cambria" charset="0"/>
              </a:rPr>
              <a:t>The </a:t>
            </a:r>
            <a:r>
              <a:rPr lang="en-US" sz="3100" dirty="0">
                <a:latin typeface="Cambria" charset="0"/>
                <a:ea typeface="Cambria" charset="0"/>
                <a:cs typeface="Cambria" charset="0"/>
              </a:rPr>
              <a:t>two favored by the most regions became the IDT’s for the conference cycle. This was discontinued after the 2002 WSC</a:t>
            </a:r>
            <a:r>
              <a:rPr lang="en-US" sz="3100" dirty="0" smtClean="0">
                <a:latin typeface="Cambria" charset="0"/>
                <a:ea typeface="Cambria" charset="0"/>
                <a:cs typeface="Cambria" charset="0"/>
              </a:rPr>
              <a:t>. With </a:t>
            </a:r>
            <a:r>
              <a:rPr lang="en-US" sz="3100" dirty="0">
                <a:latin typeface="Cambria" charset="0"/>
                <a:ea typeface="Cambria" charset="0"/>
                <a:cs typeface="Cambria" charset="0"/>
              </a:rPr>
              <a:t>the increased usage of the internet and the widespread availability of free polling software, we feel that direct, identifiable fellowship involvement in the creation of topics can be achieved</a:t>
            </a:r>
            <a:r>
              <a:rPr lang="en-US" sz="3100" dirty="0" smtClean="0">
                <a:latin typeface="Cambria" charset="0"/>
                <a:ea typeface="Cambria" charset="0"/>
                <a:cs typeface="Cambria" charset="0"/>
              </a:rPr>
              <a:t>. . .</a:t>
            </a:r>
            <a:endParaRPr lang="en-US" sz="3100" dirty="0">
              <a:latin typeface="Cambria" charset="0"/>
              <a:ea typeface="Cambria" charset="0"/>
              <a:cs typeface="Cambria" charset="0"/>
            </a:endParaRP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956815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hape 74"/>
          <p:cNvSpPr/>
          <p:nvPr/>
        </p:nvSpPr>
        <p:spPr>
          <a:xfrm>
            <a:off x="343823" y="760705"/>
            <a:ext cx="11335862" cy="1995738"/>
          </a:xfrm>
          <a:prstGeom prst="rect">
            <a:avLst/>
          </a:prstGeom>
          <a:ln w="12700">
            <a:miter lim="400000"/>
          </a:ln>
          <a:extLst>
            <a:ext uri="{C572A759-6A51-4108-AA02-DFA0A04FC94B}">
              <ma14:wrappingTextBoxFlag xmlns:mc="http://schemas.openxmlformats.org/markup-compatibility/2006" xmlns:mv="urn:schemas-microsoft-com:mac:vml" xmlns:ma14="http://schemas.microsoft.com/office/mac/drawingml/2011/main" xmlns="" xmlns:p="http://schemas.openxmlformats.org/presentationml/2006/main" xmlns:r="http://schemas.openxmlformats.org/officeDocument/2006/relationships" xmlns:a="http://schemas.openxmlformats.org/drawingml/2006/main" val="1"/>
            </a:ext>
          </a:extLst>
        </p:spPr>
        <p:txBody>
          <a:bodyPr wrap="square" lIns="35719" tIns="35719" rIns="35719" bIns="35719" anchor="t" anchorCtr="0">
            <a:noAutofit/>
          </a:bodyPr>
          <a:lstStyle/>
          <a:p>
            <a:r>
              <a:rPr kumimoji="0" sz="3200" b="1" i="0" u="none" strike="noStrike" kern="1200" cap="none" spc="0" normalizeH="0" baseline="0" noProof="0" dirty="0">
                <a:ln>
                  <a:noFill/>
                </a:ln>
                <a:solidFill>
                  <a:prstClr val="black"/>
                </a:solidFill>
                <a:effectLst/>
                <a:uLnTx/>
                <a:uFillTx/>
                <a:latin typeface="Cambria" charset="0"/>
                <a:ea typeface="Cambria" charset="0"/>
                <a:cs typeface="Cambria" charset="0"/>
                <a:sym typeface="BotonBQ-Bold"/>
              </a:rPr>
              <a:t>Motion 1</a:t>
            </a:r>
            <a:r>
              <a:rPr sz="3200" b="1" dirty="0">
                <a:solidFill>
                  <a:prstClr val="black"/>
                </a:solidFill>
                <a:latin typeface="Cambria" charset="0"/>
                <a:ea typeface="Cambria" charset="0"/>
                <a:cs typeface="Cambria" charset="0"/>
                <a:sym typeface="BotonBQ-Bold"/>
              </a:rPr>
              <a:t>: </a:t>
            </a:r>
            <a:r>
              <a:rPr lang="en-US" sz="3200" dirty="0">
                <a:solidFill>
                  <a:prstClr val="black"/>
                </a:solidFill>
                <a:latin typeface="Cambria" charset="0"/>
                <a:ea typeface="Cambria" charset="0"/>
                <a:cs typeface="Cambria" charset="0"/>
              </a:rPr>
              <a:t>To direct the World Board to create a </a:t>
            </a:r>
            <a:r>
              <a:rPr lang="en-US" sz="3200" dirty="0" smtClean="0">
                <a:solidFill>
                  <a:prstClr val="black"/>
                </a:solidFill>
                <a:latin typeface="Cambria" charset="0"/>
                <a:ea typeface="Cambria" charset="0"/>
                <a:cs typeface="Cambria" charset="0"/>
              </a:rPr>
              <a:t/>
            </a:r>
            <a:br>
              <a:rPr lang="en-US" sz="3200" dirty="0" smtClean="0">
                <a:solidFill>
                  <a:prstClr val="black"/>
                </a:solidFill>
                <a:latin typeface="Cambria" charset="0"/>
                <a:ea typeface="Cambria" charset="0"/>
                <a:cs typeface="Cambria" charset="0"/>
              </a:rPr>
            </a:br>
            <a:r>
              <a:rPr lang="en-US" sz="3200" dirty="0" smtClean="0">
                <a:solidFill>
                  <a:prstClr val="black"/>
                </a:solidFill>
                <a:latin typeface="Cambria" charset="0"/>
                <a:ea typeface="Cambria" charset="0"/>
                <a:cs typeface="Cambria" charset="0"/>
              </a:rPr>
              <a:t>project </a:t>
            </a:r>
            <a:r>
              <a:rPr lang="en-US" sz="3200" dirty="0">
                <a:solidFill>
                  <a:prstClr val="black"/>
                </a:solidFill>
                <a:latin typeface="Cambria" charset="0"/>
                <a:ea typeface="Cambria" charset="0"/>
                <a:cs typeface="Cambria" charset="0"/>
              </a:rPr>
              <a:t>plan for consideration at </a:t>
            </a:r>
            <a:r>
              <a:rPr lang="en-US" sz="3200" dirty="0" smtClean="0">
                <a:solidFill>
                  <a:prstClr val="black"/>
                </a:solidFill>
                <a:latin typeface="Cambria" charset="0"/>
                <a:ea typeface="Cambria" charset="0"/>
                <a:cs typeface="Cambria" charset="0"/>
              </a:rPr>
              <a:t>WSC 2020 </a:t>
            </a:r>
            <a:r>
              <a:rPr lang="en-US" sz="3200" dirty="0">
                <a:solidFill>
                  <a:prstClr val="black"/>
                </a:solidFill>
                <a:latin typeface="Cambria" charset="0"/>
                <a:ea typeface="Cambria" charset="0"/>
                <a:cs typeface="Cambria" charset="0"/>
              </a:rPr>
              <a:t>to convert </a:t>
            </a:r>
            <a:r>
              <a:rPr lang="en-US" sz="3200" dirty="0" smtClean="0">
                <a:solidFill>
                  <a:prstClr val="black"/>
                </a:solidFill>
                <a:latin typeface="Cambria" charset="0"/>
                <a:ea typeface="Cambria" charset="0"/>
                <a:cs typeface="Cambria" charset="0"/>
              </a:rPr>
              <a:t/>
            </a:r>
            <a:br>
              <a:rPr lang="en-US" sz="3200" dirty="0" smtClean="0">
                <a:solidFill>
                  <a:prstClr val="black"/>
                </a:solidFill>
                <a:latin typeface="Cambria" charset="0"/>
                <a:ea typeface="Cambria" charset="0"/>
                <a:cs typeface="Cambria" charset="0"/>
              </a:rPr>
            </a:br>
            <a:r>
              <a:rPr lang="en-US" sz="3200" dirty="0" smtClean="0">
                <a:solidFill>
                  <a:prstClr val="black"/>
                </a:solidFill>
                <a:latin typeface="Cambria" charset="0"/>
                <a:ea typeface="Cambria" charset="0"/>
                <a:cs typeface="Cambria" charset="0"/>
              </a:rPr>
              <a:t>the </a:t>
            </a:r>
            <a:r>
              <a:rPr lang="en-US" sz="3200" dirty="0">
                <a:solidFill>
                  <a:prstClr val="black"/>
                </a:solidFill>
                <a:latin typeface="Cambria" charset="0"/>
                <a:ea typeface="Cambria" charset="0"/>
                <a:cs typeface="Cambria" charset="0"/>
              </a:rPr>
              <a:t>service pamphlet Social Media and our Guiding Principles </a:t>
            </a:r>
            <a:r>
              <a:rPr lang="en-US" sz="3200" dirty="0" smtClean="0">
                <a:solidFill>
                  <a:prstClr val="black"/>
                </a:solidFill>
                <a:latin typeface="Cambria" charset="0"/>
                <a:ea typeface="Cambria" charset="0"/>
                <a:cs typeface="Cambria" charset="0"/>
              </a:rPr>
              <a:t>into a </a:t>
            </a:r>
            <a:r>
              <a:rPr lang="en-US" sz="3200" dirty="0">
                <a:solidFill>
                  <a:prstClr val="black"/>
                </a:solidFill>
                <a:latin typeface="Cambria" charset="0"/>
                <a:ea typeface="Cambria" charset="0"/>
                <a:cs typeface="Cambria" charset="0"/>
              </a:rPr>
              <a:t>recovery IP that includes fellowship input and review.</a:t>
            </a:r>
            <a:endParaRPr sz="3200" dirty="0">
              <a:solidFill>
                <a:prstClr val="black"/>
              </a:solidFill>
              <a:latin typeface="Cambria" charset="0"/>
              <a:ea typeface="Cambria" charset="0"/>
              <a:cs typeface="Cambria" charset="0"/>
              <a:sym typeface="BotonBQ-Regular"/>
            </a:endParaRPr>
          </a:p>
        </p:txBody>
      </p:sp>
      <p:sp>
        <p:nvSpPr>
          <p:cNvPr id="3" name="Shape 75"/>
          <p:cNvSpPr/>
          <p:nvPr/>
        </p:nvSpPr>
        <p:spPr>
          <a:xfrm>
            <a:off x="343823" y="3125564"/>
            <a:ext cx="11287165" cy="1"/>
          </a:xfrm>
          <a:prstGeom prst="line">
            <a:avLst/>
          </a:prstGeom>
          <a:ln w="63500">
            <a:solidFill>
              <a:srgbClr val="92278F"/>
            </a:solidFill>
            <a:miter lim="400000"/>
          </a:ln>
        </p:spPr>
        <p:txBody>
          <a:bodyPr lIns="0" tIns="0" rIns="0" bIns="0" anchor="ctr"/>
          <a:lstStyle/>
          <a:p>
            <a:pPr marL="0" marR="0" lvl="0" indent="0" algn="l" defTabSz="914400" rtl="0" eaLnBrk="1" fontAlgn="auto" latinLnBrk="0" hangingPunct="1">
              <a:lnSpc>
                <a:spcPct val="100000"/>
              </a:lnSpc>
              <a:spcBef>
                <a:spcPts val="0"/>
              </a:spcBef>
              <a:spcAft>
                <a:spcPts val="0"/>
              </a:spcAft>
              <a:buClrTx/>
              <a:buSzTx/>
              <a:buFontTx/>
              <a:buNone/>
              <a:tabLst/>
              <a:defRPr sz="3200"/>
            </a:pPr>
            <a:endParaRPr kumimoji="0" sz="16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Shape 76"/>
          <p:cNvSpPr/>
          <p:nvPr/>
        </p:nvSpPr>
        <p:spPr>
          <a:xfrm>
            <a:off x="2631232" y="3602263"/>
            <a:ext cx="8680153" cy="2380459"/>
          </a:xfrm>
          <a:prstGeom prst="rect">
            <a:avLst/>
          </a:prstGeom>
          <a:ln w="12700">
            <a:miter lim="400000"/>
          </a:ln>
          <a:extLst>
            <a:ext uri="{C572A759-6A51-4108-AA02-DFA0A04FC94B}">
              <ma14:wrappingTextBoxFlag xmlns:mc="http://schemas.openxmlformats.org/markup-compatibility/2006" xmlns:mv="urn:schemas-microsoft-com:mac:vml" xmlns:ma14="http://schemas.microsoft.com/office/mac/drawingml/2011/main" xmlns="" xmlns:p="http://schemas.openxmlformats.org/presentationml/2006/main" xmlns:r="http://schemas.openxmlformats.org/officeDocument/2006/relationships" xmlns:a="http://schemas.openxmlformats.org/drawingml/2006/main" val="1"/>
            </a:ext>
          </a:extLst>
        </p:spPr>
        <p:txBody>
          <a:bodyPr lIns="35719" tIns="35719" rIns="35719" bIns="35719" anchor="ctr">
            <a:noAutofit/>
          </a:bodyPr>
          <a:lstStyle/>
          <a:p>
            <a:pPr marL="0" lvl="1" defTabSz="457200">
              <a:defRPr sz="1800"/>
            </a:pPr>
            <a:r>
              <a:rPr kumimoji="0" sz="3200" b="1" i="0" u="none" strike="noStrike" kern="1200" cap="none" spc="0" normalizeH="0" baseline="0" noProof="0" dirty="0">
                <a:ln>
                  <a:noFill/>
                </a:ln>
                <a:solidFill>
                  <a:prstClr val="black"/>
                </a:solidFill>
                <a:effectLst/>
                <a:uLnTx/>
                <a:uFillTx/>
                <a:latin typeface="Cambria" charset="0"/>
                <a:ea typeface="Cambria" charset="0"/>
                <a:cs typeface="Cambria" charset="0"/>
                <a:sym typeface="BotonBQ-Bold"/>
              </a:rPr>
              <a:t>Intent: </a:t>
            </a:r>
            <a:r>
              <a:rPr lang="en-US" sz="3200" dirty="0">
                <a:solidFill>
                  <a:prstClr val="black"/>
                </a:solidFill>
                <a:latin typeface="Cambria" charset="0"/>
                <a:ea typeface="Cambria" charset="0"/>
                <a:cs typeface="Cambria" charset="0"/>
                <a:sym typeface="BotonBQ-Regular"/>
              </a:rPr>
              <a:t>To have a fellowship approved IP that is available for use in NA groups on this topic.</a:t>
            </a:r>
            <a:r>
              <a:rPr kumimoji="0" sz="3200" b="0" i="0" u="none" strike="noStrike" kern="1200" cap="none" spc="0" normalizeH="0" baseline="0" noProof="0" dirty="0" smtClean="0">
                <a:ln>
                  <a:noFill/>
                </a:ln>
                <a:solidFill>
                  <a:prstClr val="black"/>
                </a:solidFill>
                <a:effectLst/>
                <a:uLnTx/>
                <a:uFillTx/>
                <a:latin typeface="Cambria" charset="0"/>
                <a:ea typeface="Cambria" charset="0"/>
                <a:cs typeface="Cambria" charset="0"/>
                <a:sym typeface="BotonBQ-Regular"/>
              </a:rPr>
              <a:t> </a:t>
            </a:r>
            <a:endParaRPr kumimoji="0" sz="3200" b="0" i="0" u="none" strike="noStrike" kern="1200" cap="none" spc="0" normalizeH="0" baseline="0" noProof="0" dirty="0">
              <a:ln>
                <a:noFill/>
              </a:ln>
              <a:solidFill>
                <a:prstClr val="black"/>
              </a:solidFill>
              <a:effectLst/>
              <a:uLnTx/>
              <a:uFillTx/>
              <a:latin typeface="Cambria" charset="0"/>
              <a:ea typeface="Cambria" charset="0"/>
              <a:cs typeface="Cambria" charset="0"/>
              <a:sym typeface="BotonBQ-Regular"/>
            </a:endParaRPr>
          </a:p>
          <a:p>
            <a:pPr marL="0" lvl="1" defTabSz="457200">
              <a:spcBef>
                <a:spcPts val="600"/>
              </a:spcBef>
              <a:defRPr sz="1800"/>
            </a:pPr>
            <a:r>
              <a:rPr kumimoji="0" sz="3200" b="1" i="0" u="none" strike="noStrike" kern="1200" cap="none" spc="0" normalizeH="0" baseline="0" noProof="0" dirty="0" smtClean="0">
                <a:ln>
                  <a:noFill/>
                </a:ln>
                <a:solidFill>
                  <a:prstClr val="black"/>
                </a:solidFill>
                <a:effectLst/>
                <a:uLnTx/>
                <a:uFillTx/>
                <a:latin typeface="Cambria" charset="0"/>
                <a:ea typeface="Cambria" charset="0"/>
                <a:cs typeface="Cambria" charset="0"/>
                <a:sym typeface="BotonBQ-Bold"/>
              </a:rPr>
              <a:t>Maker</a:t>
            </a:r>
            <a:r>
              <a:rPr kumimoji="0" lang="en-US" sz="3200" b="1" i="0" u="none" strike="noStrike" kern="1200" cap="none" spc="0" normalizeH="0" baseline="0" noProof="0" dirty="0" smtClean="0">
                <a:ln>
                  <a:noFill/>
                </a:ln>
                <a:solidFill>
                  <a:prstClr val="black"/>
                </a:solidFill>
                <a:effectLst/>
                <a:uLnTx/>
                <a:uFillTx/>
                <a:latin typeface="Cambria" charset="0"/>
                <a:ea typeface="Cambria" charset="0"/>
                <a:cs typeface="Cambria" charset="0"/>
                <a:sym typeface="BotonBQ-Bold"/>
              </a:rPr>
              <a:t>s</a:t>
            </a:r>
            <a:r>
              <a:rPr kumimoji="0" sz="3200" b="1" i="0" u="none" strike="noStrike" kern="1200" cap="none" spc="0" normalizeH="0" baseline="0" noProof="0" dirty="0" smtClean="0">
                <a:ln>
                  <a:noFill/>
                </a:ln>
                <a:solidFill>
                  <a:prstClr val="black"/>
                </a:solidFill>
                <a:effectLst/>
                <a:uLnTx/>
                <a:uFillTx/>
                <a:latin typeface="Cambria" charset="0"/>
                <a:ea typeface="Cambria" charset="0"/>
                <a:cs typeface="Cambria" charset="0"/>
                <a:sym typeface="BotonBQ-Bold"/>
              </a:rPr>
              <a:t>: </a:t>
            </a:r>
            <a:r>
              <a:rPr lang="en-US" sz="3200" dirty="0">
                <a:solidFill>
                  <a:prstClr val="black"/>
                </a:solidFill>
                <a:latin typeface="Cambria" charset="0"/>
                <a:ea typeface="Cambria" charset="0"/>
                <a:cs typeface="Cambria" charset="0"/>
                <a:sym typeface="BotonBQ-Regular"/>
              </a:rPr>
              <a:t>Ohio Region and Michigan Region</a:t>
            </a:r>
            <a:endParaRPr kumimoji="0" sz="3200" b="0" i="0" u="none" strike="noStrike" kern="1200" cap="none" spc="0" normalizeH="0" baseline="0" noProof="0" dirty="0">
              <a:ln>
                <a:noFill/>
              </a:ln>
              <a:solidFill>
                <a:prstClr val="black"/>
              </a:solidFill>
              <a:effectLst/>
              <a:uLnTx/>
              <a:uFillTx/>
              <a:latin typeface="Cambria" charset="0"/>
              <a:ea typeface="Cambria" charset="0"/>
              <a:cs typeface="Cambria" charset="0"/>
              <a:sym typeface="BotonBQ-Regular"/>
            </a:endParaRP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4287326737"/>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hape 83"/>
          <p:cNvSpPr/>
          <p:nvPr/>
        </p:nvSpPr>
        <p:spPr>
          <a:xfrm>
            <a:off x="2413000" y="836884"/>
            <a:ext cx="9410700" cy="764632"/>
          </a:xfrm>
          <a:prstGeom prst="rect">
            <a:avLst/>
          </a:prstGeom>
          <a:ln w="12700">
            <a:miter lim="400000"/>
          </a:ln>
          <a:extLst>
            <a:ext uri="{C572A759-6A51-4108-AA02-DFA0A04FC94B}">
              <ma14:wrappingTextBoxFlag xmlns:mc="http://schemas.openxmlformats.org/markup-compatibility/2006" xmlns:mv="urn:schemas-microsoft-com:mac:vml" xmlns:ma14="http://schemas.microsoft.com/office/mac/drawingml/2011/main" xmlns:p="http://schemas.openxmlformats.org/presentationml/2006/main" xmlns:r="http://schemas.openxmlformats.org/officeDocument/2006/relationships" xmlns:a="http://schemas.openxmlformats.org/drawingml/2006/main" xmlns="" val="1"/>
            </a:ext>
          </a:extLst>
        </p:spPr>
        <p:txBody>
          <a:bodyPr lIns="35719" tIns="35719" rIns="35719" bIns="35719" anchor="ctr">
            <a:noAutofit/>
          </a:bodyPr>
          <a:lstStyle/>
          <a:p>
            <a:pPr marL="0" lvl="1" indent="0" algn="ctr" defTabSz="457200">
              <a:defRPr sz="1800"/>
            </a:pPr>
            <a:r>
              <a:rPr sz="4500" b="1" dirty="0">
                <a:latin typeface="Cambria" charset="0"/>
                <a:ea typeface="Cambria" charset="0"/>
                <a:cs typeface="Cambria" charset="0"/>
                <a:sym typeface="BotonBQ-Bold"/>
              </a:rPr>
              <a:t>Motion </a:t>
            </a:r>
            <a:r>
              <a:rPr lang="en-US" sz="4500" b="1" dirty="0" smtClean="0">
                <a:latin typeface="Cambria" charset="0"/>
                <a:ea typeface="Cambria" charset="0"/>
                <a:cs typeface="Cambria" charset="0"/>
                <a:sym typeface="BotonBQ-Bold"/>
              </a:rPr>
              <a:t>14</a:t>
            </a:r>
            <a:r>
              <a:rPr sz="4500" b="1" dirty="0" smtClean="0">
                <a:latin typeface="Cambria" charset="0"/>
                <a:ea typeface="Cambria" charset="0"/>
                <a:cs typeface="Cambria" charset="0"/>
                <a:sym typeface="BotonBQ-Bold"/>
              </a:rPr>
              <a:t>: </a:t>
            </a:r>
            <a:r>
              <a:rPr sz="4500" b="1" dirty="0">
                <a:latin typeface="Cambria" charset="0"/>
                <a:ea typeface="Cambria" charset="0"/>
                <a:cs typeface="Cambria" charset="0"/>
                <a:sym typeface="BotonBQ-Bold"/>
              </a:rPr>
              <a:t>Rationale by Region</a:t>
            </a:r>
          </a:p>
        </p:txBody>
      </p:sp>
      <p:sp>
        <p:nvSpPr>
          <p:cNvPr id="3" name="Shape 86"/>
          <p:cNvSpPr/>
          <p:nvPr/>
        </p:nvSpPr>
        <p:spPr>
          <a:xfrm>
            <a:off x="546100" y="2247553"/>
            <a:ext cx="10972800" cy="2385268"/>
          </a:xfrm>
          <a:prstGeom prst="rect">
            <a:avLst/>
          </a:prstGeom>
          <a:ln w="12700">
            <a:miter lim="400000"/>
          </a:ln>
          <a:extLst>
            <a:ext uri="{C572A759-6A51-4108-AA02-DFA0A04FC94B}">
              <ma14:wrappingTextBoxFlag xmlns:mc="http://schemas.openxmlformats.org/markup-compatibility/2006" xmlns:mv="urn:schemas-microsoft-com:mac:vml" xmlns:ma14="http://schemas.microsoft.com/office/mac/drawingml/2011/main" xmlns:p="http://schemas.openxmlformats.org/presentationml/2006/main" xmlns:r="http://schemas.openxmlformats.org/officeDocument/2006/relationships" xmlns:a="http://schemas.openxmlformats.org/drawingml/2006/main" xmlns="" val="1"/>
            </a:ext>
          </a:extLst>
        </p:spPr>
        <p:txBody>
          <a:bodyPr wrap="square" lIns="0" tIns="0" rIns="0" bIns="0">
            <a:spAutoFit/>
          </a:bodyPr>
          <a:lstStyle/>
          <a:p>
            <a:pPr algn="l">
              <a:spcBef>
                <a:spcPts val="600"/>
              </a:spcBef>
              <a:spcAft>
                <a:spcPts val="600"/>
              </a:spcAft>
              <a:buSzPct val="75000"/>
              <a:defRPr sz="1800"/>
            </a:pPr>
            <a:r>
              <a:rPr lang="en-US" sz="3100" dirty="0" smtClean="0">
                <a:latin typeface="Cambria" charset="0"/>
                <a:ea typeface="Cambria" charset="0"/>
                <a:cs typeface="Cambria" charset="0"/>
              </a:rPr>
              <a:t>We </a:t>
            </a:r>
            <a:r>
              <a:rPr lang="en-US" sz="3100" dirty="0">
                <a:latin typeface="Cambria" charset="0"/>
                <a:ea typeface="Cambria" charset="0"/>
                <a:cs typeface="Cambria" charset="0"/>
              </a:rPr>
              <a:t>believe that this grassroots involvement, along with participation available for members of all languages at the inception of the IDT process, will yield increased local participation in the discussion topics selected, and provide results of greater value to the fellowship as a whole. </a:t>
            </a: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444220919"/>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hape 83"/>
          <p:cNvSpPr/>
          <p:nvPr/>
        </p:nvSpPr>
        <p:spPr>
          <a:xfrm>
            <a:off x="2311400" y="836884"/>
            <a:ext cx="9512300" cy="764632"/>
          </a:xfrm>
          <a:prstGeom prst="rect">
            <a:avLst/>
          </a:prstGeom>
          <a:ln w="12700">
            <a:miter lim="400000"/>
          </a:ln>
          <a:extLst>
            <a:ext uri="{C572A759-6A51-4108-AA02-DFA0A04FC94B}">
              <ma14:wrappingTextBoxFlag xmlns:mc="http://schemas.openxmlformats.org/markup-compatibility/2006" xmlns:mv="urn:schemas-microsoft-com:mac:vml" xmlns:ma14="http://schemas.microsoft.com/office/mac/drawingml/2011/main" xmlns:p="http://schemas.openxmlformats.org/presentationml/2006/main" xmlns:r="http://schemas.openxmlformats.org/officeDocument/2006/relationships" xmlns:a="http://schemas.openxmlformats.org/drawingml/2006/main" xmlns="" val="1"/>
            </a:ext>
          </a:extLst>
        </p:spPr>
        <p:txBody>
          <a:bodyPr lIns="35719" tIns="35719" rIns="35719" bIns="35719" anchor="ctr">
            <a:noAutofit/>
          </a:bodyPr>
          <a:lstStyle/>
          <a:p>
            <a:pPr marL="0" lvl="1" indent="0" algn="ctr" defTabSz="457200">
              <a:defRPr sz="1800"/>
            </a:pPr>
            <a:r>
              <a:rPr sz="4500" b="1" dirty="0">
                <a:latin typeface="Cambria" charset="0"/>
                <a:ea typeface="Cambria" charset="0"/>
                <a:cs typeface="Cambria" charset="0"/>
                <a:sym typeface="BotonBQ-Bold"/>
              </a:rPr>
              <a:t>Motion </a:t>
            </a:r>
            <a:r>
              <a:rPr lang="en-US" sz="4500" b="1" dirty="0" smtClean="0">
                <a:latin typeface="Cambria" charset="0"/>
                <a:ea typeface="Cambria" charset="0"/>
                <a:cs typeface="Cambria" charset="0"/>
                <a:sym typeface="BotonBQ-Bold"/>
              </a:rPr>
              <a:t>14</a:t>
            </a:r>
            <a:r>
              <a:rPr sz="4500" b="1" dirty="0" smtClean="0">
                <a:latin typeface="Cambria" charset="0"/>
                <a:ea typeface="Cambria" charset="0"/>
                <a:cs typeface="Cambria" charset="0"/>
                <a:sym typeface="BotonBQ-Bold"/>
              </a:rPr>
              <a:t>: </a:t>
            </a:r>
            <a:r>
              <a:rPr lang="en-US" sz="4500" b="1" dirty="0" smtClean="0">
                <a:latin typeface="Cambria" charset="0"/>
                <a:ea typeface="Cambria" charset="0"/>
                <a:cs typeface="Cambria" charset="0"/>
                <a:sym typeface="BotonBQ-Bold"/>
              </a:rPr>
              <a:t>World Board Response</a:t>
            </a:r>
            <a:endParaRPr sz="4500" b="1" dirty="0">
              <a:latin typeface="Cambria" charset="0"/>
              <a:ea typeface="Cambria" charset="0"/>
              <a:cs typeface="Cambria" charset="0"/>
              <a:sym typeface="BotonBQ-Bold"/>
            </a:endParaRPr>
          </a:p>
        </p:txBody>
      </p:sp>
      <p:sp>
        <p:nvSpPr>
          <p:cNvPr id="3" name="Shape 86"/>
          <p:cNvSpPr/>
          <p:nvPr/>
        </p:nvSpPr>
        <p:spPr>
          <a:xfrm>
            <a:off x="533400" y="2171353"/>
            <a:ext cx="11112500" cy="3754874"/>
          </a:xfrm>
          <a:prstGeom prst="rect">
            <a:avLst/>
          </a:prstGeom>
          <a:ln w="12700">
            <a:miter lim="400000"/>
          </a:ln>
          <a:extLst>
            <a:ext uri="{C572A759-6A51-4108-AA02-DFA0A04FC94B}">
              <ma14:wrappingTextBoxFlag xmlns:mc="http://schemas.openxmlformats.org/markup-compatibility/2006" xmlns:mv="urn:schemas-microsoft-com:mac:vml" xmlns:ma14="http://schemas.microsoft.com/office/mac/drawingml/2011/main" xmlns:p="http://schemas.openxmlformats.org/presentationml/2006/main" xmlns:r="http://schemas.openxmlformats.org/officeDocument/2006/relationships" xmlns:a="http://schemas.openxmlformats.org/drawingml/2006/main" xmlns="" val="1"/>
            </a:ext>
          </a:extLst>
        </p:spPr>
        <p:txBody>
          <a:bodyPr wrap="square" lIns="0" tIns="0" rIns="0" bIns="0">
            <a:spAutoFit/>
          </a:bodyPr>
          <a:lstStyle/>
          <a:p>
            <a:pPr marL="457200" indent="-457200">
              <a:spcBef>
                <a:spcPts val="600"/>
              </a:spcBef>
              <a:spcAft>
                <a:spcPts val="600"/>
              </a:spcAft>
              <a:buSzPct val="75000"/>
              <a:buBlip>
                <a:blip r:embed="rId3"/>
              </a:buBlip>
              <a:defRPr sz="1800"/>
            </a:pPr>
            <a:r>
              <a:rPr lang="en-US" sz="3200" dirty="0" smtClean="0">
                <a:latin typeface="Cambria" charset="0"/>
                <a:ea typeface="Cambria" charset="0"/>
                <a:cs typeface="Cambria" charset="0"/>
              </a:rPr>
              <a:t>This </a:t>
            </a:r>
            <a:r>
              <a:rPr lang="en-US" sz="3200" dirty="0">
                <a:latin typeface="Cambria" charset="0"/>
                <a:ea typeface="Cambria" charset="0"/>
                <a:cs typeface="Cambria" charset="0"/>
              </a:rPr>
              <a:t>is the second cycle that we have used a </a:t>
            </a:r>
            <a:r>
              <a:rPr lang="en-US" sz="3200" dirty="0" smtClean="0">
                <a:latin typeface="Cambria" charset="0"/>
                <a:ea typeface="Cambria" charset="0"/>
                <a:cs typeface="Cambria" charset="0"/>
              </a:rPr>
              <a:t>survey </a:t>
            </a:r>
            <a:r>
              <a:rPr lang="en-US" sz="3200" dirty="0">
                <a:latin typeface="Cambria" charset="0"/>
                <a:ea typeface="Cambria" charset="0"/>
                <a:cs typeface="Cambria" charset="0"/>
              </a:rPr>
              <a:t>to determine the Issue Discussion Topics. </a:t>
            </a:r>
            <a:endParaRPr lang="en-US" sz="3200" dirty="0" smtClean="0">
              <a:latin typeface="Cambria" charset="0"/>
              <a:ea typeface="Cambria" charset="0"/>
              <a:cs typeface="Cambria" charset="0"/>
            </a:endParaRPr>
          </a:p>
          <a:p>
            <a:pPr marL="457200" indent="-457200">
              <a:spcBef>
                <a:spcPts val="600"/>
              </a:spcBef>
              <a:spcAft>
                <a:spcPts val="600"/>
              </a:spcAft>
              <a:buSzPct val="75000"/>
              <a:buBlip>
                <a:blip r:embed="rId3"/>
              </a:buBlip>
              <a:defRPr sz="1800"/>
            </a:pPr>
            <a:r>
              <a:rPr lang="en-US" sz="3200" dirty="0" smtClean="0">
                <a:latin typeface="Cambria" charset="0"/>
                <a:ea typeface="Cambria" charset="0"/>
                <a:cs typeface="Cambria" charset="0"/>
              </a:rPr>
              <a:t>This </a:t>
            </a:r>
            <a:r>
              <a:rPr lang="en-US" sz="3200" dirty="0">
                <a:latin typeface="Cambria" charset="0"/>
                <a:ea typeface="Cambria" charset="0"/>
                <a:cs typeface="Cambria" charset="0"/>
              </a:rPr>
              <a:t>survey process seems to have a high level of Fellowship participation, and we are recommending that we continue to use it, rather than the process outlined in this motion. </a:t>
            </a:r>
            <a:endParaRPr lang="en-US" sz="3200" dirty="0" smtClean="0">
              <a:latin typeface="Cambria" charset="0"/>
              <a:ea typeface="Cambria" charset="0"/>
              <a:cs typeface="Cambria" charset="0"/>
            </a:endParaRPr>
          </a:p>
          <a:p>
            <a:pPr marL="457200" indent="-457200">
              <a:spcBef>
                <a:spcPts val="600"/>
              </a:spcBef>
              <a:spcAft>
                <a:spcPts val="600"/>
              </a:spcAft>
              <a:buSzPct val="75000"/>
              <a:buBlip>
                <a:blip r:embed="rId3"/>
              </a:buBlip>
              <a:defRPr sz="1800"/>
            </a:pPr>
            <a:r>
              <a:rPr lang="en-US" sz="3200" dirty="0" smtClean="0">
                <a:latin typeface="Cambria" charset="0"/>
                <a:ea typeface="Cambria" charset="0"/>
                <a:cs typeface="Cambria" charset="0"/>
              </a:rPr>
              <a:t>The </a:t>
            </a:r>
            <a:r>
              <a:rPr lang="en-US" sz="3200" dirty="0">
                <a:latin typeface="Cambria" charset="0"/>
                <a:ea typeface="Cambria" charset="0"/>
                <a:cs typeface="Cambria" charset="0"/>
              </a:rPr>
              <a:t>process outlined in this motion seems more complicated, and machine translation is fraught with peril. </a:t>
            </a: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898208014"/>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hape 104"/>
          <p:cNvSpPr/>
          <p:nvPr/>
        </p:nvSpPr>
        <p:spPr>
          <a:xfrm>
            <a:off x="373082" y="2138655"/>
            <a:ext cx="11176001" cy="3944646"/>
          </a:xfrm>
          <a:prstGeom prst="rect">
            <a:avLst/>
          </a:prstGeom>
          <a:ln w="12700">
            <a:miter lim="400000"/>
          </a:ln>
          <a:extLst>
            <a:ext uri="{C572A759-6A51-4108-AA02-DFA0A04FC94B}">
              <ma14:wrappingTextBoxFlag xmlns:mc="http://schemas.openxmlformats.org/markup-compatibility/2006" xmlns:mv="urn:schemas-microsoft-com:mac:vml" xmlns:ma14="http://schemas.microsoft.com/office/mac/drawingml/2011/main" xmlns:p="http://schemas.openxmlformats.org/presentationml/2006/main" xmlns:r="http://schemas.openxmlformats.org/officeDocument/2006/relationships" xmlns:a="http://schemas.openxmlformats.org/drawingml/2006/main" xmlns="" val="1"/>
            </a:ext>
          </a:extLst>
        </p:spPr>
        <p:txBody>
          <a:bodyPr lIns="35719" tIns="35719" rIns="35719" bIns="35719" anchor="t" anchorCtr="0">
            <a:noAutofit/>
          </a:bodyPr>
          <a:lstStyle/>
          <a:p>
            <a:pPr marL="0" lvl="1" defTabSz="457200">
              <a:defRPr sz="1800"/>
            </a:pPr>
            <a:r>
              <a:rPr sz="2200" b="1" dirty="0">
                <a:latin typeface="Cambria" charset="0"/>
                <a:ea typeface="Cambria" charset="0"/>
                <a:cs typeface="Cambria" charset="0"/>
                <a:sym typeface="BotonBQ-Bold"/>
              </a:rPr>
              <a:t>Motion </a:t>
            </a:r>
            <a:r>
              <a:rPr lang="en-US" sz="2200" b="1" dirty="0" smtClean="0">
                <a:latin typeface="Cambria" charset="0"/>
                <a:ea typeface="Cambria" charset="0"/>
                <a:cs typeface="Cambria" charset="0"/>
                <a:sym typeface="BotonBQ-Bold"/>
              </a:rPr>
              <a:t>12</a:t>
            </a:r>
            <a:r>
              <a:rPr sz="2200" b="1" dirty="0" smtClean="0">
                <a:latin typeface="Cambria" charset="0"/>
                <a:ea typeface="Cambria" charset="0"/>
                <a:cs typeface="Cambria" charset="0"/>
                <a:sym typeface="BotonBQ-Bold"/>
              </a:rPr>
              <a:t>: </a:t>
            </a:r>
            <a:r>
              <a:rPr lang="en-US" sz="2200" dirty="0">
                <a:latin typeface="Cambria" charset="0"/>
                <a:ea typeface="Cambria" charset="0"/>
                <a:cs typeface="Cambria" charset="0"/>
              </a:rPr>
              <a:t>Fellowship Issue Discussion Topics (IDTs) will be </a:t>
            </a:r>
            <a:r>
              <a:rPr lang="en-US" sz="2200" dirty="0" smtClean="0">
                <a:latin typeface="Cambria" charset="0"/>
                <a:ea typeface="Cambria" charset="0"/>
                <a:cs typeface="Cambria" charset="0"/>
              </a:rPr>
              <a:t>selected </a:t>
            </a:r>
            <a:r>
              <a:rPr lang="en-US" sz="2200" dirty="0">
                <a:latin typeface="Cambria" charset="0"/>
                <a:ea typeface="Cambria" charset="0"/>
                <a:cs typeface="Cambria" charset="0"/>
              </a:rPr>
              <a:t>based on the following process: By August 1 following the World Service Conference (WSC), NAWS will create a section on na.org for IDT submissions. The poll should be translated via available software into as many languages as possible. Any member, group, area, region or zone will be able to add an item to the poll. Beginning February 1 in the year before the WSC the process of voting on the poll will start. Any member, group, area, region or zone will be able to vote on the choices in the poll. The poll will close on the final day as set by the Guide to World Services (GTWS) for regional motion submissions. </a:t>
            </a:r>
            <a:r>
              <a:rPr lang="en-US" sz="2200" dirty="0" smtClean="0">
                <a:latin typeface="Cambria" charset="0"/>
                <a:ea typeface="Cambria" charset="0"/>
                <a:cs typeface="Cambria" charset="0"/>
              </a:rPr>
              <a:t>The top six Issue Discussion Topics in the poll will be placed in the Conference Agenda Report and voted on in old business at the World Service Conference with the top three being the Issue Discussion Topics for that next conference cycle. </a:t>
            </a:r>
            <a:endParaRPr lang="en-US" sz="2200" dirty="0">
              <a:latin typeface="Cambria" charset="0"/>
              <a:ea typeface="Cambria" charset="0"/>
              <a:cs typeface="Cambria" charset="0"/>
              <a:sym typeface="BotonBQ-Regular"/>
            </a:endParaRPr>
          </a:p>
        </p:txBody>
      </p:sp>
      <p:sp>
        <p:nvSpPr>
          <p:cNvPr id="3" name="Shape 105"/>
          <p:cNvSpPr/>
          <p:nvPr/>
        </p:nvSpPr>
        <p:spPr>
          <a:xfrm>
            <a:off x="2475230" y="5969000"/>
            <a:ext cx="9183370" cy="723534"/>
          </a:xfrm>
          <a:prstGeom prst="rect">
            <a:avLst/>
          </a:prstGeom>
          <a:ln w="12700">
            <a:miter lim="400000"/>
          </a:ln>
          <a:extLst>
            <a:ext uri="{C572A759-6A51-4108-AA02-DFA0A04FC94B}">
              <ma14:wrappingTextBoxFlag xmlns:mc="http://schemas.openxmlformats.org/markup-compatibility/2006" xmlns:mv="urn:schemas-microsoft-com:mac:vml" xmlns:ma14="http://schemas.microsoft.com/office/mac/drawingml/2011/main" xmlns:p="http://schemas.openxmlformats.org/presentationml/2006/main" xmlns:r="http://schemas.openxmlformats.org/officeDocument/2006/relationships" xmlns:a="http://schemas.openxmlformats.org/drawingml/2006/main" xmlns="" val="1"/>
            </a:ext>
          </a:extLst>
        </p:spPr>
        <p:txBody>
          <a:bodyPr lIns="35719" tIns="35719" rIns="35719" bIns="35719" anchor="ctr">
            <a:noAutofit/>
          </a:bodyPr>
          <a:lstStyle/>
          <a:p>
            <a:r>
              <a:rPr sz="2200" b="1" dirty="0">
                <a:latin typeface="Cambria" charset="0"/>
                <a:ea typeface="Cambria" charset="0"/>
                <a:cs typeface="Cambria" charset="0"/>
                <a:sym typeface="BotonBQ-Bold"/>
              </a:rPr>
              <a:t>Intent: </a:t>
            </a:r>
            <a:r>
              <a:rPr lang="en-US" sz="2200" dirty="0">
                <a:latin typeface="Cambria" charset="0"/>
                <a:ea typeface="Cambria" charset="0"/>
                <a:cs typeface="Cambria" charset="0"/>
              </a:rPr>
              <a:t>To have more direct and specifically defined fellowship involvement in the creation and selection of Fellowship Issue Discussion Topics. </a:t>
            </a: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97961488"/>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extBox 2"/>
          <p:cNvSpPr txBox="1"/>
          <p:nvPr/>
        </p:nvSpPr>
        <p:spPr>
          <a:xfrm>
            <a:off x="320041" y="287171"/>
            <a:ext cx="11960860" cy="1645920"/>
          </a:xfrm>
          <a:prstGeom prst="rect">
            <a:avLst/>
          </a:prstGeom>
          <a:solidFill>
            <a:srgbClr val="FFFFFF"/>
          </a:solidFill>
          <a:ln w="63500" cap="flat">
            <a:solidFill>
              <a:srgbClr val="27AAE1"/>
            </a:solid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2468880" tIns="0" rIns="36576" bIns="36576" numCol="1" spcCol="38100" rtlCol="0" anchor="ctr">
            <a:noAutofit/>
          </a:bodyPr>
          <a:lstStyle/>
          <a:p>
            <a:pPr algn="ctr"/>
            <a:r>
              <a:rPr lang="en-US" sz="4500" b="1" dirty="0">
                <a:latin typeface="+mj-lt"/>
              </a:rPr>
              <a:t>Regional motions related </a:t>
            </a:r>
            <a:r>
              <a:rPr lang="en-US" sz="4500" b="1" dirty="0" smtClean="0">
                <a:latin typeface="+mj-lt"/>
              </a:rPr>
              <a:t/>
            </a:r>
            <a:br>
              <a:rPr lang="en-US" sz="4500" b="1" dirty="0" smtClean="0">
                <a:latin typeface="+mj-lt"/>
              </a:rPr>
            </a:br>
            <a:r>
              <a:rPr lang="en-US" sz="4500" b="1" dirty="0" smtClean="0">
                <a:latin typeface="+mj-lt"/>
              </a:rPr>
              <a:t>to the </a:t>
            </a:r>
            <a:r>
              <a:rPr lang="en-US" sz="4500" b="1" dirty="0">
                <a:latin typeface="+mj-lt"/>
              </a:rPr>
              <a:t>role of </a:t>
            </a:r>
            <a:r>
              <a:rPr lang="en-US" sz="4500" b="1" dirty="0" smtClean="0">
                <a:latin typeface="+mj-lt"/>
              </a:rPr>
              <a:t>zones – </a:t>
            </a:r>
            <a:r>
              <a:rPr lang="en-US" sz="3600" b="1" dirty="0" smtClean="0">
                <a:latin typeface="+mj-lt"/>
              </a:rPr>
              <a:t>Motions 15 &amp; 16</a:t>
            </a:r>
            <a:endParaRPr lang="en-US" sz="3600" b="1" dirty="0">
              <a:latin typeface="+mj-lt"/>
            </a:endParaRPr>
          </a:p>
        </p:txBody>
      </p:sp>
      <p:pic>
        <p:nvPicPr>
          <p:cNvPr id="5" name="wsc2018_logobluetextchairs.png"/>
          <p:cNvPicPr/>
          <p:nvPr/>
        </p:nvPicPr>
        <p:blipFill>
          <a:blip r:embed="rId3">
            <a:extLst/>
          </a:blip>
          <a:stretch>
            <a:fillRect/>
          </a:stretch>
        </p:blipFill>
        <p:spPr>
          <a:xfrm>
            <a:off x="432012" y="327580"/>
            <a:ext cx="2264894" cy="1588953"/>
          </a:xfrm>
          <a:prstGeom prst="rect">
            <a:avLst/>
          </a:prstGeom>
          <a:ln w="12700">
            <a:miter lim="400000"/>
          </a:ln>
        </p:spPr>
      </p:pic>
      <p:sp>
        <p:nvSpPr>
          <p:cNvPr id="7" name="Content Placeholder 2"/>
          <p:cNvSpPr txBox="1">
            <a:spLocks/>
          </p:cNvSpPr>
          <p:nvPr/>
        </p:nvSpPr>
        <p:spPr>
          <a:xfrm>
            <a:off x="955266" y="2299216"/>
            <a:ext cx="11068495"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800"/>
              </a:spcBef>
              <a:buFont typeface="Arial" panose="020B0604020202020204" pitchFamily="34" charset="0"/>
              <a:buNone/>
            </a:pPr>
            <a:r>
              <a:rPr lang="en-US" dirty="0" smtClean="0">
                <a:latin typeface="+mj-lt"/>
              </a:rPr>
              <a:t>Background information and helpful links contained in the </a:t>
            </a:r>
            <a:r>
              <a:rPr lang="en-US" i="1" dirty="0" smtClean="0">
                <a:latin typeface="+mj-lt"/>
              </a:rPr>
              <a:t>CAR</a:t>
            </a:r>
          </a:p>
          <a:p>
            <a:pPr lvl="1">
              <a:lnSpc>
                <a:spcPct val="100000"/>
              </a:lnSpc>
              <a:spcBef>
                <a:spcPts val="800"/>
              </a:spcBef>
            </a:pPr>
            <a:r>
              <a:rPr lang="en-US" sz="2800" dirty="0" smtClean="0">
                <a:latin typeface="+mj-lt"/>
              </a:rPr>
              <a:t>Description of zonal forums in </a:t>
            </a:r>
            <a:r>
              <a:rPr lang="en-US" sz="2800" i="1" dirty="0" smtClean="0">
                <a:latin typeface="+mj-lt"/>
              </a:rPr>
              <a:t>A Guide to World Services in NA</a:t>
            </a:r>
          </a:p>
          <a:p>
            <a:pPr lvl="1">
              <a:lnSpc>
                <a:spcPct val="100000"/>
              </a:lnSpc>
              <a:spcBef>
                <a:spcPts val="800"/>
              </a:spcBef>
            </a:pPr>
            <a:r>
              <a:rPr lang="en-US" sz="2800" dirty="0" smtClean="0">
                <a:latin typeface="+mj-lt"/>
              </a:rPr>
              <a:t>In practice, zones vary a great deal</a:t>
            </a:r>
          </a:p>
          <a:p>
            <a:pPr lvl="1">
              <a:lnSpc>
                <a:spcPct val="100000"/>
              </a:lnSpc>
              <a:spcBef>
                <a:spcPts val="800"/>
              </a:spcBef>
            </a:pPr>
            <a:r>
              <a:rPr lang="en-US" sz="2800" dirty="0" smtClean="0">
                <a:latin typeface="+mj-lt"/>
              </a:rPr>
              <a:t>Future of the WSC Project webpage at </a:t>
            </a:r>
            <a:r>
              <a:rPr lang="en-US" sz="2800" dirty="0" smtClean="0">
                <a:latin typeface="+mj-lt"/>
                <a:hlinkClick r:id="rId4"/>
              </a:rPr>
              <a:t>www.naorg/future</a:t>
            </a:r>
            <a:r>
              <a:rPr lang="en-US" sz="2800" dirty="0" smtClean="0">
                <a:latin typeface="+mj-lt"/>
              </a:rPr>
              <a:t> contains</a:t>
            </a:r>
          </a:p>
          <a:p>
            <a:pPr lvl="2">
              <a:lnSpc>
                <a:spcPct val="100000"/>
              </a:lnSpc>
              <a:spcBef>
                <a:spcPts val="800"/>
              </a:spcBef>
              <a:buFont typeface="Courier New" panose="02070309020205020404" pitchFamily="49" charset="0"/>
              <a:buChar char="o"/>
            </a:pPr>
            <a:r>
              <a:rPr lang="en-US" sz="2800" dirty="0" smtClean="0">
                <a:latin typeface="+mj-lt"/>
              </a:rPr>
              <a:t> Materials and results from Role of Zones 2014-2016 IDT</a:t>
            </a:r>
          </a:p>
          <a:p>
            <a:pPr lvl="2">
              <a:lnSpc>
                <a:spcPct val="100000"/>
              </a:lnSpc>
              <a:spcBef>
                <a:spcPts val="800"/>
              </a:spcBef>
              <a:buFont typeface="Courier New" panose="02070309020205020404" pitchFamily="49" charset="0"/>
              <a:buChar char="o"/>
            </a:pPr>
            <a:r>
              <a:rPr lang="en-US" sz="2800" dirty="0" smtClean="0">
                <a:latin typeface="+mj-lt"/>
              </a:rPr>
              <a:t> Zonal map and other information</a:t>
            </a:r>
          </a:p>
          <a:p>
            <a:pPr lvl="1">
              <a:lnSpc>
                <a:spcPct val="100000"/>
              </a:lnSpc>
              <a:spcBef>
                <a:spcPts val="800"/>
              </a:spcBef>
            </a:pPr>
            <a:r>
              <a:rPr lang="en-US" sz="2800" dirty="0" smtClean="0">
                <a:latin typeface="+mj-lt"/>
              </a:rPr>
              <a:t>Information on roles and functions of zones is currently being updated</a:t>
            </a:r>
            <a:endParaRPr lang="en-US" dirty="0">
              <a:latin typeface="+mj-lt"/>
            </a:endParaRP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210594504"/>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2262708" y="4114800"/>
            <a:ext cx="9929292" cy="2743200"/>
          </a:xfrm>
        </p:spPr>
        <p:txBody>
          <a:bodyPr>
            <a:normAutofit/>
          </a:bodyPr>
          <a:lstStyle/>
          <a:p>
            <a:pPr marL="0" indent="0">
              <a:lnSpc>
                <a:spcPct val="100000"/>
              </a:lnSpc>
              <a:buNone/>
            </a:pPr>
            <a:r>
              <a:rPr lang="en-US" b="1" dirty="0">
                <a:latin typeface="Cambria" panose="02040503050406030204" pitchFamily="18" charset="0"/>
              </a:rPr>
              <a:t>Intent: </a:t>
            </a:r>
            <a:r>
              <a:rPr lang="en-US" dirty="0">
                <a:latin typeface="Cambria" panose="02040503050406030204" pitchFamily="18" charset="0"/>
              </a:rPr>
              <a:t>To create an opportunity for zonal forums to get in touch, present themselves, discuss how they work and talk about possible future zonal representation at the WSC, its advantages, and challenges.</a:t>
            </a:r>
          </a:p>
          <a:p>
            <a:pPr marL="0" indent="0">
              <a:lnSpc>
                <a:spcPct val="100000"/>
              </a:lnSpc>
              <a:spcBef>
                <a:spcPts val="600"/>
              </a:spcBef>
              <a:buNone/>
            </a:pPr>
            <a:r>
              <a:rPr lang="en-US" b="1" dirty="0">
                <a:latin typeface="Cambria" panose="02040503050406030204" pitchFamily="18" charset="0"/>
              </a:rPr>
              <a:t>Maker: </a:t>
            </a:r>
            <a:r>
              <a:rPr lang="en-US" dirty="0">
                <a:latin typeface="Cambria" panose="02040503050406030204" pitchFamily="18" charset="0"/>
              </a:rPr>
              <a:t>Portugal </a:t>
            </a:r>
            <a:r>
              <a:rPr lang="en-US" dirty="0" smtClean="0">
                <a:latin typeface="Cambria" panose="02040503050406030204" pitchFamily="18" charset="0"/>
              </a:rPr>
              <a:t>Region</a:t>
            </a:r>
          </a:p>
          <a:p>
            <a:pPr marL="0" indent="0">
              <a:lnSpc>
                <a:spcPct val="100000"/>
              </a:lnSpc>
              <a:spcBef>
                <a:spcPts val="1800"/>
              </a:spcBef>
              <a:buNone/>
            </a:pPr>
            <a:endParaRPr lang="en-US" dirty="0">
              <a:latin typeface="Cambria" panose="02040503050406030204" pitchFamily="18" charset="0"/>
            </a:endParaRPr>
          </a:p>
        </p:txBody>
      </p:sp>
      <p:sp>
        <p:nvSpPr>
          <p:cNvPr id="4" name="Shape 75"/>
          <p:cNvSpPr/>
          <p:nvPr/>
        </p:nvSpPr>
        <p:spPr>
          <a:xfrm>
            <a:off x="317499" y="3450338"/>
            <a:ext cx="11287165" cy="1"/>
          </a:xfrm>
          <a:prstGeom prst="line">
            <a:avLst/>
          </a:prstGeom>
          <a:ln w="63500">
            <a:solidFill>
              <a:srgbClr val="27AAE1"/>
            </a:solidFill>
            <a:miter lim="400000"/>
          </a:ln>
        </p:spPr>
        <p:txBody>
          <a:bodyPr lIns="0" tIns="0" rIns="0" bIns="0" anchor="ctr"/>
          <a:lstStyle/>
          <a:p>
            <a:pPr lvl="0">
              <a:defRPr sz="3200"/>
            </a:pPr>
            <a:endParaRPr sz="1600"/>
          </a:p>
        </p:txBody>
      </p:sp>
      <p:sp>
        <p:nvSpPr>
          <p:cNvPr id="2" name="Rectangle 1"/>
          <p:cNvSpPr/>
          <p:nvPr/>
        </p:nvSpPr>
        <p:spPr>
          <a:xfrm>
            <a:off x="0" y="2694214"/>
            <a:ext cx="12192000" cy="15838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hape 74"/>
          <p:cNvSpPr/>
          <p:nvPr/>
        </p:nvSpPr>
        <p:spPr>
          <a:xfrm>
            <a:off x="343823" y="653130"/>
            <a:ext cx="11335862" cy="2797207"/>
          </a:xfrm>
          <a:prstGeom prst="rect">
            <a:avLst/>
          </a:prstGeom>
          <a:ln w="12700">
            <a:miter lim="400000"/>
          </a:ln>
          <a:extLst>
            <a:ext uri="{C572A759-6A51-4108-AA02-DFA0A04FC94B}">
              <ma14:wrappingTextBoxFlag xmlns:mc="http://schemas.openxmlformats.org/markup-compatibility/2006" xmlns:mv="urn:schemas-microsoft-com:mac:vml" xmlns:ma14="http://schemas.microsoft.com/office/mac/drawingml/2011/main" xmlns="" xmlns:p="http://schemas.openxmlformats.org/presentationml/2006/main" xmlns:r="http://schemas.openxmlformats.org/officeDocument/2006/relationships" xmlns:a="http://schemas.openxmlformats.org/drawingml/2006/main" val="1"/>
            </a:ext>
          </a:extLst>
        </p:spPr>
        <p:txBody>
          <a:bodyPr wrap="square" lIns="35719" tIns="35719" rIns="35719" bIns="35719" anchor="t" anchorCtr="0">
            <a:noAutofit/>
          </a:bodyPr>
          <a:lstStyle/>
          <a:p>
            <a:pPr marL="0" lvl="1" defTabSz="457200">
              <a:defRPr sz="1800"/>
            </a:pPr>
            <a:r>
              <a:rPr sz="3500" b="1" dirty="0">
                <a:latin typeface="Cambria" charset="0"/>
                <a:ea typeface="Cambria" charset="0"/>
                <a:cs typeface="Cambria" charset="0"/>
                <a:sym typeface="BotonBQ-Bold"/>
              </a:rPr>
              <a:t>Motion </a:t>
            </a:r>
            <a:r>
              <a:rPr sz="3500" b="1" dirty="0" smtClean="0">
                <a:latin typeface="Cambria" charset="0"/>
                <a:ea typeface="Cambria" charset="0"/>
                <a:cs typeface="Cambria" charset="0"/>
                <a:sym typeface="BotonBQ-Bold"/>
              </a:rPr>
              <a:t>1</a:t>
            </a:r>
            <a:r>
              <a:rPr lang="en-US" sz="3500" b="1" dirty="0" smtClean="0">
                <a:latin typeface="Cambria" charset="0"/>
                <a:ea typeface="Cambria" charset="0"/>
                <a:cs typeface="Cambria" charset="0"/>
                <a:sym typeface="BotonBQ-Bold"/>
              </a:rPr>
              <a:t>5</a:t>
            </a:r>
            <a:r>
              <a:rPr sz="3500" b="1" dirty="0" smtClean="0">
                <a:latin typeface="Cambria" charset="0"/>
                <a:ea typeface="Cambria" charset="0"/>
                <a:cs typeface="Cambria" charset="0"/>
                <a:sym typeface="BotonBQ-Bold"/>
              </a:rPr>
              <a:t>:</a:t>
            </a:r>
            <a:r>
              <a:rPr sz="3250" b="1" dirty="0" smtClean="0">
                <a:latin typeface="Cambria" charset="0"/>
                <a:ea typeface="Cambria" charset="0"/>
                <a:cs typeface="Cambria" charset="0"/>
                <a:sym typeface="BotonBQ-Bold"/>
              </a:rPr>
              <a:t> </a:t>
            </a:r>
            <a:r>
              <a:rPr lang="en-US" sz="2800" dirty="0" smtClean="0">
                <a:latin typeface="Cambria" panose="02040503050406030204" pitchFamily="18" charset="0"/>
              </a:rPr>
              <a:t>To </a:t>
            </a:r>
            <a:r>
              <a:rPr lang="en-US" sz="2800" dirty="0">
                <a:latin typeface="Cambria" panose="02040503050406030204" pitchFamily="18" charset="0"/>
              </a:rPr>
              <a:t>hold a 3 day meeting of 2 representatives </a:t>
            </a:r>
            <a:r>
              <a:rPr lang="en-US" sz="2800" dirty="0" smtClean="0">
                <a:latin typeface="Cambria" panose="02040503050406030204" pitchFamily="18" charset="0"/>
              </a:rPr>
              <a:t>from </a:t>
            </a:r>
          </a:p>
          <a:p>
            <a:pPr marL="0" lvl="1" defTabSz="457200">
              <a:spcAft>
                <a:spcPts val="600"/>
              </a:spcAft>
              <a:defRPr sz="1800"/>
            </a:pPr>
            <a:r>
              <a:rPr lang="en-US" sz="2800" dirty="0" smtClean="0">
                <a:latin typeface="Cambria" panose="02040503050406030204" pitchFamily="18" charset="0"/>
              </a:rPr>
              <a:t>each of the existing zonal forums. The meeting will be planned by NA World Services who will also cover the expenses for the meeting itself. The zonal forums or their regions will cover the cost of travel and meals for the representatives with financial assistance from NA World Services if necessary.</a:t>
            </a:r>
          </a:p>
          <a:p>
            <a:pPr marL="0" lvl="1" defTabSz="457200">
              <a:defRPr sz="1800"/>
            </a:pPr>
            <a:r>
              <a:rPr lang="en-US" sz="2800" dirty="0">
                <a:latin typeface="Cambria" panose="02040503050406030204" pitchFamily="18" charset="0"/>
              </a:rPr>
              <a:t>This meeting will occur in the 2018-2020 Conference cycle.</a:t>
            </a:r>
            <a:endParaRPr sz="2800" dirty="0">
              <a:latin typeface="Cambria" charset="0"/>
              <a:ea typeface="Cambria" charset="0"/>
              <a:cs typeface="Cambria" charset="0"/>
              <a:sym typeface="BotonBQ-Regular"/>
            </a:endParaRP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353744788"/>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769162" y="2179674"/>
            <a:ext cx="11054243" cy="4504329"/>
          </a:xfrm>
        </p:spPr>
        <p:txBody>
          <a:bodyPr>
            <a:noAutofit/>
          </a:bodyPr>
          <a:lstStyle/>
          <a:p>
            <a:pPr marL="0" indent="0">
              <a:lnSpc>
                <a:spcPct val="100000"/>
              </a:lnSpc>
              <a:buNone/>
            </a:pPr>
            <a:r>
              <a:rPr lang="en-US" dirty="0">
                <a:latin typeface="+mj-lt"/>
              </a:rPr>
              <a:t>We believe that zonal representation is the way forward for seating at WSC. We feel that promoting a meeting between the 15 existing Zonal Forums can lead to a more efficient use of NA funds, enable NA to carry the message to addicts in their own languages more effectively, improve accountability and conscience at WSC. </a:t>
            </a:r>
            <a:r>
              <a:rPr lang="en-US" dirty="0" smtClean="0">
                <a:latin typeface="+mj-lt"/>
              </a:rPr>
              <a:t>A </a:t>
            </a:r>
            <a:r>
              <a:rPr lang="en-US" dirty="0">
                <a:latin typeface="+mj-lt"/>
              </a:rPr>
              <a:t>gathering of the zones will allow for an exchange of ideas and information between zones. In the parts world where FD is important having zones with the resources to meet some of these requests locally can be more efficient than leaving everything to the </a:t>
            </a:r>
            <a:r>
              <a:rPr lang="en-US" dirty="0" smtClean="0">
                <a:latin typeface="+mj-lt"/>
              </a:rPr>
              <a:t>WSO…</a:t>
            </a:r>
          </a:p>
        </p:txBody>
      </p:sp>
      <p:sp>
        <p:nvSpPr>
          <p:cNvPr id="4" name="Shape 83"/>
          <p:cNvSpPr/>
          <p:nvPr/>
        </p:nvSpPr>
        <p:spPr>
          <a:xfrm>
            <a:off x="2413000" y="836884"/>
            <a:ext cx="9410700" cy="764632"/>
          </a:xfrm>
          <a:prstGeom prst="rect">
            <a:avLst/>
          </a:prstGeom>
          <a:ln w="12700">
            <a:miter lim="400000"/>
          </a:ln>
          <a:extLst>
            <a:ext uri="{C572A759-6A51-4108-AA02-DFA0A04FC94B}">
              <ma14:wrappingTextBoxFlag xmlns:mc="http://schemas.openxmlformats.org/markup-compatibility/2006" xmlns:mv="urn:schemas-microsoft-com:mac:vml" xmlns:ma14="http://schemas.microsoft.com/office/mac/drawingml/2011/main" xmlns="" xmlns:p="http://schemas.openxmlformats.org/presentationml/2006/main" xmlns:r="http://schemas.openxmlformats.org/officeDocument/2006/relationships" xmlns:a="http://schemas.openxmlformats.org/drawingml/2006/main" val="1"/>
            </a:ext>
          </a:extLst>
        </p:spPr>
        <p:txBody>
          <a:bodyPr lIns="35719" tIns="35719" rIns="35719" bIns="35719" anchor="ctr">
            <a:noAutofit/>
          </a:bodyPr>
          <a:lstStyle/>
          <a:p>
            <a:pPr marL="0" lvl="1" indent="0" algn="ctr" defTabSz="457200">
              <a:defRPr sz="1800"/>
            </a:pPr>
            <a:r>
              <a:rPr sz="4500" b="1" dirty="0">
                <a:latin typeface="Cambria" charset="0"/>
                <a:ea typeface="Cambria" charset="0"/>
                <a:cs typeface="Cambria" charset="0"/>
                <a:sym typeface="BotonBQ-Bold"/>
              </a:rPr>
              <a:t>Motion </a:t>
            </a:r>
            <a:r>
              <a:rPr sz="4500" b="1" dirty="0" smtClean="0">
                <a:latin typeface="Cambria" charset="0"/>
                <a:ea typeface="Cambria" charset="0"/>
                <a:cs typeface="Cambria" charset="0"/>
                <a:sym typeface="BotonBQ-Bold"/>
              </a:rPr>
              <a:t>1</a:t>
            </a:r>
            <a:r>
              <a:rPr lang="en-US" sz="4500" b="1" dirty="0" smtClean="0">
                <a:latin typeface="Cambria" charset="0"/>
                <a:ea typeface="Cambria" charset="0"/>
                <a:cs typeface="Cambria" charset="0"/>
                <a:sym typeface="BotonBQ-Bold"/>
              </a:rPr>
              <a:t>5</a:t>
            </a:r>
            <a:r>
              <a:rPr sz="4500" b="1" dirty="0" smtClean="0">
                <a:latin typeface="Cambria" charset="0"/>
                <a:ea typeface="Cambria" charset="0"/>
                <a:cs typeface="Cambria" charset="0"/>
                <a:sym typeface="BotonBQ-Bold"/>
              </a:rPr>
              <a:t>: </a:t>
            </a:r>
            <a:r>
              <a:rPr sz="4500" b="1" dirty="0">
                <a:latin typeface="Cambria" charset="0"/>
                <a:ea typeface="Cambria" charset="0"/>
                <a:cs typeface="Cambria" charset="0"/>
                <a:sym typeface="BotonBQ-Bold"/>
              </a:rPr>
              <a:t>Rationale by Region</a:t>
            </a: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730819368"/>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822324" y="2126511"/>
            <a:ext cx="10862857" cy="4504329"/>
          </a:xfrm>
        </p:spPr>
        <p:txBody>
          <a:bodyPr>
            <a:noAutofit/>
          </a:bodyPr>
          <a:lstStyle/>
          <a:p>
            <a:pPr marL="0" indent="0">
              <a:lnSpc>
                <a:spcPct val="95000"/>
              </a:lnSpc>
              <a:buNone/>
            </a:pPr>
            <a:r>
              <a:rPr lang="en-US" sz="2700" dirty="0">
                <a:latin typeface="+mj-lt"/>
              </a:rPr>
              <a:t>The combination of geographic proximity and sometimes language skills can make zones an important tool for helping smaller fellowships grow offering more addicts the chance to experience the NA message in their own language. </a:t>
            </a:r>
            <a:r>
              <a:rPr lang="en-US" sz="2700" dirty="0" smtClean="0">
                <a:latin typeface="+mj-lt"/>
              </a:rPr>
              <a:t>As </a:t>
            </a:r>
            <a:r>
              <a:rPr lang="en-US" sz="2700" dirty="0">
                <a:latin typeface="+mj-lt"/>
              </a:rPr>
              <a:t>NA grows more and more regions have asked to be seated at the WSC if Iran follows the pattern of Brazil the WSC may be faced with many request for more seated regions. A key opportunity of having a zonal gathering is to look at the way towards a WSC that is attended by zones instead of regions. This would lead to a WSC with less delegates making to easier for a dialog between members to occur and making it easier for a clear conscience of the fellowship to form.</a:t>
            </a:r>
          </a:p>
        </p:txBody>
      </p:sp>
      <p:sp>
        <p:nvSpPr>
          <p:cNvPr id="4" name="Shape 83"/>
          <p:cNvSpPr/>
          <p:nvPr/>
        </p:nvSpPr>
        <p:spPr>
          <a:xfrm>
            <a:off x="2413000" y="836884"/>
            <a:ext cx="9410700" cy="764632"/>
          </a:xfrm>
          <a:prstGeom prst="rect">
            <a:avLst/>
          </a:prstGeom>
          <a:ln w="12700">
            <a:miter lim="400000"/>
          </a:ln>
          <a:extLst>
            <a:ext uri="{C572A759-6A51-4108-AA02-DFA0A04FC94B}">
              <ma14:wrappingTextBoxFlag xmlns:mc="http://schemas.openxmlformats.org/markup-compatibility/2006" xmlns:mv="urn:schemas-microsoft-com:mac:vml" xmlns:ma14="http://schemas.microsoft.com/office/mac/drawingml/2011/main" xmlns="" xmlns:p="http://schemas.openxmlformats.org/presentationml/2006/main" xmlns:r="http://schemas.openxmlformats.org/officeDocument/2006/relationships" xmlns:a="http://schemas.openxmlformats.org/drawingml/2006/main" val="1"/>
            </a:ext>
          </a:extLst>
        </p:spPr>
        <p:txBody>
          <a:bodyPr lIns="35719" tIns="35719" rIns="35719" bIns="35719" anchor="ctr">
            <a:noAutofit/>
          </a:bodyPr>
          <a:lstStyle/>
          <a:p>
            <a:pPr marL="0" lvl="1" indent="0" algn="ctr" defTabSz="457200">
              <a:defRPr sz="1800"/>
            </a:pPr>
            <a:r>
              <a:rPr sz="4500" b="1" dirty="0">
                <a:latin typeface="Cambria" charset="0"/>
                <a:ea typeface="Cambria" charset="0"/>
                <a:cs typeface="Cambria" charset="0"/>
                <a:sym typeface="BotonBQ-Bold"/>
              </a:rPr>
              <a:t>Motion </a:t>
            </a:r>
            <a:r>
              <a:rPr sz="4500" b="1" dirty="0" smtClean="0">
                <a:latin typeface="Cambria" charset="0"/>
                <a:ea typeface="Cambria" charset="0"/>
                <a:cs typeface="Cambria" charset="0"/>
                <a:sym typeface="BotonBQ-Bold"/>
              </a:rPr>
              <a:t>1</a:t>
            </a:r>
            <a:r>
              <a:rPr lang="en-US" sz="4500" b="1" dirty="0" smtClean="0">
                <a:latin typeface="Cambria" charset="0"/>
                <a:ea typeface="Cambria" charset="0"/>
                <a:cs typeface="Cambria" charset="0"/>
                <a:sym typeface="BotonBQ-Bold"/>
              </a:rPr>
              <a:t>5</a:t>
            </a:r>
            <a:r>
              <a:rPr sz="4500" b="1" dirty="0" smtClean="0">
                <a:latin typeface="Cambria" charset="0"/>
                <a:ea typeface="Cambria" charset="0"/>
                <a:cs typeface="Cambria" charset="0"/>
                <a:sym typeface="BotonBQ-Bold"/>
              </a:rPr>
              <a:t>: </a:t>
            </a:r>
            <a:r>
              <a:rPr sz="4500" b="1" dirty="0">
                <a:latin typeface="Cambria" charset="0"/>
                <a:ea typeface="Cambria" charset="0"/>
                <a:cs typeface="Cambria" charset="0"/>
                <a:sym typeface="BotonBQ-Bold"/>
              </a:rPr>
              <a:t>Rationale by Region</a:t>
            </a: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666673450"/>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hape 83"/>
          <p:cNvSpPr/>
          <p:nvPr/>
        </p:nvSpPr>
        <p:spPr>
          <a:xfrm>
            <a:off x="2311400" y="836884"/>
            <a:ext cx="9512300" cy="764632"/>
          </a:xfrm>
          <a:prstGeom prst="rect">
            <a:avLst/>
          </a:prstGeom>
          <a:ln w="12700">
            <a:miter lim="400000"/>
          </a:ln>
          <a:extLst>
            <a:ext uri="{C572A759-6A51-4108-AA02-DFA0A04FC94B}">
              <ma14:wrappingTextBoxFlag xmlns:mc="http://schemas.openxmlformats.org/markup-compatibility/2006" xmlns:mv="urn:schemas-microsoft-com:mac:vml" xmlns:ma14="http://schemas.microsoft.com/office/mac/drawingml/2011/main" xmlns="" xmlns:p="http://schemas.openxmlformats.org/presentationml/2006/main" xmlns:r="http://schemas.openxmlformats.org/officeDocument/2006/relationships" xmlns:a="http://schemas.openxmlformats.org/drawingml/2006/main" val="1"/>
            </a:ext>
          </a:extLst>
        </p:spPr>
        <p:txBody>
          <a:bodyPr lIns="35719" tIns="35719" rIns="35719" bIns="35719" anchor="ctr">
            <a:noAutofit/>
          </a:bodyPr>
          <a:lstStyle/>
          <a:p>
            <a:pPr marL="0" lvl="1" indent="0" algn="ctr" defTabSz="457200">
              <a:defRPr sz="1800"/>
            </a:pPr>
            <a:r>
              <a:rPr sz="4500" b="1" dirty="0">
                <a:latin typeface="Cambria" charset="0"/>
                <a:ea typeface="Cambria" charset="0"/>
                <a:cs typeface="Cambria" charset="0"/>
                <a:sym typeface="BotonBQ-Bold"/>
              </a:rPr>
              <a:t>Motion </a:t>
            </a:r>
            <a:r>
              <a:rPr sz="4500" b="1" dirty="0" smtClean="0">
                <a:latin typeface="Cambria" charset="0"/>
                <a:ea typeface="Cambria" charset="0"/>
                <a:cs typeface="Cambria" charset="0"/>
                <a:sym typeface="BotonBQ-Bold"/>
              </a:rPr>
              <a:t>1</a:t>
            </a:r>
            <a:r>
              <a:rPr lang="en-US" sz="4500" b="1" dirty="0" smtClean="0">
                <a:latin typeface="Cambria" charset="0"/>
                <a:ea typeface="Cambria" charset="0"/>
                <a:cs typeface="Cambria" charset="0"/>
                <a:sym typeface="BotonBQ-Bold"/>
              </a:rPr>
              <a:t>5</a:t>
            </a:r>
            <a:r>
              <a:rPr sz="4500" b="1" dirty="0" smtClean="0">
                <a:latin typeface="Cambria" charset="0"/>
                <a:ea typeface="Cambria" charset="0"/>
                <a:cs typeface="Cambria" charset="0"/>
                <a:sym typeface="BotonBQ-Bold"/>
              </a:rPr>
              <a:t>: </a:t>
            </a:r>
            <a:r>
              <a:rPr lang="en-US" sz="4500" b="1" dirty="0" smtClean="0">
                <a:latin typeface="Cambria" charset="0"/>
                <a:ea typeface="Cambria" charset="0"/>
                <a:cs typeface="Cambria" charset="0"/>
                <a:sym typeface="BotonBQ-Bold"/>
              </a:rPr>
              <a:t>World Board Response</a:t>
            </a:r>
            <a:endParaRPr sz="4500" b="1" dirty="0">
              <a:latin typeface="Cambria" charset="0"/>
              <a:ea typeface="Cambria" charset="0"/>
              <a:cs typeface="Cambria" charset="0"/>
              <a:sym typeface="BotonBQ-Bold"/>
            </a:endParaRPr>
          </a:p>
        </p:txBody>
      </p:sp>
      <p:sp>
        <p:nvSpPr>
          <p:cNvPr id="3" name="Content Placeholder 2"/>
          <p:cNvSpPr txBox="1">
            <a:spLocks/>
          </p:cNvSpPr>
          <p:nvPr/>
        </p:nvSpPr>
        <p:spPr>
          <a:xfrm>
            <a:off x="245660" y="2113811"/>
            <a:ext cx="11578040" cy="474418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lnSpc>
                <a:spcPct val="95000"/>
              </a:lnSpc>
              <a:spcBef>
                <a:spcPts val="0"/>
              </a:spcBef>
              <a:spcAft>
                <a:spcPts val="1200"/>
              </a:spcAft>
              <a:buBlip>
                <a:blip r:embed="rId3"/>
              </a:buBlip>
            </a:pPr>
            <a:r>
              <a:rPr lang="en-US" dirty="0" smtClean="0">
                <a:latin typeface="+mj-lt"/>
              </a:rPr>
              <a:t>In support of the idea of a three-day, international, face-to-face meeting of zones </a:t>
            </a:r>
          </a:p>
          <a:p>
            <a:pPr marL="457200" indent="-457200" defTabSz="909638">
              <a:lnSpc>
                <a:spcPct val="95000"/>
              </a:lnSpc>
              <a:spcBef>
                <a:spcPts val="0"/>
              </a:spcBef>
              <a:spcAft>
                <a:spcPts val="1200"/>
              </a:spcAft>
              <a:buBlip>
                <a:blip r:embed="rId3"/>
              </a:buBlip>
            </a:pPr>
            <a:r>
              <a:rPr lang="en-US" dirty="0" smtClean="0">
                <a:latin typeface="+mj-lt"/>
              </a:rPr>
              <a:t>Could lead to a more efficient use of NA funds, more effectively carrying the message, improved accountability and conscience  at the WSC</a:t>
            </a:r>
          </a:p>
          <a:p>
            <a:pPr marL="457200" indent="-457200">
              <a:lnSpc>
                <a:spcPct val="95000"/>
              </a:lnSpc>
              <a:spcBef>
                <a:spcPts val="0"/>
              </a:spcBef>
              <a:spcAft>
                <a:spcPts val="1200"/>
              </a:spcAft>
              <a:buBlip>
                <a:blip r:embed="rId3"/>
              </a:buBlip>
            </a:pPr>
            <a:r>
              <a:rPr lang="en-US" dirty="0" smtClean="0">
                <a:latin typeface="+mj-lt"/>
              </a:rPr>
              <a:t>A new body may come up with new ideas</a:t>
            </a:r>
          </a:p>
          <a:p>
            <a:pPr marL="457200" indent="-457200">
              <a:lnSpc>
                <a:spcPct val="95000"/>
              </a:lnSpc>
              <a:spcBef>
                <a:spcPts val="0"/>
              </a:spcBef>
              <a:spcAft>
                <a:spcPts val="600"/>
              </a:spcAft>
              <a:buBlip>
                <a:blip r:embed="rId3"/>
              </a:buBlip>
            </a:pPr>
            <a:r>
              <a:rPr lang="en-US" dirty="0" smtClean="0">
                <a:latin typeface="+mj-lt"/>
              </a:rPr>
              <a:t>This meeting could be supplemented with additional work online</a:t>
            </a:r>
          </a:p>
          <a:p>
            <a:pPr lvl="3">
              <a:lnSpc>
                <a:spcPct val="95000"/>
              </a:lnSpc>
              <a:spcBef>
                <a:spcPts val="0"/>
              </a:spcBef>
              <a:spcAft>
                <a:spcPts val="600"/>
              </a:spcAft>
            </a:pPr>
            <a:r>
              <a:rPr lang="en-US" sz="2800" dirty="0" smtClean="0">
                <a:latin typeface="+mj-lt"/>
              </a:rPr>
              <a:t>Funding could come from the Future of the WSC project</a:t>
            </a:r>
          </a:p>
          <a:p>
            <a:pPr lvl="3">
              <a:lnSpc>
                <a:spcPct val="95000"/>
              </a:lnSpc>
              <a:spcBef>
                <a:spcPts val="0"/>
              </a:spcBef>
              <a:spcAft>
                <a:spcPts val="600"/>
              </a:spcAft>
            </a:pPr>
            <a:r>
              <a:rPr lang="en-US" sz="2800" dirty="0" smtClean="0">
                <a:latin typeface="+mj-lt"/>
              </a:rPr>
              <a:t>Choice of participants would be up to the zones</a:t>
            </a:r>
          </a:p>
          <a:p>
            <a:pPr lvl="3">
              <a:lnSpc>
                <a:spcPct val="95000"/>
              </a:lnSpc>
              <a:spcBef>
                <a:spcPts val="0"/>
              </a:spcBef>
              <a:spcAft>
                <a:spcPts val="600"/>
              </a:spcAft>
            </a:pPr>
            <a:r>
              <a:rPr lang="en-US" sz="2800" dirty="0" smtClean="0">
                <a:latin typeface="+mj-lt"/>
              </a:rPr>
              <a:t>Decisions about funding would be up to World Services</a:t>
            </a:r>
            <a:endParaRPr lang="en-US" sz="2800" dirty="0">
              <a:latin typeface="+mj-lt"/>
            </a:endParaRP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452837437"/>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410671" y="2125272"/>
            <a:ext cx="11293840" cy="4745038"/>
          </a:xfrm>
        </p:spPr>
        <p:txBody>
          <a:bodyPr>
            <a:normAutofit lnSpcReduction="10000"/>
          </a:bodyPr>
          <a:lstStyle/>
          <a:p>
            <a:pPr marL="0" indent="0">
              <a:lnSpc>
                <a:spcPct val="100000"/>
              </a:lnSpc>
              <a:buNone/>
            </a:pPr>
            <a:r>
              <a:rPr lang="en-US" b="1" dirty="0">
                <a:solidFill>
                  <a:prstClr val="black"/>
                </a:solidFill>
                <a:latin typeface="+mj-lt"/>
                <a:ea typeface="+mj-ea"/>
                <a:cs typeface="+mj-cs"/>
              </a:rPr>
              <a:t>Motion 15: </a:t>
            </a:r>
            <a:r>
              <a:rPr lang="en-US" dirty="0">
                <a:solidFill>
                  <a:prstClr val="black"/>
                </a:solidFill>
                <a:latin typeface="+mj-lt"/>
                <a:ea typeface="+mj-ea"/>
                <a:cs typeface="+mj-cs"/>
              </a:rPr>
              <a:t>To hold a 3 day meeting of 2 representatives from each of the existing zonal forums. The meeting will be planned by NA World Services who will also cover the expenses for the meeting itself. The zonal forums or their regions will cover the cost of travel and meals for the representatives with financial assistance from NA World Services if necessary</a:t>
            </a:r>
            <a:r>
              <a:rPr lang="en-US" dirty="0" smtClean="0">
                <a:solidFill>
                  <a:prstClr val="black"/>
                </a:solidFill>
                <a:latin typeface="+mj-lt"/>
                <a:ea typeface="+mj-ea"/>
                <a:cs typeface="+mj-cs"/>
              </a:rPr>
              <a:t>.</a:t>
            </a:r>
          </a:p>
          <a:p>
            <a:pPr marL="0" indent="0">
              <a:lnSpc>
                <a:spcPct val="100000"/>
              </a:lnSpc>
              <a:buNone/>
            </a:pPr>
            <a:r>
              <a:rPr lang="en-US" dirty="0">
                <a:solidFill>
                  <a:prstClr val="black"/>
                </a:solidFill>
                <a:latin typeface="+mj-lt"/>
                <a:ea typeface="+mj-ea"/>
                <a:cs typeface="+mj-cs"/>
              </a:rPr>
              <a:t>This meeting will occur in the 2018-2020 Conference cycle.</a:t>
            </a:r>
            <a:endParaRPr lang="en-US" dirty="0" smtClean="0">
              <a:solidFill>
                <a:prstClr val="black"/>
              </a:solidFill>
              <a:latin typeface="+mj-lt"/>
              <a:ea typeface="+mj-ea"/>
              <a:cs typeface="+mj-cs"/>
            </a:endParaRPr>
          </a:p>
          <a:p>
            <a:pPr marL="1836738" lvl="3" indent="0">
              <a:lnSpc>
                <a:spcPct val="100000"/>
              </a:lnSpc>
              <a:spcBef>
                <a:spcPts val="1200"/>
              </a:spcBef>
              <a:buNone/>
            </a:pPr>
            <a:r>
              <a:rPr lang="en-US" sz="2800" b="1" dirty="0">
                <a:latin typeface="+mj-lt"/>
              </a:rPr>
              <a:t>Intent: </a:t>
            </a:r>
            <a:r>
              <a:rPr lang="en-US" sz="2800" dirty="0">
                <a:latin typeface="+mj-lt"/>
              </a:rPr>
              <a:t>To create an opportunity for zonal forums to get in touch, present themselves, discuss how they work and talk about possible future zonal representation at the WSC, its advantages, and challenges.</a:t>
            </a:r>
          </a:p>
          <a:p>
            <a:pPr>
              <a:lnSpc>
                <a:spcPct val="100000"/>
              </a:lnSpc>
            </a:pPr>
            <a:endParaRPr lang="en-US" dirty="0">
              <a:latin typeface="+mj-lt"/>
            </a:endParaRP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183567950"/>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2400300" y="3803650"/>
            <a:ext cx="9436395" cy="2640012"/>
          </a:xfrm>
        </p:spPr>
        <p:txBody>
          <a:bodyPr>
            <a:noAutofit/>
          </a:bodyPr>
          <a:lstStyle/>
          <a:p>
            <a:pPr marL="0" indent="0">
              <a:lnSpc>
                <a:spcPct val="100000"/>
              </a:lnSpc>
              <a:buNone/>
            </a:pPr>
            <a:r>
              <a:rPr lang="en-US" sz="3200" b="1" dirty="0" smtClean="0">
                <a:latin typeface="+mj-lt"/>
              </a:rPr>
              <a:t>Intent</a:t>
            </a:r>
            <a:r>
              <a:rPr lang="en-US" sz="3200" b="1" dirty="0">
                <a:latin typeface="+mj-lt"/>
              </a:rPr>
              <a:t>: </a:t>
            </a:r>
            <a:r>
              <a:rPr lang="en-US" sz="3200" dirty="0">
                <a:latin typeface="+mj-lt"/>
              </a:rPr>
              <a:t>To better understand the diverse nature of zones, help inform discussions at the 2020 WSC and lead to well considered changes to representation that can be applied to any Zone. </a:t>
            </a:r>
          </a:p>
          <a:p>
            <a:pPr marL="0" indent="0">
              <a:lnSpc>
                <a:spcPct val="100000"/>
              </a:lnSpc>
              <a:spcBef>
                <a:spcPts val="600"/>
              </a:spcBef>
              <a:buNone/>
            </a:pPr>
            <a:r>
              <a:rPr lang="en-US" sz="3200" b="1" dirty="0" smtClean="0">
                <a:latin typeface="+mj-lt"/>
              </a:rPr>
              <a:t>Makers: </a:t>
            </a:r>
            <a:r>
              <a:rPr lang="en-US" sz="3200" dirty="0">
                <a:latin typeface="+mj-lt"/>
              </a:rPr>
              <a:t>Australia Region and </a:t>
            </a:r>
            <a:r>
              <a:rPr lang="en-US" sz="3200" dirty="0" err="1">
                <a:latin typeface="+mj-lt"/>
              </a:rPr>
              <a:t>Aotearoa</a:t>
            </a:r>
            <a:r>
              <a:rPr lang="en-US" sz="3200" dirty="0">
                <a:latin typeface="+mj-lt"/>
              </a:rPr>
              <a:t> NZ Region</a:t>
            </a:r>
          </a:p>
        </p:txBody>
      </p:sp>
      <p:sp>
        <p:nvSpPr>
          <p:cNvPr id="4" name="Shape 75"/>
          <p:cNvSpPr/>
          <p:nvPr/>
        </p:nvSpPr>
        <p:spPr>
          <a:xfrm>
            <a:off x="317499" y="3450338"/>
            <a:ext cx="11287165" cy="1"/>
          </a:xfrm>
          <a:prstGeom prst="line">
            <a:avLst/>
          </a:prstGeom>
          <a:ln w="63500">
            <a:solidFill>
              <a:srgbClr val="27AAE1"/>
            </a:solidFill>
            <a:miter lim="400000"/>
          </a:ln>
        </p:spPr>
        <p:txBody>
          <a:bodyPr lIns="0" tIns="0" rIns="0" bIns="0" anchor="ctr"/>
          <a:lstStyle/>
          <a:p>
            <a:pPr lvl="0">
              <a:defRPr sz="3200"/>
            </a:pPr>
            <a:endParaRPr sz="1600"/>
          </a:p>
        </p:txBody>
      </p:sp>
      <p:sp>
        <p:nvSpPr>
          <p:cNvPr id="5" name="Shape 74"/>
          <p:cNvSpPr/>
          <p:nvPr/>
        </p:nvSpPr>
        <p:spPr>
          <a:xfrm>
            <a:off x="366486" y="731813"/>
            <a:ext cx="11014530" cy="2797207"/>
          </a:xfrm>
          <a:prstGeom prst="rect">
            <a:avLst/>
          </a:prstGeom>
          <a:ln w="12700">
            <a:miter lim="400000"/>
          </a:ln>
          <a:extLst>
            <a:ext uri="{C572A759-6A51-4108-AA02-DFA0A04FC94B}">
              <ma14:wrappingTextBoxFlag xmlns:mc="http://schemas.openxmlformats.org/markup-compatibility/2006" xmlns:mv="urn:schemas-microsoft-com:mac:vml" xmlns:ma14="http://schemas.microsoft.com/office/mac/drawingml/2011/main" xmlns="" xmlns:p="http://schemas.openxmlformats.org/presentationml/2006/main" xmlns:r="http://schemas.openxmlformats.org/officeDocument/2006/relationships" xmlns:a="http://schemas.openxmlformats.org/drawingml/2006/main" val="1"/>
            </a:ext>
          </a:extLst>
        </p:spPr>
        <p:txBody>
          <a:bodyPr wrap="square" lIns="35719" tIns="35719" rIns="35719" bIns="35719" anchor="t" anchorCtr="0">
            <a:noAutofit/>
          </a:bodyPr>
          <a:lstStyle/>
          <a:p>
            <a:pPr marL="0" lvl="1" defTabSz="457200">
              <a:defRPr sz="1800"/>
            </a:pPr>
            <a:r>
              <a:rPr lang="en-US" sz="3500" b="1" dirty="0">
                <a:latin typeface="+mj-lt"/>
              </a:rPr>
              <a:t>Motion 16: </a:t>
            </a:r>
            <a:r>
              <a:rPr lang="en-US" sz="3200" dirty="0">
                <a:latin typeface="+mj-lt"/>
              </a:rPr>
              <a:t>That the WB develop a project plan, </a:t>
            </a:r>
            <a:r>
              <a:rPr lang="en-US" sz="3200" dirty="0" smtClean="0">
                <a:latin typeface="+mj-lt"/>
              </a:rPr>
              <a:t/>
            </a:r>
            <a:br>
              <a:rPr lang="en-US" sz="3200" dirty="0" smtClean="0">
                <a:latin typeface="+mj-lt"/>
              </a:rPr>
            </a:br>
            <a:r>
              <a:rPr lang="en-US" sz="3200" dirty="0" smtClean="0">
                <a:latin typeface="+mj-lt"/>
              </a:rPr>
              <a:t>including </a:t>
            </a:r>
            <a:r>
              <a:rPr lang="en-US" sz="3200" dirty="0">
                <a:latin typeface="+mj-lt"/>
              </a:rPr>
              <a:t>budget and timeline, for presentation at WSC 2020 on the role of Zones, their relationship to the wider fellowship, including integrating Zonal Delegate participation into the decision making process at WSC.</a:t>
            </a:r>
            <a:endParaRPr sz="3200" dirty="0">
              <a:latin typeface="+mj-lt"/>
              <a:ea typeface="Cambria" charset="0"/>
              <a:cs typeface="Cambria" charset="0"/>
              <a:sym typeface="BotonBQ-Regular"/>
            </a:endParaRP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59862521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hape 83"/>
          <p:cNvSpPr/>
          <p:nvPr/>
        </p:nvSpPr>
        <p:spPr>
          <a:xfrm>
            <a:off x="2413000" y="836884"/>
            <a:ext cx="9410700" cy="764632"/>
          </a:xfrm>
          <a:prstGeom prst="rect">
            <a:avLst/>
          </a:prstGeom>
          <a:ln w="12700">
            <a:miter lim="400000"/>
          </a:ln>
          <a:extLst>
            <a:ext uri="{C572A759-6A51-4108-AA02-DFA0A04FC94B}">
              <ma14:wrappingTextBoxFlag xmlns:mc="http://schemas.openxmlformats.org/markup-compatibility/2006" xmlns:mv="urn:schemas-microsoft-com:mac:vml" xmlns:ma14="http://schemas.microsoft.com/office/mac/drawingml/2011/main" xmlns="" xmlns:p="http://schemas.openxmlformats.org/presentationml/2006/main" xmlns:r="http://schemas.openxmlformats.org/officeDocument/2006/relationships" xmlns:a="http://schemas.openxmlformats.org/drawingml/2006/main" val="1"/>
            </a:ext>
          </a:extLst>
        </p:spPr>
        <p:txBody>
          <a:bodyPr lIns="35719" tIns="35719" rIns="35719" bIns="35719" anchor="ctr">
            <a:noAutofit/>
          </a:bodyPr>
          <a:lstStyle/>
          <a:p>
            <a:pPr marL="0" marR="0" lvl="1" indent="0" algn="ctr" defTabSz="457200" rtl="0" eaLnBrk="1" fontAlgn="auto" latinLnBrk="0" hangingPunct="1">
              <a:lnSpc>
                <a:spcPct val="100000"/>
              </a:lnSpc>
              <a:spcBef>
                <a:spcPts val="0"/>
              </a:spcBef>
              <a:spcAft>
                <a:spcPts val="0"/>
              </a:spcAft>
              <a:buClrTx/>
              <a:buSzTx/>
              <a:buFontTx/>
              <a:buNone/>
              <a:tabLst/>
              <a:defRPr sz="1800"/>
            </a:pPr>
            <a:r>
              <a:rPr kumimoji="0" sz="4500" b="1" i="0" u="none" strike="noStrike" kern="1200" cap="none" spc="0" normalizeH="0" baseline="0" noProof="0" dirty="0">
                <a:ln>
                  <a:noFill/>
                </a:ln>
                <a:solidFill>
                  <a:prstClr val="black"/>
                </a:solidFill>
                <a:effectLst/>
                <a:uLnTx/>
                <a:uFillTx/>
                <a:latin typeface="Cambria" charset="0"/>
                <a:ea typeface="Cambria" charset="0"/>
                <a:cs typeface="Cambria" charset="0"/>
                <a:sym typeface="BotonBQ-Bold"/>
              </a:rPr>
              <a:t>Motion 1: Rationale by Region</a:t>
            </a:r>
          </a:p>
        </p:txBody>
      </p:sp>
      <p:sp>
        <p:nvSpPr>
          <p:cNvPr id="3" name="Shape 86"/>
          <p:cNvSpPr/>
          <p:nvPr/>
        </p:nvSpPr>
        <p:spPr>
          <a:xfrm>
            <a:off x="519952" y="2068263"/>
            <a:ext cx="11303747" cy="4653582"/>
          </a:xfrm>
          <a:prstGeom prst="rect">
            <a:avLst/>
          </a:prstGeom>
          <a:ln w="12700">
            <a:miter lim="400000"/>
          </a:ln>
          <a:extLst>
            <a:ext uri="{C572A759-6A51-4108-AA02-DFA0A04FC94B}">
              <ma14:wrappingTextBoxFlag xmlns:mc="http://schemas.openxmlformats.org/markup-compatibility/2006" xmlns:mv="urn:schemas-microsoft-com:mac:vml" xmlns:ma14="http://schemas.microsoft.com/office/mac/drawingml/2011/main" xmlns="" xmlns:p="http://schemas.openxmlformats.org/presentationml/2006/main" xmlns:r="http://schemas.openxmlformats.org/officeDocument/2006/relationships" xmlns:a="http://schemas.openxmlformats.org/drawingml/2006/main" val="1"/>
            </a:ext>
          </a:extLst>
        </p:spPr>
        <p:txBody>
          <a:bodyPr wrap="square" lIns="0" tIns="0" rIns="0" bIns="0">
            <a:spAutoFit/>
          </a:bodyPr>
          <a:lstStyle/>
          <a:p>
            <a:pPr lvl="0">
              <a:lnSpc>
                <a:spcPct val="120000"/>
              </a:lnSpc>
              <a:buSzPct val="75000"/>
              <a:defRPr sz="1800"/>
            </a:pPr>
            <a:r>
              <a:rPr lang="en-US" sz="2800" dirty="0">
                <a:solidFill>
                  <a:prstClr val="black"/>
                </a:solidFill>
                <a:latin typeface="Cambria" charset="0"/>
                <a:ea typeface="Cambria" charset="0"/>
                <a:cs typeface="Cambria" charset="0"/>
                <a:sym typeface="PopplLaudatio-Regular"/>
              </a:rPr>
              <a:t>Although the SP Social Media and our Guiding Principles has been available </a:t>
            </a:r>
            <a:r>
              <a:rPr lang="en-US" sz="2800" dirty="0" smtClean="0">
                <a:solidFill>
                  <a:prstClr val="black"/>
                </a:solidFill>
                <a:latin typeface="Cambria" charset="0"/>
                <a:ea typeface="Cambria" charset="0"/>
                <a:cs typeface="Cambria" charset="0"/>
                <a:sym typeface="PopplLaudatio-Regular"/>
              </a:rPr>
              <a:t>for a </a:t>
            </a:r>
            <a:r>
              <a:rPr lang="en-US" sz="2800" dirty="0">
                <a:solidFill>
                  <a:prstClr val="black"/>
                </a:solidFill>
                <a:latin typeface="Cambria" charset="0"/>
                <a:ea typeface="Cambria" charset="0"/>
                <a:cs typeface="Cambria" charset="0"/>
                <a:sym typeface="PopplLaudatio-Regular"/>
              </a:rPr>
              <a:t>few years, it never went out to the fellowship for neither input nor review and was distributed </a:t>
            </a:r>
            <a:r>
              <a:rPr lang="en-US" sz="2800" dirty="0" smtClean="0">
                <a:solidFill>
                  <a:prstClr val="black"/>
                </a:solidFill>
                <a:latin typeface="Cambria" charset="0"/>
                <a:ea typeface="Cambria" charset="0"/>
                <a:cs typeface="Cambria" charset="0"/>
                <a:sym typeface="PopplLaudatio-Regular"/>
              </a:rPr>
              <a:t>as Board </a:t>
            </a:r>
            <a:r>
              <a:rPr lang="en-US" sz="2800" dirty="0">
                <a:solidFill>
                  <a:prstClr val="black"/>
                </a:solidFill>
                <a:latin typeface="Cambria" charset="0"/>
                <a:ea typeface="Cambria" charset="0"/>
                <a:cs typeface="Cambria" charset="0"/>
                <a:sym typeface="PopplLaudatio-Regular"/>
              </a:rPr>
              <a:t>Approved material. In keeping with our long-standing practice of only using fellowship </a:t>
            </a:r>
            <a:r>
              <a:rPr lang="en-US" sz="2800" dirty="0" smtClean="0">
                <a:solidFill>
                  <a:prstClr val="black"/>
                </a:solidFill>
                <a:latin typeface="Cambria" charset="0"/>
                <a:ea typeface="Cambria" charset="0"/>
                <a:cs typeface="Cambria" charset="0"/>
                <a:sym typeface="PopplLaudatio-Regular"/>
              </a:rPr>
              <a:t>approve material </a:t>
            </a:r>
            <a:r>
              <a:rPr lang="en-US" sz="2800" dirty="0">
                <a:solidFill>
                  <a:prstClr val="black"/>
                </a:solidFill>
                <a:latin typeface="Cambria" charset="0"/>
                <a:ea typeface="Cambria" charset="0"/>
                <a:cs typeface="Cambria" charset="0"/>
                <a:sym typeface="PopplLaudatio-Regular"/>
              </a:rPr>
              <a:t>in NA group meetings it would only make sense to have this valuable resource available </a:t>
            </a:r>
            <a:r>
              <a:rPr lang="en-US" sz="2800" dirty="0" smtClean="0">
                <a:solidFill>
                  <a:prstClr val="black"/>
                </a:solidFill>
                <a:latin typeface="Cambria" charset="0"/>
                <a:ea typeface="Cambria" charset="0"/>
                <a:cs typeface="Cambria" charset="0"/>
                <a:sym typeface="PopplLaudatio-Regular"/>
              </a:rPr>
              <a:t>to groups </a:t>
            </a:r>
            <a:r>
              <a:rPr lang="en-US" sz="2800" dirty="0">
                <a:solidFill>
                  <a:prstClr val="black"/>
                </a:solidFill>
                <a:latin typeface="Cambria" charset="0"/>
                <a:ea typeface="Cambria" charset="0"/>
                <a:cs typeface="Cambria" charset="0"/>
                <a:sym typeface="PopplLaudatio-Regular"/>
              </a:rPr>
              <a:t>particularly in this age of hashtags, re-tweets, tags, etc. that sometimes affects a </a:t>
            </a:r>
            <a:r>
              <a:rPr lang="en-US" sz="2800" dirty="0" smtClean="0">
                <a:solidFill>
                  <a:prstClr val="black"/>
                </a:solidFill>
                <a:latin typeface="Cambria" charset="0"/>
                <a:ea typeface="Cambria" charset="0"/>
                <a:cs typeface="Cambria" charset="0"/>
                <a:sym typeface="PopplLaudatio-Regular"/>
              </a:rPr>
              <a:t>member’s anonymity </a:t>
            </a:r>
            <a:r>
              <a:rPr lang="en-US" sz="2800" dirty="0">
                <a:solidFill>
                  <a:prstClr val="black"/>
                </a:solidFill>
                <a:latin typeface="Cambria" charset="0"/>
                <a:ea typeface="Cambria" charset="0"/>
                <a:cs typeface="Cambria" charset="0"/>
                <a:sym typeface="PopplLaudatio-Regular"/>
              </a:rPr>
              <a:t>unbeknownst to them and at times resulting in negative consequences to that “</a:t>
            </a:r>
            <a:r>
              <a:rPr lang="en-US" sz="2800" dirty="0" smtClean="0">
                <a:solidFill>
                  <a:prstClr val="black"/>
                </a:solidFill>
                <a:latin typeface="Cambria" charset="0"/>
                <a:ea typeface="Cambria" charset="0"/>
                <a:cs typeface="Cambria" charset="0"/>
                <a:sym typeface="PopplLaudatio-Regular"/>
              </a:rPr>
              <a:t>ousted” member</a:t>
            </a:r>
            <a:r>
              <a:rPr lang="en-US" sz="2800" dirty="0">
                <a:solidFill>
                  <a:prstClr val="black"/>
                </a:solidFill>
                <a:latin typeface="Cambria" charset="0"/>
                <a:ea typeface="Cambria" charset="0"/>
                <a:cs typeface="Cambria" charset="0"/>
                <a:sym typeface="PopplLaudatio-Regular"/>
              </a:rPr>
              <a:t>.</a:t>
            </a:r>
            <a:endParaRPr kumimoji="0" sz="2800" b="0" i="0" u="none" strike="noStrike" kern="1200" cap="none" spc="0" normalizeH="0" baseline="0" noProof="0" dirty="0">
              <a:ln>
                <a:noFill/>
              </a:ln>
              <a:solidFill>
                <a:prstClr val="black"/>
              </a:solidFill>
              <a:effectLst/>
              <a:uLnTx/>
              <a:uFillTx/>
              <a:latin typeface="Cambria" charset="0"/>
              <a:ea typeface="Cambria" charset="0"/>
              <a:cs typeface="Cambria" charset="0"/>
              <a:sym typeface="PopplLaudatio-Regular"/>
            </a:endParaRP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900942173"/>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1001939" y="2353671"/>
            <a:ext cx="10395405" cy="4504329"/>
          </a:xfrm>
        </p:spPr>
        <p:txBody>
          <a:bodyPr>
            <a:noAutofit/>
          </a:bodyPr>
          <a:lstStyle/>
          <a:p>
            <a:pPr marL="0" indent="0">
              <a:lnSpc>
                <a:spcPct val="100000"/>
              </a:lnSpc>
              <a:buNone/>
            </a:pPr>
            <a:r>
              <a:rPr lang="en-US" sz="3200" dirty="0">
                <a:latin typeface="+mj-lt"/>
              </a:rPr>
              <a:t>Before moving forward to Zonal representation, we need to properly understand the Role of Zones, the services they provide, and their relationships with both their member communities and the wider Fellowship. This will enable us to create viable change if necessary. We will have a better understanding of Zones, and of how they may formally fit into the WSC.</a:t>
            </a:r>
          </a:p>
        </p:txBody>
      </p:sp>
      <p:sp>
        <p:nvSpPr>
          <p:cNvPr id="4" name="Shape 83"/>
          <p:cNvSpPr/>
          <p:nvPr/>
        </p:nvSpPr>
        <p:spPr>
          <a:xfrm>
            <a:off x="2413000" y="836884"/>
            <a:ext cx="9410700" cy="764632"/>
          </a:xfrm>
          <a:prstGeom prst="rect">
            <a:avLst/>
          </a:prstGeom>
          <a:ln w="12700">
            <a:miter lim="400000"/>
          </a:ln>
          <a:extLst>
            <a:ext uri="{C572A759-6A51-4108-AA02-DFA0A04FC94B}">
              <ma14:wrappingTextBoxFlag xmlns:mc="http://schemas.openxmlformats.org/markup-compatibility/2006" xmlns:mv="urn:schemas-microsoft-com:mac:vml" xmlns:ma14="http://schemas.microsoft.com/office/mac/drawingml/2011/main" xmlns="" xmlns:p="http://schemas.openxmlformats.org/presentationml/2006/main" xmlns:r="http://schemas.openxmlformats.org/officeDocument/2006/relationships" xmlns:a="http://schemas.openxmlformats.org/drawingml/2006/main" val="1"/>
            </a:ext>
          </a:extLst>
        </p:spPr>
        <p:txBody>
          <a:bodyPr lIns="35719" tIns="35719" rIns="35719" bIns="35719" anchor="ctr">
            <a:noAutofit/>
          </a:bodyPr>
          <a:lstStyle/>
          <a:p>
            <a:pPr marL="0" lvl="1" indent="0" algn="ctr" defTabSz="457200">
              <a:defRPr sz="1800"/>
            </a:pPr>
            <a:r>
              <a:rPr sz="4500" b="1" dirty="0">
                <a:latin typeface="Cambria" charset="0"/>
                <a:ea typeface="Cambria" charset="0"/>
                <a:cs typeface="Cambria" charset="0"/>
                <a:sym typeface="BotonBQ-Bold"/>
              </a:rPr>
              <a:t>Motion </a:t>
            </a:r>
            <a:r>
              <a:rPr sz="4500" b="1" dirty="0" smtClean="0">
                <a:latin typeface="Cambria" charset="0"/>
                <a:ea typeface="Cambria" charset="0"/>
                <a:cs typeface="Cambria" charset="0"/>
                <a:sym typeface="BotonBQ-Bold"/>
              </a:rPr>
              <a:t>1</a:t>
            </a:r>
            <a:r>
              <a:rPr lang="en-US" sz="4500" b="1" dirty="0" smtClean="0">
                <a:latin typeface="Cambria" charset="0"/>
                <a:ea typeface="Cambria" charset="0"/>
                <a:cs typeface="Cambria" charset="0"/>
                <a:sym typeface="BotonBQ-Bold"/>
              </a:rPr>
              <a:t>6</a:t>
            </a:r>
            <a:r>
              <a:rPr sz="4500" b="1" dirty="0" smtClean="0">
                <a:latin typeface="Cambria" charset="0"/>
                <a:ea typeface="Cambria" charset="0"/>
                <a:cs typeface="Cambria" charset="0"/>
                <a:sym typeface="BotonBQ-Bold"/>
              </a:rPr>
              <a:t>: </a:t>
            </a:r>
            <a:r>
              <a:rPr sz="4500" b="1" dirty="0">
                <a:latin typeface="Cambria" charset="0"/>
                <a:ea typeface="Cambria" charset="0"/>
                <a:cs typeface="Cambria" charset="0"/>
                <a:sym typeface="BotonBQ-Bold"/>
              </a:rPr>
              <a:t>Rationale by </a:t>
            </a:r>
            <a:r>
              <a:rPr sz="4500" b="1" dirty="0" smtClean="0">
                <a:latin typeface="Cambria" charset="0"/>
                <a:ea typeface="Cambria" charset="0"/>
                <a:cs typeface="Cambria" charset="0"/>
                <a:sym typeface="BotonBQ-Bold"/>
              </a:rPr>
              <a:t>Region</a:t>
            </a:r>
            <a:r>
              <a:rPr lang="en-US" sz="4500" b="1" dirty="0" smtClean="0">
                <a:latin typeface="Cambria" charset="0"/>
                <a:ea typeface="Cambria" charset="0"/>
                <a:cs typeface="Cambria" charset="0"/>
                <a:sym typeface="BotonBQ-Bold"/>
              </a:rPr>
              <a:t>s</a:t>
            </a:r>
            <a:endParaRPr sz="4500" b="1" dirty="0">
              <a:latin typeface="Cambria" charset="0"/>
              <a:ea typeface="Cambria" charset="0"/>
              <a:cs typeface="Cambria" charset="0"/>
              <a:sym typeface="BotonBQ-Bold"/>
            </a:endParaRP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222651605"/>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hape 83"/>
          <p:cNvSpPr/>
          <p:nvPr/>
        </p:nvSpPr>
        <p:spPr>
          <a:xfrm>
            <a:off x="2311400" y="836884"/>
            <a:ext cx="9512300" cy="764632"/>
          </a:xfrm>
          <a:prstGeom prst="rect">
            <a:avLst/>
          </a:prstGeom>
          <a:ln w="12700">
            <a:miter lim="400000"/>
          </a:ln>
          <a:extLst>
            <a:ext uri="{C572A759-6A51-4108-AA02-DFA0A04FC94B}">
              <ma14:wrappingTextBoxFlag xmlns:mc="http://schemas.openxmlformats.org/markup-compatibility/2006" xmlns:mv="urn:schemas-microsoft-com:mac:vml" xmlns:ma14="http://schemas.microsoft.com/office/mac/drawingml/2011/main" xmlns="" xmlns:p="http://schemas.openxmlformats.org/presentationml/2006/main" xmlns:r="http://schemas.openxmlformats.org/officeDocument/2006/relationships" xmlns:a="http://schemas.openxmlformats.org/drawingml/2006/main" val="1"/>
            </a:ext>
          </a:extLst>
        </p:spPr>
        <p:txBody>
          <a:bodyPr lIns="35719" tIns="35719" rIns="35719" bIns="35719" anchor="ctr">
            <a:noAutofit/>
          </a:bodyPr>
          <a:lstStyle/>
          <a:p>
            <a:pPr marL="0" lvl="1" indent="0" algn="ctr" defTabSz="457200">
              <a:defRPr sz="1800"/>
            </a:pPr>
            <a:r>
              <a:rPr sz="4500" b="1" dirty="0">
                <a:latin typeface="Cambria" charset="0"/>
                <a:ea typeface="Cambria" charset="0"/>
                <a:cs typeface="Cambria" charset="0"/>
                <a:sym typeface="BotonBQ-Bold"/>
              </a:rPr>
              <a:t>Motion </a:t>
            </a:r>
            <a:r>
              <a:rPr sz="4500" b="1" dirty="0" smtClean="0">
                <a:latin typeface="Cambria" charset="0"/>
                <a:ea typeface="Cambria" charset="0"/>
                <a:cs typeface="Cambria" charset="0"/>
                <a:sym typeface="BotonBQ-Bold"/>
              </a:rPr>
              <a:t>1</a:t>
            </a:r>
            <a:r>
              <a:rPr lang="en-US" sz="4500" b="1" dirty="0" smtClean="0">
                <a:latin typeface="Cambria" charset="0"/>
                <a:ea typeface="Cambria" charset="0"/>
                <a:cs typeface="Cambria" charset="0"/>
                <a:sym typeface="BotonBQ-Bold"/>
              </a:rPr>
              <a:t>6</a:t>
            </a:r>
            <a:r>
              <a:rPr sz="4500" b="1" dirty="0" smtClean="0">
                <a:latin typeface="Cambria" charset="0"/>
                <a:ea typeface="Cambria" charset="0"/>
                <a:cs typeface="Cambria" charset="0"/>
                <a:sym typeface="BotonBQ-Bold"/>
              </a:rPr>
              <a:t>: </a:t>
            </a:r>
            <a:r>
              <a:rPr lang="en-US" sz="4500" b="1" dirty="0" smtClean="0">
                <a:latin typeface="Cambria" charset="0"/>
                <a:ea typeface="Cambria" charset="0"/>
                <a:cs typeface="Cambria" charset="0"/>
                <a:sym typeface="BotonBQ-Bold"/>
              </a:rPr>
              <a:t>World Board Response</a:t>
            </a:r>
            <a:endParaRPr sz="4500" b="1" dirty="0">
              <a:latin typeface="Cambria" charset="0"/>
              <a:ea typeface="Cambria" charset="0"/>
              <a:cs typeface="Cambria" charset="0"/>
              <a:sym typeface="BotonBQ-Bold"/>
            </a:endParaRPr>
          </a:p>
        </p:txBody>
      </p:sp>
      <p:sp>
        <p:nvSpPr>
          <p:cNvPr id="3" name="Content Placeholder 2"/>
          <p:cNvSpPr txBox="1">
            <a:spLocks/>
          </p:cNvSpPr>
          <p:nvPr/>
        </p:nvSpPr>
        <p:spPr>
          <a:xfrm>
            <a:off x="1222603" y="2358740"/>
            <a:ext cx="10484983" cy="474418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lnSpc>
                <a:spcPct val="100000"/>
              </a:lnSpc>
              <a:buBlip>
                <a:blip r:embed="rId3"/>
              </a:buBlip>
            </a:pPr>
            <a:r>
              <a:rPr lang="en-US" sz="3200" dirty="0">
                <a:latin typeface="+mj-lt"/>
              </a:rPr>
              <a:t>The Future of the WSC has been a project focus for World Services for the last two Conference cycles, and this project would be in concert with that focus. </a:t>
            </a:r>
          </a:p>
          <a:p>
            <a:pPr marL="457200" indent="-457200">
              <a:lnSpc>
                <a:spcPct val="100000"/>
              </a:lnSpc>
              <a:spcBef>
                <a:spcPts val="1200"/>
              </a:spcBef>
              <a:buBlip>
                <a:blip r:embed="rId3"/>
              </a:buBlip>
            </a:pPr>
            <a:r>
              <a:rPr lang="en-US" sz="3200" dirty="0">
                <a:latin typeface="+mj-lt"/>
              </a:rPr>
              <a:t>If the Conference supports Motion 15, the information from that meeting of zonal representatives would inform the frame of this project plan and, most likely, the work itself, were the project plan to be approved. </a:t>
            </a: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981990739"/>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341194" y="2151245"/>
            <a:ext cx="11280192" cy="4745038"/>
          </a:xfrm>
        </p:spPr>
        <p:txBody>
          <a:bodyPr>
            <a:normAutofit/>
          </a:bodyPr>
          <a:lstStyle/>
          <a:p>
            <a:pPr marL="0" lvl="1" indent="0" defTabSz="457200">
              <a:lnSpc>
                <a:spcPct val="100000"/>
              </a:lnSpc>
              <a:buNone/>
              <a:defRPr sz="1800"/>
            </a:pPr>
            <a:r>
              <a:rPr lang="en-US" sz="3000" b="1" dirty="0">
                <a:latin typeface="+mj-lt"/>
              </a:rPr>
              <a:t>Motion 16: </a:t>
            </a:r>
            <a:r>
              <a:rPr lang="en-US" sz="3000" dirty="0">
                <a:latin typeface="+mj-lt"/>
              </a:rPr>
              <a:t>That the WB develop a project plan, </a:t>
            </a:r>
            <a:r>
              <a:rPr lang="en-US" sz="3000" dirty="0" smtClean="0">
                <a:latin typeface="+mj-lt"/>
              </a:rPr>
              <a:t>including </a:t>
            </a:r>
            <a:r>
              <a:rPr lang="en-US" sz="3000" dirty="0">
                <a:latin typeface="+mj-lt"/>
              </a:rPr>
              <a:t>budget and timeline, for presentation at WSC 2020 on the role of Zones, their relationship to the wider fellowship, including integrating Zonal Delegate participation into the decision making process </a:t>
            </a:r>
            <a:r>
              <a:rPr lang="en-US" sz="3000" dirty="0" smtClean="0">
                <a:latin typeface="+mj-lt"/>
              </a:rPr>
              <a:t/>
            </a:r>
            <a:br>
              <a:rPr lang="en-US" sz="3000" dirty="0" smtClean="0">
                <a:latin typeface="+mj-lt"/>
              </a:rPr>
            </a:br>
            <a:r>
              <a:rPr lang="en-US" sz="3000" dirty="0" smtClean="0">
                <a:latin typeface="+mj-lt"/>
              </a:rPr>
              <a:t>at </a:t>
            </a:r>
            <a:r>
              <a:rPr lang="en-US" sz="3000" dirty="0">
                <a:latin typeface="+mj-lt"/>
              </a:rPr>
              <a:t>WSC</a:t>
            </a:r>
            <a:r>
              <a:rPr lang="en-US" sz="3000" dirty="0" smtClean="0">
                <a:latin typeface="+mj-lt"/>
              </a:rPr>
              <a:t>.</a:t>
            </a:r>
          </a:p>
          <a:p>
            <a:pPr marL="0" lvl="1" indent="0" defTabSz="457200">
              <a:buNone/>
              <a:defRPr sz="1800"/>
            </a:pPr>
            <a:endParaRPr lang="en-US" sz="1000" dirty="0">
              <a:latin typeface="+mj-lt"/>
              <a:ea typeface="Cambria" charset="0"/>
              <a:cs typeface="Cambria" charset="0"/>
              <a:sym typeface="BotonBQ-Regular"/>
            </a:endParaRPr>
          </a:p>
          <a:p>
            <a:pPr marL="2012950" indent="0">
              <a:lnSpc>
                <a:spcPct val="100000"/>
              </a:lnSpc>
              <a:buNone/>
            </a:pPr>
            <a:r>
              <a:rPr lang="en-US" sz="3000" b="1" dirty="0">
                <a:latin typeface="+mj-lt"/>
              </a:rPr>
              <a:t>Intent: </a:t>
            </a:r>
            <a:r>
              <a:rPr lang="en-US" sz="3000" dirty="0">
                <a:latin typeface="+mj-lt"/>
              </a:rPr>
              <a:t>To better understand the diverse nature of zones, help inform discussions at the 2020 WSC and lead to well considered changes to representation that can be applied to any Zone. </a:t>
            </a:r>
          </a:p>
          <a:p>
            <a:pPr>
              <a:lnSpc>
                <a:spcPct val="100000"/>
              </a:lnSpc>
            </a:pPr>
            <a:endParaRPr lang="en-US" dirty="0">
              <a:latin typeface="+mj-lt"/>
            </a:endParaRP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699501756"/>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1004887" y="2214562"/>
            <a:ext cx="11187113" cy="4643438"/>
          </a:xfrm>
        </p:spPr>
        <p:txBody>
          <a:bodyPr>
            <a:noAutofit/>
          </a:bodyPr>
          <a:lstStyle/>
          <a:p>
            <a:pPr marL="0" indent="0">
              <a:lnSpc>
                <a:spcPct val="100000"/>
              </a:lnSpc>
              <a:buNone/>
            </a:pPr>
            <a:r>
              <a:rPr lang="en-US" dirty="0" smtClean="0">
                <a:latin typeface="+mj-lt"/>
              </a:rPr>
              <a:t>The following points summarize the Board’s response to motions 17 through 21:</a:t>
            </a:r>
          </a:p>
          <a:p>
            <a:pPr>
              <a:lnSpc>
                <a:spcPct val="100000"/>
              </a:lnSpc>
            </a:pPr>
            <a:r>
              <a:rPr lang="en-US" dirty="0" smtClean="0">
                <a:latin typeface="+mj-lt"/>
              </a:rPr>
              <a:t>Not the Board’s role to lead the WSC toward a specific model for seating, but we do believe that change is necessary if the WSC is to be sustainable and effective</a:t>
            </a:r>
          </a:p>
          <a:p>
            <a:pPr>
              <a:lnSpc>
                <a:spcPct val="100000"/>
              </a:lnSpc>
            </a:pPr>
            <a:r>
              <a:rPr lang="en-US" dirty="0" smtClean="0">
                <a:latin typeface="+mj-lt"/>
              </a:rPr>
              <a:t>Commitment made by Board at WSC 2016 to not make a specific recommendation for changes in seating this cycle </a:t>
            </a:r>
          </a:p>
          <a:p>
            <a:pPr>
              <a:lnSpc>
                <a:spcPct val="100000"/>
              </a:lnSpc>
            </a:pPr>
            <a:r>
              <a:rPr lang="en-US" dirty="0">
                <a:latin typeface="+mj-lt"/>
              </a:rPr>
              <a:t>Change in seating is a decision for the Fellowship, and the Board will support any consensus the Conference is able to reach</a:t>
            </a:r>
          </a:p>
          <a:p>
            <a:pPr>
              <a:lnSpc>
                <a:spcPct val="120000"/>
              </a:lnSpc>
            </a:pPr>
            <a:endParaRPr lang="en-US" i="1" dirty="0" smtClean="0">
              <a:latin typeface="+mj-lt"/>
            </a:endParaRPr>
          </a:p>
        </p:txBody>
      </p:sp>
      <p:sp>
        <p:nvSpPr>
          <p:cNvPr id="4" name="TextBox 3"/>
          <p:cNvSpPr txBox="1"/>
          <p:nvPr/>
        </p:nvSpPr>
        <p:spPr>
          <a:xfrm>
            <a:off x="320040" y="287171"/>
            <a:ext cx="11981497" cy="1645920"/>
          </a:xfrm>
          <a:prstGeom prst="rect">
            <a:avLst/>
          </a:prstGeom>
          <a:solidFill>
            <a:srgbClr val="FFFFFF"/>
          </a:solidFill>
          <a:ln w="63500" cap="flat">
            <a:solidFill>
              <a:srgbClr val="27AAE1"/>
            </a:solid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2468880" tIns="0" rIns="36576" bIns="36576" numCol="1" spcCol="38100" rtlCol="0" anchor="ctr">
            <a:noAutofit/>
          </a:bodyPr>
          <a:lstStyle/>
          <a:p>
            <a:pPr lvl="0" algn="ctr" latinLnBrk="1" hangingPunct="0"/>
            <a:r>
              <a:rPr lang="en-US" sz="4500" b="1" dirty="0">
                <a:latin typeface="+mj-lt"/>
              </a:rPr>
              <a:t>Regional motions related to </a:t>
            </a:r>
            <a:r>
              <a:rPr lang="en-US" sz="4500" b="1" dirty="0" smtClean="0">
                <a:latin typeface="+mj-lt"/>
              </a:rPr>
              <a:t/>
            </a:r>
            <a:br>
              <a:rPr lang="en-US" sz="4500" b="1" dirty="0" smtClean="0">
                <a:latin typeface="+mj-lt"/>
              </a:rPr>
            </a:br>
            <a:r>
              <a:rPr lang="en-US" sz="4500" b="1" dirty="0">
                <a:latin typeface="+mj-lt"/>
              </a:rPr>
              <a:t>zonal</a:t>
            </a:r>
            <a:r>
              <a:rPr lang="en-US" sz="4500" b="1" dirty="0"/>
              <a:t> </a:t>
            </a:r>
            <a:r>
              <a:rPr lang="en-US" sz="4500" b="1" dirty="0" smtClean="0">
                <a:latin typeface="+mj-lt"/>
              </a:rPr>
              <a:t>seating at </a:t>
            </a:r>
            <a:r>
              <a:rPr lang="en-US" sz="4500" b="1" dirty="0">
                <a:latin typeface="+mj-lt"/>
              </a:rPr>
              <a:t>the WSC</a:t>
            </a:r>
            <a:endParaRPr lang="en-US" sz="4500" b="1" dirty="0">
              <a:latin typeface="+mj-lt"/>
              <a:ea typeface="Cambria" charset="0"/>
              <a:cs typeface="Cambria" charset="0"/>
            </a:endParaRPr>
          </a:p>
        </p:txBody>
      </p:sp>
      <p:pic>
        <p:nvPicPr>
          <p:cNvPr id="6" name="wsc2018_logobluetextchairs.png"/>
          <p:cNvPicPr/>
          <p:nvPr/>
        </p:nvPicPr>
        <p:blipFill>
          <a:blip r:embed="rId3">
            <a:extLst/>
          </a:blip>
          <a:stretch>
            <a:fillRect/>
          </a:stretch>
        </p:blipFill>
        <p:spPr>
          <a:xfrm>
            <a:off x="432012" y="327580"/>
            <a:ext cx="2264894" cy="1588953"/>
          </a:xfrm>
          <a:prstGeom prst="rect">
            <a:avLst/>
          </a:prstGeom>
          <a:ln w="12700">
            <a:miter lim="400000"/>
          </a:ln>
        </p:spPr>
      </p:pic>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378623864"/>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1004888" y="2214562"/>
            <a:ext cx="10110788" cy="4643438"/>
          </a:xfrm>
        </p:spPr>
        <p:txBody>
          <a:bodyPr>
            <a:noAutofit/>
          </a:bodyPr>
          <a:lstStyle/>
          <a:p>
            <a:pPr marL="0" indent="0">
              <a:lnSpc>
                <a:spcPct val="100000"/>
              </a:lnSpc>
              <a:buNone/>
            </a:pPr>
            <a:r>
              <a:rPr lang="en-US" sz="3000" dirty="0">
                <a:latin typeface="+mj-lt"/>
              </a:rPr>
              <a:t>The following resources provide further background  information response to motions 17 through 21:</a:t>
            </a:r>
          </a:p>
          <a:p>
            <a:pPr>
              <a:lnSpc>
                <a:spcPct val="100000"/>
              </a:lnSpc>
            </a:pPr>
            <a:r>
              <a:rPr lang="en-US" sz="3000" dirty="0">
                <a:latin typeface="+mj-lt"/>
              </a:rPr>
              <a:t>2016 </a:t>
            </a:r>
            <a:r>
              <a:rPr lang="en-US" sz="3000" i="1" dirty="0">
                <a:latin typeface="+mj-lt"/>
              </a:rPr>
              <a:t>Conference Report </a:t>
            </a:r>
            <a:r>
              <a:rPr lang="en-US" sz="3000" dirty="0">
                <a:latin typeface="+mj-lt"/>
              </a:rPr>
              <a:t>contains a collection of sources related to WSC seating - </a:t>
            </a:r>
            <a:r>
              <a:rPr lang="en-US" sz="3000" dirty="0">
                <a:latin typeface="+mj-lt"/>
                <a:hlinkClick r:id="rId3"/>
              </a:rPr>
              <a:t>www.na.org/conference</a:t>
            </a:r>
            <a:r>
              <a:rPr lang="en-US" sz="3000" dirty="0">
                <a:latin typeface="+mj-lt"/>
              </a:rPr>
              <a:t> </a:t>
            </a:r>
          </a:p>
          <a:p>
            <a:pPr lvl="0">
              <a:lnSpc>
                <a:spcPct val="100000"/>
              </a:lnSpc>
            </a:pPr>
            <a:r>
              <a:rPr lang="en-US" sz="3000" dirty="0">
                <a:latin typeface="+mj-lt"/>
              </a:rPr>
              <a:t>May 2017 Future of the WSC report focused on the need for change in representation to the WSC - </a:t>
            </a:r>
            <a:r>
              <a:rPr lang="en-US" sz="3000" dirty="0">
                <a:solidFill>
                  <a:prstClr val="black"/>
                </a:solidFill>
                <a:latin typeface="+mj-lt"/>
                <a:hlinkClick r:id="rId4"/>
              </a:rPr>
              <a:t>www.na.org/future</a:t>
            </a:r>
            <a:r>
              <a:rPr lang="en-US" sz="3000" dirty="0">
                <a:solidFill>
                  <a:prstClr val="black"/>
                </a:solidFill>
                <a:latin typeface="+mj-lt"/>
              </a:rPr>
              <a:t> </a:t>
            </a:r>
            <a:endParaRPr lang="en-US" sz="3000" dirty="0">
              <a:latin typeface="+mj-lt"/>
            </a:endParaRPr>
          </a:p>
          <a:p>
            <a:pPr>
              <a:lnSpc>
                <a:spcPct val="100000"/>
              </a:lnSpc>
            </a:pPr>
            <a:r>
              <a:rPr lang="en-US" sz="3000" dirty="0">
                <a:latin typeface="+mj-lt"/>
              </a:rPr>
              <a:t>Direct links to both reports available in the </a:t>
            </a:r>
            <a:r>
              <a:rPr lang="en-US" sz="3000" i="1" dirty="0" smtClean="0">
                <a:latin typeface="+mj-lt"/>
              </a:rPr>
              <a:t>CAR</a:t>
            </a:r>
            <a:endParaRPr lang="en-US" sz="3000" i="1" dirty="0">
              <a:latin typeface="+mj-lt"/>
            </a:endParaRPr>
          </a:p>
        </p:txBody>
      </p:sp>
      <p:sp>
        <p:nvSpPr>
          <p:cNvPr id="4" name="TextBox 3"/>
          <p:cNvSpPr txBox="1"/>
          <p:nvPr/>
        </p:nvSpPr>
        <p:spPr>
          <a:xfrm>
            <a:off x="320040" y="287171"/>
            <a:ext cx="11981497" cy="1645920"/>
          </a:xfrm>
          <a:prstGeom prst="rect">
            <a:avLst/>
          </a:prstGeom>
          <a:solidFill>
            <a:srgbClr val="FFFFFF"/>
          </a:solidFill>
          <a:ln w="63500" cap="flat">
            <a:solidFill>
              <a:srgbClr val="27AAE1"/>
            </a:solid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2468880" tIns="0" rIns="36576" bIns="36576" numCol="1" spcCol="38100" rtlCol="0" anchor="ctr">
            <a:noAutofit/>
          </a:bodyPr>
          <a:lstStyle/>
          <a:p>
            <a:pPr lvl="0" algn="ctr" latinLnBrk="1" hangingPunct="0"/>
            <a:r>
              <a:rPr lang="en-US" sz="4500" b="1" dirty="0">
                <a:latin typeface="+mj-lt"/>
              </a:rPr>
              <a:t>Regional motions related to </a:t>
            </a:r>
            <a:r>
              <a:rPr lang="en-US" sz="4500" b="1" dirty="0" smtClean="0">
                <a:latin typeface="+mj-lt"/>
              </a:rPr>
              <a:t/>
            </a:r>
            <a:br>
              <a:rPr lang="en-US" sz="4500" b="1" dirty="0" smtClean="0">
                <a:latin typeface="+mj-lt"/>
              </a:rPr>
            </a:br>
            <a:r>
              <a:rPr lang="en-US" sz="4500" b="1" dirty="0">
                <a:latin typeface="+mj-lt"/>
              </a:rPr>
              <a:t>zonal</a:t>
            </a:r>
            <a:r>
              <a:rPr lang="en-US" sz="4500" b="1" dirty="0"/>
              <a:t> </a:t>
            </a:r>
            <a:r>
              <a:rPr lang="en-US" sz="4500" b="1" dirty="0" smtClean="0">
                <a:latin typeface="+mj-lt"/>
              </a:rPr>
              <a:t>seating at </a:t>
            </a:r>
            <a:r>
              <a:rPr lang="en-US" sz="4500" b="1" dirty="0">
                <a:latin typeface="+mj-lt"/>
              </a:rPr>
              <a:t>the WSC</a:t>
            </a:r>
            <a:endParaRPr lang="en-US" sz="4500" b="1" dirty="0">
              <a:latin typeface="+mj-lt"/>
              <a:ea typeface="Cambria" charset="0"/>
              <a:cs typeface="Cambria" charset="0"/>
            </a:endParaRPr>
          </a:p>
        </p:txBody>
      </p:sp>
      <p:pic>
        <p:nvPicPr>
          <p:cNvPr id="6" name="wsc2018_logobluetextchairs.png"/>
          <p:cNvPicPr/>
          <p:nvPr/>
        </p:nvPicPr>
        <p:blipFill>
          <a:blip r:embed="rId5">
            <a:extLst/>
          </a:blip>
          <a:stretch>
            <a:fillRect/>
          </a:stretch>
        </p:blipFill>
        <p:spPr>
          <a:xfrm>
            <a:off x="432012" y="327580"/>
            <a:ext cx="2264894" cy="1588953"/>
          </a:xfrm>
          <a:prstGeom prst="rect">
            <a:avLst/>
          </a:prstGeom>
          <a:ln w="12700">
            <a:miter lim="400000"/>
          </a:ln>
        </p:spPr>
      </p:pic>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77324490"/>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Shape 75"/>
          <p:cNvSpPr/>
          <p:nvPr/>
        </p:nvSpPr>
        <p:spPr>
          <a:xfrm>
            <a:off x="317499" y="5247182"/>
            <a:ext cx="11287165" cy="1"/>
          </a:xfrm>
          <a:prstGeom prst="line">
            <a:avLst/>
          </a:prstGeom>
          <a:ln w="63500">
            <a:solidFill>
              <a:srgbClr val="27AAE1"/>
            </a:solidFill>
            <a:miter lim="400000"/>
          </a:ln>
        </p:spPr>
        <p:txBody>
          <a:bodyPr lIns="0" tIns="0" rIns="0" bIns="0" anchor="ctr"/>
          <a:lstStyle/>
          <a:p>
            <a:pPr lvl="0">
              <a:defRPr sz="3200"/>
            </a:pPr>
            <a:endParaRPr sz="1600"/>
          </a:p>
        </p:txBody>
      </p:sp>
      <p:sp>
        <p:nvSpPr>
          <p:cNvPr id="7" name="Shape 74"/>
          <p:cNvSpPr/>
          <p:nvPr/>
        </p:nvSpPr>
        <p:spPr>
          <a:xfrm>
            <a:off x="343823" y="653131"/>
            <a:ext cx="11335862" cy="5559410"/>
          </a:xfrm>
          <a:prstGeom prst="rect">
            <a:avLst/>
          </a:prstGeom>
          <a:ln w="12700">
            <a:miter lim="400000"/>
          </a:ln>
          <a:extLst>
            <a:ext uri="{C572A759-6A51-4108-AA02-DFA0A04FC94B}">
              <ma14:wrappingTextBoxFlag xmlns:mc="http://schemas.openxmlformats.org/markup-compatibility/2006" xmlns:mv="urn:schemas-microsoft-com:mac:vml" xmlns:ma14="http://schemas.microsoft.com/office/mac/drawingml/2011/main" xmlns="" xmlns:p="http://schemas.openxmlformats.org/presentationml/2006/main" xmlns:r="http://schemas.openxmlformats.org/officeDocument/2006/relationships" xmlns:a="http://schemas.openxmlformats.org/drawingml/2006/main" val="1"/>
            </a:ext>
          </a:extLst>
        </p:spPr>
        <p:txBody>
          <a:bodyPr wrap="square" lIns="35719" tIns="35719" rIns="35719" bIns="35719" anchor="t" anchorCtr="0">
            <a:noAutofit/>
          </a:bodyPr>
          <a:lstStyle/>
          <a:p>
            <a:pPr marL="0" lvl="1" defTabSz="457200">
              <a:defRPr sz="1800"/>
            </a:pPr>
            <a:r>
              <a:rPr sz="3500" b="1" dirty="0">
                <a:latin typeface="Cambria" charset="0"/>
                <a:ea typeface="Cambria" charset="0"/>
                <a:cs typeface="Cambria" charset="0"/>
                <a:sym typeface="BotonBQ-Bold"/>
              </a:rPr>
              <a:t>Motion </a:t>
            </a:r>
            <a:r>
              <a:rPr sz="3500" b="1" dirty="0" smtClean="0">
                <a:latin typeface="Cambria" charset="0"/>
                <a:ea typeface="Cambria" charset="0"/>
                <a:cs typeface="Cambria" charset="0"/>
                <a:sym typeface="BotonBQ-Bold"/>
              </a:rPr>
              <a:t>1</a:t>
            </a:r>
            <a:r>
              <a:rPr lang="en-US" sz="3500" b="1" dirty="0" smtClean="0">
                <a:latin typeface="Cambria" charset="0"/>
                <a:ea typeface="Cambria" charset="0"/>
                <a:cs typeface="Cambria" charset="0"/>
                <a:sym typeface="BotonBQ-Bold"/>
              </a:rPr>
              <a:t>7</a:t>
            </a:r>
            <a:r>
              <a:rPr sz="3500" b="1" dirty="0" smtClean="0">
                <a:latin typeface="Cambria" charset="0"/>
                <a:ea typeface="Cambria" charset="0"/>
                <a:cs typeface="Cambria" charset="0"/>
                <a:sym typeface="BotonBQ-Bold"/>
              </a:rPr>
              <a:t>:</a:t>
            </a:r>
            <a:r>
              <a:rPr sz="3250" b="1" dirty="0" smtClean="0">
                <a:latin typeface="Cambria" charset="0"/>
                <a:ea typeface="Cambria" charset="0"/>
                <a:cs typeface="Cambria" charset="0"/>
                <a:sym typeface="BotonBQ-Bold"/>
              </a:rPr>
              <a:t> </a:t>
            </a:r>
            <a:r>
              <a:rPr lang="en-US" sz="2800" dirty="0">
                <a:latin typeface="+mj-lt"/>
              </a:rPr>
              <a:t>To approve a change in the description of </a:t>
            </a:r>
            <a:endParaRPr lang="en-US" sz="2800" dirty="0" smtClean="0">
              <a:latin typeface="+mj-lt"/>
            </a:endParaRPr>
          </a:p>
          <a:p>
            <a:pPr marL="0" lvl="1" defTabSz="457200">
              <a:defRPr sz="1800"/>
            </a:pPr>
            <a:r>
              <a:rPr lang="en-US" sz="2800" dirty="0" smtClean="0">
                <a:latin typeface="+mj-lt"/>
              </a:rPr>
              <a:t>World </a:t>
            </a:r>
            <a:r>
              <a:rPr lang="en-US" sz="2800" dirty="0">
                <a:latin typeface="+mj-lt"/>
              </a:rPr>
              <a:t>Service Conference participants from regional delegates to zonal delegates. This change will occur over 3 conference cycles from 2018 to 2024 with the choice of representation left to the seated regions during this transition period. These three conference cycles will be used to develop details for the future. Any policies or ideas developed will be presented back to the fellowship in the </a:t>
            </a:r>
            <a:r>
              <a:rPr lang="en-US" sz="2800" i="1" dirty="0">
                <a:latin typeface="+mj-lt"/>
              </a:rPr>
              <a:t>CAR</a:t>
            </a:r>
            <a:r>
              <a:rPr lang="en-US" sz="2800" dirty="0">
                <a:latin typeface="+mj-lt"/>
              </a:rPr>
              <a:t>. Zonal delegates attending the WSC will carry a vote for all of their seated regions that are not represented by a regional delegate. No new regional seating requests will be considered during the transition.</a:t>
            </a:r>
            <a:endParaRPr sz="2800" dirty="0">
              <a:latin typeface="+mj-lt"/>
              <a:ea typeface="Cambria" charset="0"/>
              <a:cs typeface="Cambria" charset="0"/>
              <a:sym typeface="BotonBQ-Regular"/>
            </a:endParaRPr>
          </a:p>
        </p:txBody>
      </p:sp>
      <p:sp>
        <p:nvSpPr>
          <p:cNvPr id="11" name="Shape 76"/>
          <p:cNvSpPr/>
          <p:nvPr/>
        </p:nvSpPr>
        <p:spPr>
          <a:xfrm>
            <a:off x="1093382" y="5429086"/>
            <a:ext cx="10748592" cy="1223682"/>
          </a:xfrm>
          <a:prstGeom prst="rect">
            <a:avLst/>
          </a:prstGeom>
          <a:ln w="12700">
            <a:miter lim="400000"/>
          </a:ln>
          <a:extLst>
            <a:ext uri="{C572A759-6A51-4108-AA02-DFA0A04FC94B}">
              <ma14:wrappingTextBoxFlag xmlns:mc="http://schemas.openxmlformats.org/markup-compatibility/2006" xmlns:mv="urn:schemas-microsoft-com:mac:vml" xmlns:ma14="http://schemas.microsoft.com/office/mac/drawingml/2011/main" xmlns="" xmlns:p="http://schemas.openxmlformats.org/presentationml/2006/main" xmlns:r="http://schemas.openxmlformats.org/officeDocument/2006/relationships" xmlns:a="http://schemas.openxmlformats.org/drawingml/2006/main" val="1"/>
            </a:ext>
          </a:extLst>
        </p:spPr>
        <p:txBody>
          <a:bodyPr lIns="35719" tIns="35719" rIns="35719" bIns="35719" anchor="ctr">
            <a:noAutofit/>
          </a:bodyPr>
          <a:lstStyle/>
          <a:p>
            <a:r>
              <a:rPr lang="en-US" sz="2800" b="1" dirty="0">
                <a:latin typeface="+mj-lt"/>
              </a:rPr>
              <a:t>Intent: </a:t>
            </a:r>
            <a:r>
              <a:rPr lang="en-US" sz="2800" dirty="0">
                <a:latin typeface="+mj-lt"/>
              </a:rPr>
              <a:t>To allow for a transition to zonal representation with the choice of representation left to the seated region during the transition.</a:t>
            </a:r>
          </a:p>
          <a:p>
            <a:r>
              <a:rPr lang="en-US" sz="2800" b="1" dirty="0">
                <a:latin typeface="+mj-lt"/>
              </a:rPr>
              <a:t>Maker: </a:t>
            </a:r>
            <a:r>
              <a:rPr lang="en-US" sz="2800" dirty="0">
                <a:latin typeface="+mj-lt"/>
              </a:rPr>
              <a:t>Portugal Region</a:t>
            </a: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510561538"/>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Shape 83"/>
          <p:cNvSpPr/>
          <p:nvPr/>
        </p:nvSpPr>
        <p:spPr>
          <a:xfrm>
            <a:off x="2413000" y="836884"/>
            <a:ext cx="9410700" cy="764632"/>
          </a:xfrm>
          <a:prstGeom prst="rect">
            <a:avLst/>
          </a:prstGeom>
          <a:ln w="12700">
            <a:miter lim="400000"/>
          </a:ln>
          <a:extLst>
            <a:ext uri="{C572A759-6A51-4108-AA02-DFA0A04FC94B}">
              <ma14:wrappingTextBoxFlag xmlns:mc="http://schemas.openxmlformats.org/markup-compatibility/2006" xmlns:mv="urn:schemas-microsoft-com:mac:vml" xmlns:ma14="http://schemas.microsoft.com/office/mac/drawingml/2011/main" xmlns="" xmlns:p="http://schemas.openxmlformats.org/presentationml/2006/main" xmlns:r="http://schemas.openxmlformats.org/officeDocument/2006/relationships" xmlns:a="http://schemas.openxmlformats.org/drawingml/2006/main" val="1"/>
            </a:ext>
          </a:extLst>
        </p:spPr>
        <p:txBody>
          <a:bodyPr lIns="35719" tIns="35719" rIns="35719" bIns="35719" anchor="ctr">
            <a:noAutofit/>
          </a:bodyPr>
          <a:lstStyle/>
          <a:p>
            <a:pPr marL="0" lvl="1" indent="0" algn="ctr" defTabSz="457200">
              <a:defRPr sz="1800"/>
            </a:pPr>
            <a:r>
              <a:rPr sz="4500" b="1" dirty="0">
                <a:latin typeface="Cambria" charset="0"/>
                <a:ea typeface="Cambria" charset="0"/>
                <a:cs typeface="Cambria" charset="0"/>
                <a:sym typeface="BotonBQ-Bold"/>
              </a:rPr>
              <a:t>Motion </a:t>
            </a:r>
            <a:r>
              <a:rPr sz="4500" b="1" dirty="0" smtClean="0">
                <a:latin typeface="Cambria" charset="0"/>
                <a:ea typeface="Cambria" charset="0"/>
                <a:cs typeface="Cambria" charset="0"/>
                <a:sym typeface="BotonBQ-Bold"/>
              </a:rPr>
              <a:t>1</a:t>
            </a:r>
            <a:r>
              <a:rPr lang="en-US" sz="4500" b="1" dirty="0" smtClean="0">
                <a:latin typeface="Cambria" charset="0"/>
                <a:ea typeface="Cambria" charset="0"/>
                <a:cs typeface="Cambria" charset="0"/>
                <a:sym typeface="BotonBQ-Bold"/>
              </a:rPr>
              <a:t>7</a:t>
            </a:r>
            <a:r>
              <a:rPr sz="4500" b="1" dirty="0" smtClean="0">
                <a:latin typeface="Cambria" charset="0"/>
                <a:ea typeface="Cambria" charset="0"/>
                <a:cs typeface="Cambria" charset="0"/>
                <a:sym typeface="BotonBQ-Bold"/>
              </a:rPr>
              <a:t>: </a:t>
            </a:r>
            <a:r>
              <a:rPr sz="4500" b="1" dirty="0">
                <a:latin typeface="Cambria" charset="0"/>
                <a:ea typeface="Cambria" charset="0"/>
                <a:cs typeface="Cambria" charset="0"/>
                <a:sym typeface="BotonBQ-Bold"/>
              </a:rPr>
              <a:t>Rationale by Region</a:t>
            </a:r>
          </a:p>
        </p:txBody>
      </p:sp>
      <p:sp>
        <p:nvSpPr>
          <p:cNvPr id="6" name="Shape 86"/>
          <p:cNvSpPr/>
          <p:nvPr/>
        </p:nvSpPr>
        <p:spPr>
          <a:xfrm>
            <a:off x="443752" y="2126530"/>
            <a:ext cx="11379947" cy="4739759"/>
          </a:xfrm>
          <a:prstGeom prst="rect">
            <a:avLst/>
          </a:prstGeom>
          <a:ln w="12700">
            <a:miter lim="400000"/>
          </a:ln>
          <a:extLst>
            <a:ext uri="{C572A759-6A51-4108-AA02-DFA0A04FC94B}">
              <ma14:wrappingTextBoxFlag xmlns:mc="http://schemas.openxmlformats.org/markup-compatibility/2006" xmlns:mv="urn:schemas-microsoft-com:mac:vml" xmlns:ma14="http://schemas.microsoft.com/office/mac/drawingml/2011/main" xmlns="" xmlns:p="http://schemas.openxmlformats.org/presentationml/2006/main" xmlns:r="http://schemas.openxmlformats.org/officeDocument/2006/relationships" xmlns:a="http://schemas.openxmlformats.org/drawingml/2006/main" val="1"/>
            </a:ext>
          </a:extLst>
        </p:spPr>
        <p:txBody>
          <a:bodyPr wrap="square" lIns="0" tIns="0" rIns="0" bIns="0">
            <a:spAutoFit/>
          </a:bodyPr>
          <a:lstStyle/>
          <a:p>
            <a:pPr algn="l">
              <a:buSzPct val="75000"/>
              <a:defRPr sz="1800"/>
            </a:pPr>
            <a:r>
              <a:rPr lang="en-US" sz="2800" dirty="0" smtClean="0">
                <a:latin typeface="+mj-lt"/>
              </a:rPr>
              <a:t>We </a:t>
            </a:r>
            <a:r>
              <a:rPr lang="en-US" sz="2800" dirty="0">
                <a:latin typeface="+mj-lt"/>
              </a:rPr>
              <a:t>believe that the current WSC is not as effective as it could be. We hope to move forward in the direction of zonal seating. The challenges of organizing a meeting of 118 RDs, 88 Alternates and 15 World board members has lead a lot of procedural discussions at WSC. The 200+ attendance has limited the involvement of many delegates in the meeting and its discussions. This has led to a WSC that many members find frustrating and ineffectual. </a:t>
            </a:r>
            <a:r>
              <a:rPr lang="en-US" sz="2800" dirty="0" smtClean="0">
                <a:latin typeface="+mj-lt"/>
              </a:rPr>
              <a:t>We believe that moving towards Zonal representation and having less members at the WSC meeting would better allow a conscience to form increasing the accountability and effectiveness of world services thus hopefully developing the connection between WSO and the regions. . . .</a:t>
            </a:r>
            <a:endParaRPr lang="en-US" sz="2800" dirty="0">
              <a:latin typeface="+mj-lt"/>
            </a:endParaRP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432087951"/>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Shape 83"/>
          <p:cNvSpPr/>
          <p:nvPr/>
        </p:nvSpPr>
        <p:spPr>
          <a:xfrm>
            <a:off x="2413000" y="836884"/>
            <a:ext cx="9410700" cy="764632"/>
          </a:xfrm>
          <a:prstGeom prst="rect">
            <a:avLst/>
          </a:prstGeom>
          <a:ln w="12700">
            <a:miter lim="400000"/>
          </a:ln>
          <a:extLst>
            <a:ext uri="{C572A759-6A51-4108-AA02-DFA0A04FC94B}">
              <ma14:wrappingTextBoxFlag xmlns:mc="http://schemas.openxmlformats.org/markup-compatibility/2006" xmlns:mv="urn:schemas-microsoft-com:mac:vml" xmlns:ma14="http://schemas.microsoft.com/office/mac/drawingml/2011/main" xmlns="" xmlns:p="http://schemas.openxmlformats.org/presentationml/2006/main" xmlns:r="http://schemas.openxmlformats.org/officeDocument/2006/relationships" xmlns:a="http://schemas.openxmlformats.org/drawingml/2006/main" val="1"/>
            </a:ext>
          </a:extLst>
        </p:spPr>
        <p:txBody>
          <a:bodyPr lIns="35719" tIns="35719" rIns="35719" bIns="35719" anchor="ctr">
            <a:noAutofit/>
          </a:bodyPr>
          <a:lstStyle/>
          <a:p>
            <a:pPr marL="0" lvl="1" indent="0" algn="ctr" defTabSz="457200">
              <a:defRPr sz="1800"/>
            </a:pPr>
            <a:r>
              <a:rPr sz="4500" b="1" dirty="0">
                <a:latin typeface="Cambria" charset="0"/>
                <a:ea typeface="Cambria" charset="0"/>
                <a:cs typeface="Cambria" charset="0"/>
                <a:sym typeface="BotonBQ-Bold"/>
              </a:rPr>
              <a:t>Motion </a:t>
            </a:r>
            <a:r>
              <a:rPr sz="4500" b="1" dirty="0" smtClean="0">
                <a:latin typeface="Cambria" charset="0"/>
                <a:ea typeface="Cambria" charset="0"/>
                <a:cs typeface="Cambria" charset="0"/>
                <a:sym typeface="BotonBQ-Bold"/>
              </a:rPr>
              <a:t>1</a:t>
            </a:r>
            <a:r>
              <a:rPr lang="en-US" sz="4500" b="1" dirty="0" smtClean="0">
                <a:latin typeface="Cambria" charset="0"/>
                <a:ea typeface="Cambria" charset="0"/>
                <a:cs typeface="Cambria" charset="0"/>
                <a:sym typeface="BotonBQ-Bold"/>
              </a:rPr>
              <a:t>7</a:t>
            </a:r>
            <a:r>
              <a:rPr sz="4500" b="1" dirty="0" smtClean="0">
                <a:latin typeface="Cambria" charset="0"/>
                <a:ea typeface="Cambria" charset="0"/>
                <a:cs typeface="Cambria" charset="0"/>
                <a:sym typeface="BotonBQ-Bold"/>
              </a:rPr>
              <a:t>: </a:t>
            </a:r>
            <a:r>
              <a:rPr sz="4500" b="1" dirty="0">
                <a:latin typeface="Cambria" charset="0"/>
                <a:ea typeface="Cambria" charset="0"/>
                <a:cs typeface="Cambria" charset="0"/>
                <a:sym typeface="BotonBQ-Bold"/>
              </a:rPr>
              <a:t>Rationale by Region</a:t>
            </a:r>
          </a:p>
        </p:txBody>
      </p:sp>
      <p:sp>
        <p:nvSpPr>
          <p:cNvPr id="6" name="Shape 86"/>
          <p:cNvSpPr/>
          <p:nvPr/>
        </p:nvSpPr>
        <p:spPr>
          <a:xfrm>
            <a:off x="443752" y="2126530"/>
            <a:ext cx="11379947" cy="3016210"/>
          </a:xfrm>
          <a:prstGeom prst="rect">
            <a:avLst/>
          </a:prstGeom>
          <a:ln w="12700">
            <a:miter lim="400000"/>
          </a:ln>
          <a:extLst>
            <a:ext uri="{C572A759-6A51-4108-AA02-DFA0A04FC94B}">
              <ma14:wrappingTextBoxFlag xmlns:mc="http://schemas.openxmlformats.org/markup-compatibility/2006" xmlns:mv="urn:schemas-microsoft-com:mac:vml" xmlns:ma14="http://schemas.microsoft.com/office/mac/drawingml/2011/main" xmlns="" xmlns:p="http://schemas.openxmlformats.org/presentationml/2006/main" xmlns:r="http://schemas.openxmlformats.org/officeDocument/2006/relationships" xmlns:a="http://schemas.openxmlformats.org/drawingml/2006/main" val="1"/>
            </a:ext>
          </a:extLst>
        </p:spPr>
        <p:txBody>
          <a:bodyPr wrap="square" lIns="0" tIns="0" rIns="0" bIns="0">
            <a:spAutoFit/>
          </a:bodyPr>
          <a:lstStyle/>
          <a:p>
            <a:pPr algn="l">
              <a:buSzPct val="75000"/>
              <a:defRPr sz="1800"/>
            </a:pPr>
            <a:r>
              <a:rPr lang="en-US" sz="2800" dirty="0" smtClean="0">
                <a:latin typeface="+mj-lt"/>
              </a:rPr>
              <a:t>We </a:t>
            </a:r>
            <a:r>
              <a:rPr lang="en-US" sz="2800" dirty="0">
                <a:latin typeface="+mj-lt"/>
              </a:rPr>
              <a:t>understand that some zones would be ready to move straight to having zonal representation and others would need time to make changes. If we can agree where we want to go then we can work out how to get there. This would also enable the cost of the WSC to decrease and lead to money being freed for our primary purpose. Zonal seating would also mean that all NA communities are represented at the WSC because they adhere to a zone and thereby make the WSC a truly inclusive body.</a:t>
            </a: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92807410"/>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336176" y="2112963"/>
            <a:ext cx="11376212" cy="4745037"/>
          </a:xfrm>
        </p:spPr>
        <p:txBody>
          <a:bodyPr>
            <a:noAutofit/>
          </a:bodyPr>
          <a:lstStyle/>
          <a:p>
            <a:pPr marL="0" indent="0">
              <a:lnSpc>
                <a:spcPct val="100000"/>
              </a:lnSpc>
              <a:buNone/>
            </a:pPr>
            <a:r>
              <a:rPr lang="en-US" sz="2600" b="1" dirty="0">
                <a:latin typeface="+mj-lt"/>
              </a:rPr>
              <a:t>Motion 17: </a:t>
            </a:r>
            <a:r>
              <a:rPr lang="en-US" sz="2600" dirty="0">
                <a:latin typeface="+mj-lt"/>
              </a:rPr>
              <a:t>To approve a change in the description of World Service Conference participants from regional delegates to zonal delegates. This change will occur over 3 conference cycles from 2018 to 2024 with the choice of representation left to the seated regions during this transition period. These three conference cycles will be used to develop details for the future. Any policies or ideas developed will be presented back to the fellowship in the </a:t>
            </a:r>
            <a:r>
              <a:rPr lang="en-US" sz="2600" i="1" dirty="0">
                <a:latin typeface="+mj-lt"/>
              </a:rPr>
              <a:t>CAR</a:t>
            </a:r>
            <a:r>
              <a:rPr lang="en-US" sz="2600" dirty="0">
                <a:latin typeface="+mj-lt"/>
              </a:rPr>
              <a:t>. Zonal delegates attending the WSC will carry a vote for all of their seated regions that are not represented by a regional delegate. No new regional seating requests will be considered during the </a:t>
            </a:r>
            <a:r>
              <a:rPr lang="en-US" sz="2600" dirty="0" smtClean="0">
                <a:latin typeface="+mj-lt"/>
              </a:rPr>
              <a:t>transition.</a:t>
            </a:r>
          </a:p>
          <a:p>
            <a:pPr marL="0" indent="0">
              <a:lnSpc>
                <a:spcPct val="100000"/>
              </a:lnSpc>
              <a:buNone/>
            </a:pPr>
            <a:r>
              <a:rPr lang="en-US" sz="2600" b="1" dirty="0" smtClean="0">
                <a:latin typeface="+mj-lt"/>
              </a:rPr>
              <a:t>Intent</a:t>
            </a:r>
            <a:r>
              <a:rPr lang="en-US" sz="2600" b="1" dirty="0">
                <a:latin typeface="+mj-lt"/>
              </a:rPr>
              <a:t>: </a:t>
            </a:r>
            <a:r>
              <a:rPr lang="en-US" sz="2600" dirty="0">
                <a:latin typeface="+mj-lt"/>
              </a:rPr>
              <a:t>To allow for a transition to zonal representation with the choice of representation left to the seated region during the transition.</a:t>
            </a: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123505199"/>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Shape 74"/>
          <p:cNvSpPr/>
          <p:nvPr/>
        </p:nvSpPr>
        <p:spPr>
          <a:xfrm>
            <a:off x="343823" y="653131"/>
            <a:ext cx="11335862" cy="2533822"/>
          </a:xfrm>
          <a:prstGeom prst="rect">
            <a:avLst/>
          </a:prstGeom>
          <a:ln w="12700">
            <a:miter lim="400000"/>
          </a:ln>
          <a:extLst>
            <a:ext uri="{C572A759-6A51-4108-AA02-DFA0A04FC94B}">
              <ma14:wrappingTextBoxFlag xmlns:mc="http://schemas.openxmlformats.org/markup-compatibility/2006" xmlns:mv="urn:schemas-microsoft-com:mac:vml" xmlns:ma14="http://schemas.microsoft.com/office/mac/drawingml/2011/main" xmlns="" xmlns:p="http://schemas.openxmlformats.org/presentationml/2006/main" xmlns:r="http://schemas.openxmlformats.org/officeDocument/2006/relationships" xmlns:a="http://schemas.openxmlformats.org/drawingml/2006/main" val="1"/>
            </a:ext>
          </a:extLst>
        </p:spPr>
        <p:txBody>
          <a:bodyPr wrap="square" lIns="35719" tIns="35719" rIns="35719" bIns="35719" anchor="t" anchorCtr="0">
            <a:noAutofit/>
          </a:bodyPr>
          <a:lstStyle/>
          <a:p>
            <a:pPr marL="0" lvl="1" defTabSz="457200">
              <a:defRPr sz="1800"/>
            </a:pPr>
            <a:r>
              <a:rPr sz="3500" b="1" dirty="0">
                <a:latin typeface="Cambria" charset="0"/>
                <a:ea typeface="Cambria" charset="0"/>
                <a:cs typeface="Cambria" charset="0"/>
                <a:sym typeface="BotonBQ-Bold"/>
              </a:rPr>
              <a:t>Motion </a:t>
            </a:r>
            <a:r>
              <a:rPr sz="3500" b="1" dirty="0" smtClean="0">
                <a:latin typeface="Cambria" charset="0"/>
                <a:ea typeface="Cambria" charset="0"/>
                <a:cs typeface="Cambria" charset="0"/>
                <a:sym typeface="BotonBQ-Bold"/>
              </a:rPr>
              <a:t>1</a:t>
            </a:r>
            <a:r>
              <a:rPr lang="en-US" sz="3500" b="1" dirty="0" smtClean="0">
                <a:latin typeface="Cambria" charset="0"/>
                <a:ea typeface="Cambria" charset="0"/>
                <a:cs typeface="Cambria" charset="0"/>
                <a:sym typeface="BotonBQ-Bold"/>
              </a:rPr>
              <a:t>8</a:t>
            </a:r>
            <a:r>
              <a:rPr sz="3500" b="1" dirty="0" smtClean="0">
                <a:latin typeface="Cambria" charset="0"/>
                <a:ea typeface="Cambria" charset="0"/>
                <a:cs typeface="Cambria" charset="0"/>
                <a:sym typeface="BotonBQ-Bold"/>
              </a:rPr>
              <a:t>:</a:t>
            </a:r>
            <a:r>
              <a:rPr sz="3250" b="1" dirty="0" smtClean="0">
                <a:latin typeface="Cambria" charset="0"/>
                <a:ea typeface="Cambria" charset="0"/>
                <a:cs typeface="Cambria" charset="0"/>
                <a:sym typeface="BotonBQ-Bold"/>
              </a:rPr>
              <a:t> </a:t>
            </a:r>
            <a:r>
              <a:rPr lang="en-US" sz="3000" dirty="0">
                <a:latin typeface="Cambria" charset="0"/>
                <a:ea typeface="Cambria" charset="0"/>
                <a:cs typeface="Cambria" charset="0"/>
              </a:rPr>
              <a:t>That any Zonal Forum with two or more </a:t>
            </a:r>
            <a:r>
              <a:rPr lang="en-US" sz="3000" dirty="0" smtClean="0">
                <a:latin typeface="Cambria" charset="0"/>
                <a:ea typeface="Cambria" charset="0"/>
                <a:cs typeface="Cambria" charset="0"/>
              </a:rPr>
              <a:t/>
            </a:r>
            <a:br>
              <a:rPr lang="en-US" sz="3000" dirty="0" smtClean="0">
                <a:latin typeface="Cambria" charset="0"/>
                <a:ea typeface="Cambria" charset="0"/>
                <a:cs typeface="Cambria" charset="0"/>
              </a:rPr>
            </a:br>
            <a:r>
              <a:rPr lang="en-US" sz="3000" dirty="0" smtClean="0">
                <a:latin typeface="Cambria" charset="0"/>
                <a:ea typeface="Cambria" charset="0"/>
                <a:cs typeface="Cambria" charset="0"/>
              </a:rPr>
              <a:t>zonally </a:t>
            </a:r>
            <a:r>
              <a:rPr lang="en-US" sz="3000" dirty="0">
                <a:latin typeface="Cambria" charset="0"/>
                <a:ea typeface="Cambria" charset="0"/>
                <a:cs typeface="Cambria" charset="0"/>
              </a:rPr>
              <a:t>seated regions or communities that are not seated at the World Service Conference, may choose to send one Zonal Delegate to the World Service Conference to represent those regions or communities.</a:t>
            </a:r>
            <a:endParaRPr sz="3000" dirty="0">
              <a:latin typeface="Cambria" charset="0"/>
              <a:ea typeface="Cambria" charset="0"/>
              <a:cs typeface="Cambria" charset="0"/>
              <a:sym typeface="BotonBQ-Regular"/>
            </a:endParaRPr>
          </a:p>
        </p:txBody>
      </p:sp>
      <p:sp>
        <p:nvSpPr>
          <p:cNvPr id="5" name="Shape 75"/>
          <p:cNvSpPr/>
          <p:nvPr/>
        </p:nvSpPr>
        <p:spPr>
          <a:xfrm>
            <a:off x="317499" y="3216675"/>
            <a:ext cx="11287165" cy="1"/>
          </a:xfrm>
          <a:prstGeom prst="line">
            <a:avLst/>
          </a:prstGeom>
          <a:ln w="63500">
            <a:solidFill>
              <a:srgbClr val="27AAE1"/>
            </a:solidFill>
            <a:miter lim="400000"/>
          </a:ln>
        </p:spPr>
        <p:txBody>
          <a:bodyPr lIns="0" tIns="0" rIns="0" bIns="0" anchor="ctr"/>
          <a:lstStyle/>
          <a:p>
            <a:pPr lvl="0">
              <a:defRPr sz="3200"/>
            </a:pPr>
            <a:endParaRPr sz="1600"/>
          </a:p>
        </p:txBody>
      </p:sp>
      <p:sp>
        <p:nvSpPr>
          <p:cNvPr id="6" name="Shape 76"/>
          <p:cNvSpPr/>
          <p:nvPr/>
        </p:nvSpPr>
        <p:spPr>
          <a:xfrm>
            <a:off x="2631232" y="3898098"/>
            <a:ext cx="8680153" cy="2380459"/>
          </a:xfrm>
          <a:prstGeom prst="rect">
            <a:avLst/>
          </a:prstGeom>
          <a:ln w="12700">
            <a:miter lim="400000"/>
          </a:ln>
          <a:extLst>
            <a:ext uri="{C572A759-6A51-4108-AA02-DFA0A04FC94B}">
              <ma14:wrappingTextBoxFlag xmlns:mc="http://schemas.openxmlformats.org/markup-compatibility/2006" xmlns:mv="urn:schemas-microsoft-com:mac:vml" xmlns:ma14="http://schemas.microsoft.com/office/mac/drawingml/2011/main" xmlns="" xmlns:p="http://schemas.openxmlformats.org/presentationml/2006/main" xmlns:r="http://schemas.openxmlformats.org/officeDocument/2006/relationships" xmlns:a="http://schemas.openxmlformats.org/drawingml/2006/main" val="1"/>
            </a:ext>
          </a:extLst>
        </p:spPr>
        <p:txBody>
          <a:bodyPr lIns="35719" tIns="35719" rIns="35719" bIns="35719" anchor="t" anchorCtr="0">
            <a:noAutofit/>
          </a:bodyPr>
          <a:lstStyle/>
          <a:p>
            <a:pPr>
              <a:spcBef>
                <a:spcPts val="1000"/>
              </a:spcBef>
            </a:pPr>
            <a:r>
              <a:rPr lang="en-US" sz="3000" b="1" dirty="0">
                <a:latin typeface="+mj-lt"/>
              </a:rPr>
              <a:t>Intent: </a:t>
            </a:r>
            <a:r>
              <a:rPr lang="en-US" sz="3000" dirty="0">
                <a:latin typeface="+mj-lt"/>
              </a:rPr>
              <a:t>To provide representation at the World Service Conference for the numerous unseated NA communities around the world. </a:t>
            </a:r>
          </a:p>
          <a:p>
            <a:pPr>
              <a:spcBef>
                <a:spcPts val="600"/>
              </a:spcBef>
            </a:pPr>
            <a:r>
              <a:rPr lang="en-US" sz="3000" b="1" dirty="0" smtClean="0">
                <a:latin typeface="+mj-lt"/>
              </a:rPr>
              <a:t>Makers: </a:t>
            </a:r>
            <a:r>
              <a:rPr lang="en-US" sz="3000" dirty="0">
                <a:latin typeface="+mj-lt"/>
              </a:rPr>
              <a:t>Australia Region and </a:t>
            </a:r>
            <a:r>
              <a:rPr lang="en-US" sz="3000" dirty="0" err="1">
                <a:latin typeface="+mj-lt"/>
              </a:rPr>
              <a:t>Aotearoa</a:t>
            </a:r>
            <a:r>
              <a:rPr lang="en-US" sz="3000" dirty="0">
                <a:latin typeface="+mj-lt"/>
              </a:rPr>
              <a:t> NZ Region</a:t>
            </a: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097674341"/>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a="http://schemas.openxmlformats.org/drawingml/2006/main" xmlns="" name="Office Theme" id="{62F939B6-93AF-4DB8-9C6B-D6C7DFDC589F}" vid="{4A3C46E8-61CC-4603-A589-7422A47A8E4A}"/>
    </a:ext>
  </a:extLst>
</a:theme>
</file>

<file path=ppt/theme/theme2.xml><?xml version="1.0" encoding="utf-8"?>
<a:theme xmlns:a="http://schemas.openxmlformats.org/drawingml/2006/main" name="CAR2018_gray">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a="http://schemas.openxmlformats.org/drawingml/2006/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a="http://schemas.openxmlformats.org/drawingml/2006/main" xmlns="" name="CAR2018_gray" id="{44F2C655-3AB8-4DA6-B6A3-0B0A597FC0F8}" vid="{C2AA1D7B-8BA0-471E-8D55-417A80CD23C5}"/>
    </a:ext>
  </a:ext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a="http://schemas.openxmlformats.org/drawingml/2006/main" xmlns="" name="Office Theme" id="{62F939B6-93AF-4DB8-9C6B-D6C7DFDC589F}" vid="{4A3C46E8-61CC-4603-A589-7422A47A8E4A}"/>
    </a:ext>
  </a:extLst>
</a:theme>
</file>

<file path=ppt/theme/theme5.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ambria-Calibri">
      <a:majorFont>
        <a:latin typeface="Cambria"/>
        <a:ea typeface=""/>
        <a:cs typeface=""/>
        <a:font script="Jpan" typeface="ＭＳ Ｐゴシック"/>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a="http://schemas.openxmlformats.org/drawingml/2006/main" xmlns="" name="Office Theme" id="{62F939B6-93AF-4DB8-9C6B-D6C7DFDC589F}" vid="{4A3C46E8-61CC-4603-A589-7422A47A8E4A}"/>
    </a:ext>
  </a:extLst>
</a:theme>
</file>

<file path=ppt/theme/theme6.xml><?xml version="1.0" encoding="utf-8"?>
<a:theme xmlns:a="http://schemas.openxmlformats.org/drawingml/2006/main" name="4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a="http://schemas.openxmlformats.org/drawingml/2006/main" xmlns="" name="Office Theme" id="{62F939B6-93AF-4DB8-9C6B-D6C7DFDC589F}" vid="{4A3C46E8-61CC-4603-A589-7422A47A8E4A}"/>
    </a:ext>
  </a:extLst>
</a:theme>
</file>

<file path=ppt/theme/theme7.xml><?xml version="1.0" encoding="utf-8"?>
<a:theme xmlns:a="http://schemas.openxmlformats.org/drawingml/2006/main" name="5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a="http://schemas.openxmlformats.org/drawingml/2006/main"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a="http://schemas.openxmlformats.org/drawingml/2006/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6090</TotalTime>
  <Words>21888</Words>
  <Application>Microsoft Macintosh PowerPoint</Application>
  <PresentationFormat>Custom</PresentationFormat>
  <Paragraphs>843</Paragraphs>
  <Slides>141</Slides>
  <Notes>118</Notes>
  <HiddenSlides>0</HiddenSlides>
  <MMClips>0</MMClips>
  <ScaleCrop>false</ScaleCrop>
  <HeadingPairs>
    <vt:vector size="4" baseType="variant">
      <vt:variant>
        <vt:lpstr>Design Template</vt:lpstr>
      </vt:variant>
      <vt:variant>
        <vt:i4>7</vt:i4>
      </vt:variant>
      <vt:variant>
        <vt:lpstr>Slide Titles</vt:lpstr>
      </vt:variant>
      <vt:variant>
        <vt:i4>141</vt:i4>
      </vt:variant>
    </vt:vector>
  </HeadingPairs>
  <TitlesOfParts>
    <vt:vector size="148" baseType="lpstr">
      <vt:lpstr>1_Office Theme</vt:lpstr>
      <vt:lpstr>CAR2018_gray</vt:lpstr>
      <vt:lpstr>Office Theme</vt:lpstr>
      <vt:lpstr>2_Office Theme</vt:lpstr>
      <vt:lpstr>3_Office Theme</vt:lpstr>
      <vt:lpstr>4_Office Theme</vt:lpstr>
      <vt:lpstr>5_Office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Motion 7: To direct the World Board to create a Service  Pamphlet (SP) that clearly and simply outlines the rights of  groups to reprint Narcotics Anonymous recovery literature covered under the Fellowship Intellectual Property Trust and its bulletins. </vt:lpstr>
      <vt:lpstr>Slide 37</vt:lpstr>
      <vt:lpstr>Slide 38</vt:lpstr>
      <vt:lpstr>Slide 39</vt:lpstr>
      <vt:lpstr>Motion 8:  To replace the first paragraph under “What kinds of literature should we use:” in the group booklet as follows: </vt:lpstr>
      <vt:lpstr>Replacement Paragraphs (1 of 2)</vt:lpstr>
      <vt:lpstr>Replacement Paragraphs (2 of 2)</vt:lpstr>
      <vt:lpstr>Motion 8:  To replace the first paragraph under  “What kinds of literature should we use:” in the group booklet as follows: </vt:lpstr>
      <vt:lpstr>Slide 44</vt:lpstr>
      <vt:lpstr>Slide 45</vt:lpstr>
      <vt:lpstr>Slide 46</vt:lpstr>
      <vt:lpstr>Slide 47</vt:lpstr>
      <vt:lpstr>Slide 48</vt:lpstr>
      <vt:lpstr>Slide 49</vt:lpstr>
      <vt:lpstr>Slide 50</vt:lpstr>
      <vt:lpstr>Slide 51</vt:lpstr>
      <vt:lpstr>Slide 52</vt:lpstr>
      <vt:lpstr>Slide 53</vt:lpstr>
      <vt:lpstr>Slide 54</vt:lpstr>
      <vt:lpstr>Slide 55</vt:lpstr>
      <vt:lpstr>Slide 56</vt:lpstr>
      <vt:lpstr>Slide 57</vt:lpstr>
      <vt:lpstr>Slide 58</vt:lpstr>
      <vt:lpstr>Slide 59</vt:lpstr>
      <vt:lpstr>Slide 60</vt:lpstr>
      <vt:lpstr>Slide 61</vt:lpstr>
      <vt:lpstr>Slide 62</vt:lpstr>
      <vt:lpstr>Slide 63</vt:lpstr>
      <vt:lpstr>Slide 64</vt:lpstr>
      <vt:lpstr>Slide 65</vt:lpstr>
      <vt:lpstr>Slide 66</vt:lpstr>
      <vt:lpstr>Slide 67</vt:lpstr>
      <vt:lpstr>Slide 68</vt:lpstr>
      <vt:lpstr>Slide 69</vt:lpstr>
      <vt:lpstr>Slide 70</vt:lpstr>
      <vt:lpstr>Slide 71</vt:lpstr>
      <vt:lpstr>Slide 72</vt:lpstr>
      <vt:lpstr>Slide 73</vt:lpstr>
      <vt:lpstr>Slide 74</vt:lpstr>
      <vt:lpstr>Slide 75</vt:lpstr>
      <vt:lpstr>Slide 76</vt:lpstr>
      <vt:lpstr>Slide 77</vt:lpstr>
      <vt:lpstr>Slide 78</vt:lpstr>
      <vt:lpstr>Slide 79</vt:lpstr>
      <vt:lpstr>Slide 80</vt:lpstr>
      <vt:lpstr>Slide 81</vt:lpstr>
      <vt:lpstr>Slide 82</vt:lpstr>
      <vt:lpstr>Slide 83</vt:lpstr>
      <vt:lpstr>Slide 84</vt:lpstr>
      <vt:lpstr>Slide 85</vt:lpstr>
      <vt:lpstr>Slide 86</vt:lpstr>
      <vt:lpstr>Slide 87</vt:lpstr>
      <vt:lpstr>Slide 88</vt:lpstr>
      <vt:lpstr>Slide 89</vt:lpstr>
      <vt:lpstr>Slide 90</vt:lpstr>
      <vt:lpstr>Slide 91</vt:lpstr>
      <vt:lpstr>Slide 92</vt:lpstr>
      <vt:lpstr>Slide 93</vt:lpstr>
      <vt:lpstr>Slide 94</vt:lpstr>
      <vt:lpstr>Slide 95</vt:lpstr>
      <vt:lpstr>Slide 96</vt:lpstr>
      <vt:lpstr>Slide 97</vt:lpstr>
      <vt:lpstr>Slide 98</vt:lpstr>
      <vt:lpstr>Slide 99</vt:lpstr>
      <vt:lpstr>Slide 100</vt:lpstr>
      <vt:lpstr>Slide 101</vt:lpstr>
      <vt:lpstr>Slide 102</vt:lpstr>
      <vt:lpstr>Slide 103</vt:lpstr>
      <vt:lpstr>Slide 104</vt:lpstr>
      <vt:lpstr>Slide 105</vt:lpstr>
      <vt:lpstr>Slide 106</vt:lpstr>
      <vt:lpstr>Slide 107</vt:lpstr>
      <vt:lpstr>Slide 108</vt:lpstr>
      <vt:lpstr>Slide 109</vt:lpstr>
      <vt:lpstr>Slide 110</vt:lpstr>
      <vt:lpstr>Slide 111</vt:lpstr>
      <vt:lpstr>Slide 112</vt:lpstr>
      <vt:lpstr>Slide 113</vt:lpstr>
      <vt:lpstr>Slide 114</vt:lpstr>
      <vt:lpstr>Slide 115</vt:lpstr>
      <vt:lpstr>Slide 116</vt:lpstr>
      <vt:lpstr>Slide 117</vt:lpstr>
      <vt:lpstr>Slide 118</vt:lpstr>
      <vt:lpstr>Slide 119</vt:lpstr>
      <vt:lpstr>Slide 120</vt:lpstr>
      <vt:lpstr>Slide 121</vt:lpstr>
      <vt:lpstr>Slide 122</vt:lpstr>
      <vt:lpstr>Slide 123</vt:lpstr>
      <vt:lpstr>Slide 124</vt:lpstr>
      <vt:lpstr>Slide 125</vt:lpstr>
      <vt:lpstr>Slide 126</vt:lpstr>
      <vt:lpstr>Slide 127</vt:lpstr>
      <vt:lpstr>Slide 128</vt:lpstr>
      <vt:lpstr>Slide 129</vt:lpstr>
      <vt:lpstr>Slide 130</vt:lpstr>
      <vt:lpstr>Slide 131</vt:lpstr>
      <vt:lpstr>Slide 132</vt:lpstr>
      <vt:lpstr>Slide 133</vt:lpstr>
      <vt:lpstr>Slide 134</vt:lpstr>
      <vt:lpstr>Slide 135</vt:lpstr>
      <vt:lpstr>Slide 136</vt:lpstr>
      <vt:lpstr>Slide 137</vt:lpstr>
      <vt:lpstr>Slide 138</vt:lpstr>
      <vt:lpstr>Slide 139</vt:lpstr>
      <vt:lpstr>Slide 140</vt:lpstr>
      <vt:lpstr>Slide 141</vt:lpstr>
    </vt:vector>
  </TitlesOfParts>
  <Company>Microsoft</Company>
  <LinksUpToDate>false</LinksUpToDate>
  <SharedDoc>false</SharedDoc>
  <HyperlinksChanged>false</HyperlinksChanged>
  <AppVersion>12.0256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Nick Elson</dc:creator>
  <cp:lastModifiedBy>Kim Adams</cp:lastModifiedBy>
  <cp:revision>148</cp:revision>
  <dcterms:created xsi:type="dcterms:W3CDTF">2017-12-08T23:22:50Z</dcterms:created>
  <dcterms:modified xsi:type="dcterms:W3CDTF">2017-12-09T00:49:30Z</dcterms:modified>
</cp:coreProperties>
</file>