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notesSlides/notesSlide42.xml" ContentType="application/vnd.openxmlformats-officedocument.presentationml.notes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44"/>
  </p:notesMasterIdLst>
  <p:sldIdLst>
    <p:sldId id="359" r:id="rId2"/>
    <p:sldId id="363" r:id="rId3"/>
    <p:sldId id="364" r:id="rId4"/>
    <p:sldId id="365" r:id="rId5"/>
    <p:sldId id="366" r:id="rId6"/>
    <p:sldId id="367" r:id="rId7"/>
    <p:sldId id="368" r:id="rId8"/>
    <p:sldId id="369" r:id="rId9"/>
    <p:sldId id="382" r:id="rId10"/>
    <p:sldId id="383" r:id="rId11"/>
    <p:sldId id="384" r:id="rId12"/>
    <p:sldId id="385" r:id="rId13"/>
    <p:sldId id="386" r:id="rId14"/>
    <p:sldId id="387" r:id="rId15"/>
    <p:sldId id="388" r:id="rId16"/>
    <p:sldId id="389" r:id="rId17"/>
    <p:sldId id="393" r:id="rId18"/>
    <p:sldId id="394" r:id="rId19"/>
    <p:sldId id="395" r:id="rId20"/>
    <p:sldId id="396" r:id="rId21"/>
    <p:sldId id="397" r:id="rId22"/>
    <p:sldId id="398" r:id="rId23"/>
    <p:sldId id="399" r:id="rId24"/>
    <p:sldId id="400" r:id="rId25"/>
    <p:sldId id="401"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De Jenkins" initials="DJ" lastIdx="12" clrIdx="0">
    <p:extLst/>
  </p:cmAuthor>
  <p:cmAuthor id="2" name="Travis Koplow" initials="TK" lastIdx="5" clrIdx="1">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2278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873" autoAdjust="0"/>
    <p:restoredTop sz="58686"/>
  </p:normalViewPr>
  <p:slideViewPr>
    <p:cSldViewPr snapToGrid="0">
      <p:cViewPr varScale="1">
        <p:scale>
          <a:sx n="69" d="100"/>
          <a:sy n="69" d="100"/>
        </p:scale>
        <p:origin x="-1024"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8B452-B9CB-4D9E-8A7B-83DBF6388EBB}" type="datetimeFigureOut">
              <a:rPr lang="en-US" smtClean="0"/>
              <a:pPr/>
              <a:t>12/7/17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A33A7-B22D-47A9-85BF-2AA33FCDE32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210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na.org/ar"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na.org/futur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www.na.org/futur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www.na.org/conference"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www.na.org/conference"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na.org/conference"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na.org/conference" TargetMode="External"/><Relationship Id="rId4" Type="http://schemas.openxmlformats.org/officeDocument/2006/relationships/hyperlink" Target="worldboard@na.org"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38375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415925"/>
            <a:ext cx="3930650" cy="2211388"/>
          </a:xfrm>
        </p:spPr>
      </p:sp>
      <p:sp>
        <p:nvSpPr>
          <p:cNvPr id="3" name="Notes Placeholder 2"/>
          <p:cNvSpPr>
            <a:spLocks noGrp="1"/>
          </p:cNvSpPr>
          <p:nvPr>
            <p:ph type="body" idx="1"/>
          </p:nvPr>
        </p:nvSpPr>
        <p:spPr>
          <a:xfrm>
            <a:off x="424329" y="2755153"/>
            <a:ext cx="6006353" cy="5245847"/>
          </a:xfrm>
        </p:spPr>
        <p:txBody>
          <a:bodyPr/>
          <a:lstStyle/>
          <a:p>
            <a:r>
              <a:rPr lang="en-US" sz="1200" kern="1200" dirty="0" smtClean="0">
                <a:solidFill>
                  <a:schemeClr val="tx1"/>
                </a:solidFill>
                <a:effectLst/>
                <a:latin typeface="+mn-lt"/>
                <a:ea typeface="+mn-ea"/>
                <a:cs typeface="+mn-cs"/>
              </a:rPr>
              <a:t>In December 2016, the South Florida Region passed a motion to “…agree I principle…[to] request an inspection of the records and operations of NA World Services per the </a:t>
            </a:r>
            <a:r>
              <a:rPr lang="en-US" sz="1200" i="1" kern="1200" dirty="0" smtClean="0">
                <a:solidFill>
                  <a:schemeClr val="tx1"/>
                </a:solidFill>
                <a:effectLst/>
                <a:latin typeface="+mn-lt"/>
                <a:ea typeface="+mn-ea"/>
                <a:cs typeface="+mn-cs"/>
              </a:rPr>
              <a:t>Fellowship Intellectual Property Trust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The day after our April 2017 Board meeting, NAWS received a request from the South Florida Region detailing 10 concerns, some which seem unrelated to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This being a legal matter, the Board consulted with attorneys and discussed it at length at our July meeting.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was a request to invoke a legal inspection as called for in the trust document. We needed to understand clearly what we were being asked and we quickly realized we needed some clarification from the region following our July meeting. We’re currently awaiting a response from the region to our request for clarification that was sent in August.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are some frequently asked questions about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and this request, which are available in their complete form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a:t>
            </a:r>
          </a:p>
          <a:p>
            <a:pPr>
              <a:lnSpc>
                <a:spcPct val="90000"/>
              </a:lnSpc>
              <a:spcAft>
                <a:spcPts val="600"/>
              </a:spcAft>
            </a:pPr>
            <a:endParaRPr lang="en-US" sz="14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577803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Doesn’t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say that any region can request an inspection?</a:t>
            </a:r>
          </a:p>
          <a:p>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Yes, but the request, as submitted, may not conform to the guidelines laid out in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To begin with, the motion passed by the requesting region appears only to have authorized that they agreed in principle that an inspection request be drafted. To date, we have not been able to confirm that the region had the opportunity to review or approve the specific request that was submitted on their behalf. We have requested clarification from the region. </a:t>
            </a:r>
          </a:p>
          <a:p>
            <a:pPr marL="173038" indent="-173038"/>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470347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Why did NAWS consult an attorney?</a:t>
            </a:r>
          </a:p>
          <a:p>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is a legal document filed in the state of California. The request from the region relates directly to this document, so it seemed prudent to consult legal counsel. This is new territory for us. No region has ever called for an inspection, so there’s no experience to draw on for enacting this provision.</a:t>
            </a:r>
          </a:p>
          <a:p>
            <a:pPr marL="173038" indent="-173038"/>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726951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Why the delay? Is NAWS stonewalling? </a:t>
            </a:r>
          </a:p>
          <a:p>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Some people have incorrectly compared the inspection request and the time we’re taking to fulfill that request to asking your home group’s treasurer to see the group’s records and being refused. We can see how this comparison could cause alarm. Others have noted that a more apt comparison would be a scenario in which a group member asks the treasurer to spend money and and is told by the </a:t>
            </a:r>
            <a:r>
              <a:rPr lang="en-US" sz="1200" kern="1200" dirty="0" err="1" smtClean="0">
                <a:solidFill>
                  <a:schemeClr val="tx1"/>
                </a:solidFill>
                <a:effectLst/>
                <a:latin typeface="+mn-lt"/>
                <a:ea typeface="+mn-ea"/>
                <a:cs typeface="+mn-cs"/>
              </a:rPr>
              <a:t>treasuere</a:t>
            </a:r>
            <a:r>
              <a:rPr lang="en-US" sz="1200" kern="1200" dirty="0" smtClean="0">
                <a:solidFill>
                  <a:schemeClr val="tx1"/>
                </a:solidFill>
                <a:effectLst/>
                <a:latin typeface="+mn-lt"/>
                <a:ea typeface="+mn-ea"/>
                <a:cs typeface="+mn-cs"/>
              </a:rPr>
              <a:t> that s/he would need to consult with the rest of the group. We aren’t stonewalling; we’re simply trying to be responsible stewards of the Fellowship’s resources.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Put simply, it just takes time to work through all that’s involved with this request. Getting clarification from the region is our first order of business. It’s not clear that they intended to initiate this large of a project—the estimated fees from our CPA are $100,000 for their involvement alone—so we felt obliged to inform the region about the level of time and effort involved in the enterprise, as proposed, and the expense this labor would generate. It also seemed to us that the WSC would want a chance to discuss the matter, given the level of investment this request would require. </a:t>
            </a:r>
          </a:p>
          <a:p>
            <a:pPr marL="173038" indent="-173038"/>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536488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Why don’t you just give them what gets handed to the auditors? </a:t>
            </a:r>
          </a:p>
          <a:p>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We hire a reputable independent CPA firm to perform an annual audit of NAWS’ finances. Their team spends weeks in the Chatsworth office each spring reviewing a myriad of randomly selected documents and ledgers, independently contacting each of the banks we use, and comparing our practices and records to published policies and established accounting practices. This annual audit costs us between $20,000 and $30,000, and the results are reviewed by an audit committee, presented to the Board, and published in each Annual Report. This process conforms to accounting industry standards and has not been called into question previously by the WSC. Annual Reports that include the independent auditor’s report dating back to 2003 are posted online at </a:t>
            </a:r>
            <a:r>
              <a:rPr lang="en-US" sz="1200" u="sng" kern="1200" dirty="0" smtClean="0">
                <a:solidFill>
                  <a:schemeClr val="tx1"/>
                </a:solidFill>
                <a:effectLst/>
                <a:latin typeface="+mn-lt"/>
                <a:ea typeface="+mn-ea"/>
                <a:cs typeface="+mn-cs"/>
                <a:hlinkClick r:id="rId3"/>
              </a:rPr>
              <a:t>www.na.org/ar</a:t>
            </a:r>
            <a:r>
              <a:rPr lang="en-US" sz="1200" kern="1200" dirty="0" smtClean="0">
                <a:solidFill>
                  <a:schemeClr val="tx1"/>
                </a:solidFill>
                <a:effectLst/>
                <a:latin typeface="+mn-lt"/>
                <a:ea typeface="+mn-ea"/>
                <a:cs typeface="+mn-cs"/>
              </a:rPr>
              <a:t>. Again, we’re still awaiting clarification from the region, but it doesn’t seem like the request is simply to duplicate this process</a:t>
            </a:r>
          </a:p>
          <a:p>
            <a:pPr marL="173038" indent="-173038"/>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473692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Why wait for the WSC to resolve this?</a:t>
            </a:r>
          </a:p>
          <a:p>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Given the investment of Fellowship funds required—even if the request were to be scaled back—we feel compelled to consult with the Conference and give the WSC an opportunity to address this matter. NAWS is moving forward with all deliberate speed while maintaining our commitment to integrity and accountability. It’s an important matter, and it’s worth taking the time to resolve this thoughtfully.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Regional delegates have every right to raise legitimate concerns about trust-related activities. When and if an inspection is performed, we want to be sure it addresses the needs of NA as a whole. If the Conference shares the requesting region’s concerns, we would immediately comply with a request. </a:t>
            </a:r>
          </a:p>
          <a:p>
            <a:pPr marL="173038" indent="-173038"/>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217413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What’s this talk about changing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as a result of this request?</a:t>
            </a:r>
          </a:p>
          <a:p>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The inspection provision in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has not been updated since the document was approved by the WSC in 1993. We were a much smaller Fellowship at that time, and our services and budgets were organized differently in those days. As part of a comprehensive review, World Services was restructured, and a single, unified budget replaced separate budgets for the Office, Conference, &amp; Convention. This took place years after the </a:t>
            </a:r>
            <a:r>
              <a:rPr lang="en-US" sz="1200" i="1" kern="1200" dirty="0" smtClean="0">
                <a:solidFill>
                  <a:schemeClr val="tx1"/>
                </a:solidFill>
                <a:effectLst/>
                <a:latin typeface="+mn-lt"/>
                <a:ea typeface="+mn-ea"/>
                <a:cs typeface="+mn-cs"/>
              </a:rPr>
              <a:t>FIPT </a:t>
            </a:r>
            <a:r>
              <a:rPr lang="en-US" sz="1200" kern="1200" dirty="0" smtClean="0">
                <a:solidFill>
                  <a:schemeClr val="tx1"/>
                </a:solidFill>
                <a:effectLst/>
                <a:latin typeface="+mn-lt"/>
                <a:ea typeface="+mn-ea"/>
                <a:cs typeface="+mn-cs"/>
              </a:rPr>
              <a:t>was approved. Prior to the restructuring, the office and convention budgets were not reviewed and approved by the Conference.  Since restructuring, the Conference reviews and approves all our operating expenses in a unified budget. As a result of this restructuring, one Board—the World Board of NA—would be elected by and accountable to the World Service Conference.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while all of that makes sense in terms of accountability, it does complicate matters in terms of a </a:t>
            </a:r>
            <a:r>
              <a:rPr lang="en-US" sz="1200" i="1" kern="1200" dirty="0" smtClean="0">
                <a:solidFill>
                  <a:schemeClr val="tx1"/>
                </a:solidFill>
                <a:effectLst/>
                <a:latin typeface="+mn-lt"/>
                <a:ea typeface="+mn-ea"/>
                <a:cs typeface="+mn-cs"/>
              </a:rPr>
              <a:t>FIPT </a:t>
            </a:r>
            <a:r>
              <a:rPr lang="en-US" sz="1200" kern="1200" dirty="0" smtClean="0">
                <a:solidFill>
                  <a:schemeClr val="tx1"/>
                </a:solidFill>
                <a:effectLst/>
                <a:latin typeface="+mn-lt"/>
                <a:ea typeface="+mn-ea"/>
                <a:cs typeface="+mn-cs"/>
              </a:rPr>
              <a:t>inspection. Income and expenses associated with the intellectual property held in trust are not tracked separately; they’re now mixed with other revenue streams at World Services, and none of our expenses are categorized as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or non-</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expenses. Separating out trust-related funds from current ledgers would be no small task.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resources that would be required to fulfill the request, as written, set off some alarm bells. We were not comfortable devoting that much time and money without consulting the WSC. The idea that a single region can initiate an inspection process, without regard to its cost, seems more aligned with the WSC of the early 1990s than with the collaborative, consensus-based body we have today. Given the nature of our Conference today, we feel obliged to give the WSC an opportunity to discuss the possibility of amending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in the future. </a:t>
            </a:r>
          </a:p>
          <a:p>
            <a:pPr marL="173038" indent="-173038"/>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25313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6603010"/>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Future of the WSC is an ongoing project about improving the effectiveness and sustainability of the Conference. The project stems from an objective in the 2016–2018 NAWS Strategic Plan. We have issued three reports about these ideas and held several Conference participant web meetings. These reports and other related materials can be found online at </a:t>
            </a:r>
            <a:r>
              <a:rPr lang="en-US" sz="1200" u="sng" kern="1200" dirty="0" smtClean="0">
                <a:solidFill>
                  <a:schemeClr val="tx1"/>
                </a:solidFill>
                <a:effectLst/>
                <a:latin typeface="+mn-lt"/>
                <a:ea typeface="+mn-ea"/>
                <a:cs typeface="+mn-cs"/>
                <a:hlinkClick r:id="rId3"/>
              </a:rPr>
              <a:t>www.na.org/future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Future of the WSC project has three main strategies to improve the sustainability and effectiveness of the WSC: discussing options for seating; improving the effectiveness of the WSC meeting itself; and making better use of the time between Conferences. Seating is the most challenging part of this work and we have stepped back from trying to frame seating options for the Conference to discuss.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primary focus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essay is on the recommendations to improve the Conference week itself. More about these suggestions can be found in the first and third Future of the WSC reports.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357212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this diagram from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shows, the last five Conferences have each been longer than the one before. More time is spent discussing and deciding on motions and proposals, and less on presenting information and discussing ideas in small groups.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999837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start by offering some background on the </a:t>
            </a:r>
            <a:r>
              <a:rPr lang="en-US" sz="1200" i="1" kern="1200" dirty="0" smtClean="0">
                <a:solidFill>
                  <a:schemeClr val="tx1"/>
                </a:solidFill>
                <a:effectLst/>
                <a:latin typeface="+mn-lt"/>
                <a:ea typeface="+mn-ea"/>
                <a:cs typeface="+mn-cs"/>
              </a:rPr>
              <a:t>Fellowship Intellectual Property Trust</a:t>
            </a:r>
            <a:r>
              <a:rPr lang="en-US" sz="1200" kern="1200" dirty="0" smtClean="0">
                <a:solidFill>
                  <a:schemeClr val="tx1"/>
                </a:solidFill>
                <a:effectLst/>
                <a:latin typeface="+mn-lt"/>
                <a:ea typeface="+mn-ea"/>
                <a:cs typeface="+mn-cs"/>
              </a:rPr>
              <a:t> drawn from an essay in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related to motions 7 and 8, which we’ll also discuss here.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116748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gives you some idea of how effective that extra time spent on motions and proposals has been.  The motions and proposals considered in each business session over the last five Conferences have been represented on these bar graphs. The grey sections represent how many of those motions passed. If you look at the bottom bar for each Conference, you’ll see that it’s clear that many new business proposals are submitted but very few are passed.</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6568669"/>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provides a detailed breakdown of the available hours at a Conference and the essential topics that are covered each year. Taking into account the time needed for necessary breaks, the Conference has time for 24 sessions lasting 90 minutes each. This slide lists fourteen of the sessions we feel are essential that are described briefly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 time is also needed to discuss and reach decisions on the issues contained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Thirteen and half hours was spent on this in 2014, and eighteen hours in 2016, leading to the cancellation and combining of several planned sessions. Making careful decisions in a body as large as the Conference takes time, but the amount of time we are spending does not seem productive.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7541646"/>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2004 we have been scheduling a discussion session prior to the formal decision-making sessions at the Conference. We believe there is consensus to eliminate the formal business sessions of the WSC entirely and make all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CAT-related decisions in the discussion sessions.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previously called “old business” would now be CAR-related discussions and decisions.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have been calling “new business” would now be divided into two different types of sessions. One session would focus on CAT-related discussion and decisions, which would include motions or proposals to approve the budget and project plans, seat regions, and address any other decision items forwarded by the Board in the Conference Approval Track material. The second type of session is for proposals newly submitted at the WSC.</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1646208"/>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exciting changes we are suggesting have to do with the proposals submitted at the WSC. There are a number of ways for participants to share ideas or proposals prior to the Conference, but most of the proposals submitted as part of new business haven’t been shared with other participants before the WSC. As the graphs we just looked at show, many proposals are submitted but very few are passed. In addition to this, the length of time spent on new business at the last two Conferences meant we had to reschedule the last day’s sessions. These sessions are crucial to making sure we all end the Conference with a shared understanding, and were greatly undermined.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suggestion is for participants to prioritize all new proposals and then discuss only the most highly rated in small-group breakout sessions. Two 90-minute sessions will be scheduled for these discussions. If there are any proposals that more than half of participants want to discuss that we do not have time to get to, we can make a collective decision, as a Conference, about how to carry those ideas or concerns forward after the WSC. The Moving Forward session on Saturday morning will be an opportunity to report back to the large group and cement a shared understanding of the  breakout room discussions.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453760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procedural issues we argued about the most at the last WSC was whether a given decision required a two-thirds majority or a simple majority. We are suggesting making a change to Conference processes and requiring a two-thirds majority for all decisions except elections, which will require the same percentages they do now. A higher threshold for decision making seems to be in concert with our evolution, as a Conference, in the direction of consensus-based decision making. We have recently made this same change for decisions made by the World Board.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819401"/>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Future of the WSC project also focused on ways to improve the use of time between Conferences. Communication continues to be a challenge for us as a Conference and we still struggle with how to develop ideas together throughout the cycle.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current forums for sharing and developing ideas—the Conference participant discussion board and the FTP site—are both underutilized, and it continues to be a challenge to maintain focus and follow through over the course of many months.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 meetings have certainly helped, and we are interested to see whether we can carry the ideas from WSC 2018 forward in Conference participant discussions throughout the cycle. Having discussions toward the end of the Conference week about new ideas submitted by participants may improve our ability as a Conference to carry those conversations forward.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538224"/>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are going to talk briefly about the strategic plan.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26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8642872"/>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Much of the work of NA World Services remains relatively consistent from year to year, and is not specifically outlined in the plan. The NAWS Strategic Plan addresses activity related to changes and improvements and is updated each cycle. It is inspired by A Vision for NA Service, and guides our efforts toward long-term goals.</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27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8735746"/>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Input from several sources influences the development of the strategic plan. These include Conference discussions and communications with NA members and service bodies. We also look at factors within and outside NA that may affect us, such as our external relationships and the effectiveness of NA groups and service bodies. </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28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6874968"/>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diagram from the first </a:t>
            </a:r>
            <a:r>
              <a:rPr lang="en-US" sz="1200" i="1" kern="1200" dirty="0" smtClean="0">
                <a:solidFill>
                  <a:schemeClr val="tx1"/>
                </a:solidFill>
                <a:effectLst/>
                <a:latin typeface="+mn-lt"/>
                <a:ea typeface="+mn-ea"/>
                <a:cs typeface="+mn-cs"/>
              </a:rPr>
              <a:t>Future of the WSC</a:t>
            </a:r>
            <a:r>
              <a:rPr lang="en-US" sz="1200" kern="1200" dirty="0" smtClean="0">
                <a:solidFill>
                  <a:schemeClr val="tx1"/>
                </a:solidFill>
                <a:effectLst/>
                <a:latin typeface="+mn-lt"/>
                <a:ea typeface="+mn-ea"/>
                <a:cs typeface="+mn-cs"/>
              </a:rPr>
              <a:t> report represents our collaborative strategic planning process. It is an ongoing, interactive process throughout each two-year cycle with many opportunities for input from members, trusted servants, and service bodies around the world. The report can be found online here </a:t>
            </a:r>
            <a:r>
              <a:rPr lang="en-US" sz="1200" u="sng" kern="1200" dirty="0" smtClean="0">
                <a:solidFill>
                  <a:schemeClr val="tx1"/>
                </a:solidFill>
                <a:effectLst/>
                <a:latin typeface="+mn-lt"/>
                <a:ea typeface="+mn-ea"/>
                <a:cs typeface="+mn-cs"/>
                <a:hlinkClick r:id="rId3"/>
              </a:rPr>
              <a:t>www.na.org/future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strategic plan starts with an environmental scan. This past cycle, for the first time, we distributed a survey asking regions to help us map the trends the plan should address. The scan data helps to determine goals for the upcoming cycle, which are the plan’s objectives. The strategies to achieve these objectives are used to create project plans, which are distributed with the Conference Approval Track material for review.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strategic plan always contains more goals than we know we can achieve in a cycle, and usually there are more projects proposed than we expect to complete. This allows flexibility to utilize resources where and when they are available while still remaining accountable to the Fellowship.</a:t>
            </a:r>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010587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Fellowship Intellectual Property Trust</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represents the collective decisions of the World Service Conference to preserve the integrity of NA’s published message and the accountability of its publishing services. It provides the foundation for our stewardship of the NA message around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522770"/>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example of this process is the objective included in the 2016–2018 Strategic Plan to “Develop new recovery literature and/or revise existing literature to meet Fellowship needs.” The two strategies to work toward that objective were:</a:t>
            </a:r>
          </a:p>
          <a:p>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To publish </a:t>
            </a:r>
            <a:r>
              <a:rPr lang="en-US" sz="1200" i="1" kern="1200" dirty="0" smtClean="0">
                <a:solidFill>
                  <a:schemeClr val="tx1"/>
                </a:solidFill>
                <a:effectLst/>
                <a:latin typeface="+mn-lt"/>
                <a:ea typeface="+mn-ea"/>
                <a:cs typeface="+mn-cs"/>
              </a:rPr>
              <a:t>Guiding Principles: The Spirit of Our Traditions</a:t>
            </a:r>
            <a:r>
              <a:rPr lang="en-US" sz="1200" kern="1200" dirty="0" smtClean="0">
                <a:solidFill>
                  <a:schemeClr val="tx1"/>
                </a:solidFill>
                <a:effectLst/>
                <a:latin typeface="+mn-lt"/>
                <a:ea typeface="+mn-ea"/>
                <a:cs typeface="+mn-cs"/>
              </a:rPr>
              <a:t>, and </a:t>
            </a:r>
          </a:p>
          <a:p>
            <a:pPr marL="171450" lvl="0" indent="-171450">
              <a:buFont typeface="Arial" charset="0"/>
              <a:buChar char="•"/>
            </a:pPr>
            <a:r>
              <a:rPr lang="en-US" sz="1200" kern="1200" dirty="0" smtClean="0">
                <a:solidFill>
                  <a:schemeClr val="tx1"/>
                </a:solidFill>
                <a:effectLst/>
                <a:latin typeface="+mn-lt"/>
                <a:ea typeface="+mn-ea"/>
                <a:cs typeface="+mn-cs"/>
              </a:rPr>
              <a:t>To identify and pursue development of recovery literature priorities based on the results of the 2016 </a:t>
            </a:r>
            <a:r>
              <a:rPr lang="en-US" sz="1200" i="1" kern="1200" dirty="0" smtClean="0">
                <a:solidFill>
                  <a:schemeClr val="tx1"/>
                </a:solidFill>
                <a:effectLst/>
                <a:latin typeface="+mn-lt"/>
                <a:ea typeface="+mn-ea"/>
                <a:cs typeface="+mn-cs"/>
              </a:rPr>
              <a:t>CAR </a:t>
            </a:r>
            <a:r>
              <a:rPr lang="en-US" sz="1200" kern="1200" dirty="0" smtClean="0">
                <a:solidFill>
                  <a:schemeClr val="tx1"/>
                </a:solidFill>
                <a:effectLst/>
                <a:latin typeface="+mn-lt"/>
                <a:ea typeface="+mn-ea"/>
                <a:cs typeface="+mn-cs"/>
              </a:rPr>
              <a:t>Fellowship survey on recovery literature.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first strategy was accomplished when the 2016 World Service Conference approved </a:t>
            </a:r>
            <a:r>
              <a:rPr lang="en-US" sz="1200" i="1" kern="1200" dirty="0" smtClean="0">
                <a:solidFill>
                  <a:schemeClr val="tx1"/>
                </a:solidFill>
                <a:effectLst/>
                <a:latin typeface="+mn-lt"/>
                <a:ea typeface="+mn-ea"/>
                <a:cs typeface="+mn-cs"/>
              </a:rPr>
              <a:t>Guiding Principles</a:t>
            </a:r>
            <a:r>
              <a:rPr lang="en-US" sz="1200" kern="1200" dirty="0" smtClean="0">
                <a:solidFill>
                  <a:schemeClr val="tx1"/>
                </a:solidFill>
                <a:effectLst/>
                <a:latin typeface="+mn-lt"/>
                <a:ea typeface="+mn-ea"/>
                <a:cs typeface="+mn-cs"/>
              </a:rPr>
              <a:t> and the book was published a few months later.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strategy describes a broader goal. At the 2016 WSC, delegates decided to focus on framing two projects with the highest priority in the survey—a new meditation book and an IP on recovery and mental health/mental illness. To prepare those project plans during this two-year cycle we collected thousands of pieces of input from NA members around the world about these potential pieces of literature. The input will help us frame the project plans and the focus of the pieces, and will provide some material to begin a draft. These project plans will be included in the 2018 CAT material for consideration by the 2018 WSC. If those project plans are approved, work will begin drafting the texts during the 2018-2020 cycle.</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451337"/>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short, the strategic planning process looks like this: </a:t>
            </a:r>
          </a:p>
          <a:p>
            <a:r>
              <a:rPr lang="en-US" sz="1200" kern="1200" dirty="0" smtClean="0">
                <a:solidFill>
                  <a:schemeClr val="tx1"/>
                </a:solidFill>
                <a:effectLst/>
                <a:latin typeface="+mn-lt"/>
                <a:ea typeface="+mn-ea"/>
                <a:cs typeface="+mn-cs"/>
              </a:rPr>
              <a:t>We begin with the environmental scan, which helps us develop objectives for the next two years, along with strategies to work toward those objectives. From there, we develop project plans to organize the work. The project plans are included in the Conference Approval Track materials, which are reviewed and voted on by the World Service Conference.</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8823741"/>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grateful for the thoughtful input from members and service bodies around the world that helps to frame the World Services Strategic Plan. Your participation ensures that we are working toward the goals that are most important to the Fellowship, and toward achieving A Vision for NA Service.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625080"/>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move on now to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covering literature, service material, and issue discussion topics.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2016, we included a survey in the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to help set priorities for recovery literature, service material, and Issue Discussion Topics (or IDTs). The survey results helped the 2016 Conference select IDTs and focus the recovery literature and service material projects it approved.  The 2016 survey was such an effective way to get this input from the Fellowship that we have included another survey in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0157839"/>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survey is longer than the previous one because we received so many ideas from Conference participants for what should be on the list. We also received helpful ideas through regional input to our strategic planning process, emails and calls to World Services, workshop results, conversations with Board members, and Conference participant input on an initial draft of the survey.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34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2671702"/>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CAR </a:t>
            </a:r>
            <a:r>
              <a:rPr lang="en-US" sz="1200" kern="1200" dirty="0" smtClean="0">
                <a:solidFill>
                  <a:schemeClr val="tx1"/>
                </a:solidFill>
                <a:effectLst/>
                <a:latin typeface="+mn-lt"/>
                <a:ea typeface="+mn-ea"/>
                <a:cs typeface="+mn-cs"/>
              </a:rPr>
              <a:t>survey is a way for the Fellowship to tell us what it believes are priorities for new recovery literature and/or service material. Items that gain traction—like a new meditation book and an IP on mental health/mental illness in 2016—may get WSC approval for the next steps. This might involve collecting front-end input through surveys or web meetings to shape a project plan for consideration at WSC 2020.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35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6407854"/>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Unless otherwise directed by WSC 2018, during the upcoming cycle we plan to prioritize work on the focuses agreed upon by WSC 2016: a meditation book and an IP on mental health/mental illness. The results of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will help prioritize possible </a:t>
            </a:r>
            <a:r>
              <a:rPr lang="en-US" sz="1200" u="sng" kern="1200" dirty="0" smtClean="0">
                <a:solidFill>
                  <a:schemeClr val="tx1"/>
                </a:solidFill>
                <a:effectLst/>
                <a:latin typeface="+mn-lt"/>
                <a:ea typeface="+mn-ea"/>
                <a:cs typeface="+mn-cs"/>
              </a:rPr>
              <a:t>future</a:t>
            </a:r>
            <a:r>
              <a:rPr lang="en-US" sz="1200" kern="1200" dirty="0" smtClean="0">
                <a:solidFill>
                  <a:schemeClr val="tx1"/>
                </a:solidFill>
                <a:effectLst/>
                <a:latin typeface="+mn-lt"/>
                <a:ea typeface="+mn-ea"/>
                <a:cs typeface="+mn-cs"/>
              </a:rPr>
              <a:t> work and project plans.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choose at least one, but no more than two from the list. The Recovery Literature Survey begins on page 32 of the 2018 CAR and is also available at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3103144"/>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full list of items in the recovery literature section of the survey. Again, we encourage you to share your ideas.</a:t>
            </a:r>
          </a:p>
          <a:p>
            <a:endParaRPr lang="en-US" sz="950" b="1" dirty="0" smtClean="0"/>
          </a:p>
          <a:p>
            <a:r>
              <a:rPr lang="en-US" sz="950" b="1" dirty="0" smtClean="0"/>
              <a:t>Recovery </a:t>
            </a:r>
            <a:r>
              <a:rPr lang="en-US" sz="950" b="1" dirty="0"/>
              <a:t>Literature Survey</a:t>
            </a:r>
            <a:endParaRPr lang="en-US" sz="950" dirty="0"/>
          </a:p>
          <a:p>
            <a:r>
              <a:rPr lang="en-US" sz="950" dirty="0"/>
              <a:t>Adapt Social Media and Our Guiding Principles to an IP from an SP</a:t>
            </a:r>
          </a:p>
          <a:p>
            <a:r>
              <a:rPr lang="en-US" sz="950" dirty="0"/>
              <a:t>An IP for members: NA and addicts on DRT/MAT</a:t>
            </a:r>
          </a:p>
          <a:p>
            <a:r>
              <a:rPr lang="en-US" sz="950" dirty="0"/>
              <a:t>Booklet of Step study questions taken from “How It Works” in the Basic Text </a:t>
            </a:r>
          </a:p>
          <a:p>
            <a:r>
              <a:rPr lang="en-US" sz="950" dirty="0"/>
              <a:t>Booklet of Step study questions from It Works: How and Why and/or Living Clean</a:t>
            </a:r>
          </a:p>
          <a:p>
            <a:r>
              <a:rPr lang="en-US" sz="950" dirty="0"/>
              <a:t>Step working booklet focused mainly on Steps 1–3 aimed primarily for new members and those in treatment and drug courts</a:t>
            </a:r>
          </a:p>
          <a:p>
            <a:r>
              <a:rPr lang="en-US" sz="950" dirty="0"/>
              <a:t>Step working guide aimed at members not new to the Steps, as a follow-up set of Steps</a:t>
            </a:r>
          </a:p>
          <a:p>
            <a:r>
              <a:rPr lang="en-US" sz="950" dirty="0"/>
              <a:t>Concepts book similar to Guiding Principles</a:t>
            </a:r>
          </a:p>
          <a:p>
            <a:r>
              <a:rPr lang="en-US" sz="950" dirty="0"/>
              <a:t>List and definition of spiritual principles</a:t>
            </a:r>
          </a:p>
          <a:p>
            <a:r>
              <a:rPr lang="en-US" sz="950" dirty="0"/>
              <a:t>The spiritual benefits of service </a:t>
            </a:r>
          </a:p>
          <a:p>
            <a:r>
              <a:rPr lang="en-US" sz="950" dirty="0"/>
              <a:t>Members’ experience, strength, and hope on trustworthiness and trusting</a:t>
            </a:r>
          </a:p>
          <a:p>
            <a:r>
              <a:rPr lang="en-US" sz="950" dirty="0"/>
              <a:t>Atmosphere of recovery in service</a:t>
            </a:r>
          </a:p>
          <a:p>
            <a:r>
              <a:rPr lang="en-US" sz="950" dirty="0"/>
              <a:t>Appropriate meeting behavior</a:t>
            </a:r>
          </a:p>
          <a:p>
            <a:r>
              <a:rPr lang="en-US" sz="950" dirty="0"/>
              <a:t>Pamphlet on the First Tradition</a:t>
            </a:r>
          </a:p>
          <a:p>
            <a:r>
              <a:rPr lang="en-US" sz="950" dirty="0"/>
              <a:t>Literature targeted to: Younger members</a:t>
            </a:r>
          </a:p>
          <a:p>
            <a:r>
              <a:rPr lang="en-US" sz="950" dirty="0"/>
              <a:t>Literature targeted to: Older members</a:t>
            </a:r>
          </a:p>
          <a:p>
            <a:r>
              <a:rPr lang="en-US" sz="950" dirty="0"/>
              <a:t>Literature targeted to: Experienced members/“oldtimers”</a:t>
            </a:r>
          </a:p>
          <a:p>
            <a:r>
              <a:rPr lang="en-US" sz="950" dirty="0"/>
              <a:t>Literature targeted to: LGBTQ members</a:t>
            </a:r>
          </a:p>
          <a:p>
            <a:r>
              <a:rPr lang="en-US" sz="950" dirty="0"/>
              <a:t>Literature targeted to: Women in recovery</a:t>
            </a:r>
          </a:p>
          <a:p>
            <a:r>
              <a:rPr lang="en-US" sz="950" dirty="0"/>
              <a:t>Literature targeted to: First nations/indigenous members</a:t>
            </a:r>
          </a:p>
          <a:p>
            <a:r>
              <a:rPr lang="en-US" sz="950" dirty="0"/>
              <a:t>Literature targeted to: Members who are professionals</a:t>
            </a:r>
          </a:p>
          <a:p>
            <a:r>
              <a:rPr lang="en-US" sz="950" dirty="0"/>
              <a:t>Literature targeted to: Members who are veterans</a:t>
            </a:r>
          </a:p>
          <a:p>
            <a:r>
              <a:rPr lang="en-US" sz="950" dirty="0"/>
              <a:t>Literature targeted to: Atheists and members with non-mainstream spiritual beliefs </a:t>
            </a:r>
          </a:p>
          <a:p>
            <a:r>
              <a:rPr lang="en-US" sz="950" dirty="0"/>
              <a:t>An IP: Regardless of age, race, sex, sexual identity, creed, religion, or lack of religion </a:t>
            </a:r>
          </a:p>
          <a:p>
            <a:r>
              <a:rPr lang="en-US" sz="950" dirty="0"/>
              <a:t>What does it mean that NA is a spiritual, not religious, program? </a:t>
            </a:r>
          </a:p>
          <a:p>
            <a:r>
              <a:rPr lang="en-US" sz="950" dirty="0"/>
              <a:t>Revise the Sponsorship book</a:t>
            </a:r>
          </a:p>
          <a:p>
            <a:r>
              <a:rPr lang="en-US" sz="950" dirty="0"/>
              <a:t>Revise The Loner</a:t>
            </a:r>
          </a:p>
          <a:p>
            <a:r>
              <a:rPr lang="en-US" sz="950" dirty="0"/>
              <a:t>Revise H&amp;I Service and the NA Member</a:t>
            </a:r>
          </a:p>
          <a:p>
            <a:r>
              <a:rPr lang="en-US" sz="950" dirty="0"/>
              <a:t>Revise PI and the NA Member</a:t>
            </a:r>
          </a:p>
          <a:p>
            <a:r>
              <a:rPr lang="en-US" sz="950" dirty="0"/>
              <a:t>Revise another piece of NA literature: </a:t>
            </a:r>
          </a:p>
          <a:p>
            <a:r>
              <a:rPr lang="en-US" sz="950" dirty="0"/>
              <a:t>Other: </a:t>
            </a:r>
          </a:p>
          <a:p>
            <a:r>
              <a:rPr lang="en-US" sz="950" dirty="0"/>
              <a:t>No new recovery lit</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7146322"/>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Work is currently underway on two service material project focuses agreed upon by WSC 2016:  </a:t>
            </a:r>
          </a:p>
          <a:p>
            <a:pPr marL="171450" lvl="0" indent="-171450">
              <a:buFont typeface="Arial" charset="0"/>
              <a:buChar char="•"/>
            </a:pPr>
            <a:r>
              <a:rPr lang="en-US" sz="1200" kern="1200" dirty="0" smtClean="0">
                <a:solidFill>
                  <a:schemeClr val="tx1"/>
                </a:solidFill>
                <a:effectLst/>
                <a:latin typeface="+mn-lt"/>
                <a:ea typeface="+mn-ea"/>
                <a:cs typeface="+mn-cs"/>
              </a:rPr>
              <a:t>Local Service Toolbox</a:t>
            </a:r>
          </a:p>
          <a:p>
            <a:pPr marL="171450" lvl="0" indent="-171450">
              <a:buFont typeface="Arial" charset="0"/>
              <a:buChar char="•"/>
            </a:pPr>
            <a:r>
              <a:rPr lang="en-US" sz="1200" kern="1200" dirty="0" smtClean="0">
                <a:solidFill>
                  <a:schemeClr val="tx1"/>
                </a:solidFill>
                <a:effectLst/>
                <a:latin typeface="+mn-lt"/>
                <a:ea typeface="+mn-ea"/>
                <a:cs typeface="+mn-cs"/>
              </a:rPr>
              <a:t>Conventions and Events Toolbox</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results of the current survey will help prioritize possible future work or project plans. Most of the items in this survey could easily fit into a Local Service Toolbox along with the two pieces already in development.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choose at least one, but no more than two from the list. This survey begins on page 33 of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is available to complete online at </a:t>
            </a:r>
            <a:r>
              <a:rPr lang="en-US" sz="1200" u="sng" kern="1200" dirty="0" smtClean="0">
                <a:solidFill>
                  <a:schemeClr val="tx1"/>
                </a:solidFill>
                <a:effectLst/>
                <a:latin typeface="+mn-lt"/>
                <a:ea typeface="+mn-ea"/>
                <a:cs typeface="+mn-cs"/>
                <a:hlinkClick r:id="rId3"/>
              </a:rPr>
              <a:t>www.na.org/conference</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1851650"/>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numCol="2"/>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full list of items in the service material section of the survey. We look forward to seeing your thoughts.</a:t>
            </a:r>
          </a:p>
          <a:p>
            <a:endParaRPr lang="en-US" sz="1000" b="1" dirty="0" smtClean="0"/>
          </a:p>
          <a:p>
            <a:r>
              <a:rPr lang="en-US" sz="1000" b="1" dirty="0" smtClean="0"/>
              <a:t>Service </a:t>
            </a:r>
            <a:r>
              <a:rPr lang="en-US" sz="1000" b="1" dirty="0"/>
              <a:t>Material Survey</a:t>
            </a:r>
          </a:p>
          <a:p>
            <a:r>
              <a:rPr lang="en-US" sz="950" dirty="0"/>
              <a:t>Carrying the NA message</a:t>
            </a:r>
          </a:p>
          <a:p>
            <a:r>
              <a:rPr lang="en-US" sz="950" dirty="0"/>
              <a:t>Principles in service</a:t>
            </a:r>
          </a:p>
          <a:p>
            <a:r>
              <a:rPr lang="en-US" sz="950" dirty="0"/>
              <a:t>Atmosphere of recovery in service</a:t>
            </a:r>
          </a:p>
          <a:p>
            <a:r>
              <a:rPr lang="en-US" sz="950" dirty="0"/>
              <a:t>Applying the Concepts—videos of members sharing in their own words how they</a:t>
            </a:r>
          </a:p>
          <a:p>
            <a:r>
              <a:rPr lang="en-US" sz="950" dirty="0"/>
              <a:t>applied each Concept</a:t>
            </a:r>
          </a:p>
          <a:p>
            <a:r>
              <a:rPr lang="en-US" sz="950" dirty="0"/>
              <a:t>What is NA World Services and how does it work?</a:t>
            </a:r>
          </a:p>
          <a:p>
            <a:r>
              <a:rPr lang="en-US" sz="950" dirty="0"/>
              <a:t>Our public image: dealing with loss of confidence in NA</a:t>
            </a:r>
          </a:p>
          <a:p>
            <a:r>
              <a:rPr lang="en-US" sz="950" dirty="0"/>
              <a:t>More social media guidelines above and beyond the service pamphlet</a:t>
            </a:r>
          </a:p>
          <a:p>
            <a:r>
              <a:rPr lang="en-US" sz="950" dirty="0"/>
              <a:t>More short, focused PR resources  </a:t>
            </a:r>
          </a:p>
          <a:p>
            <a:r>
              <a:rPr lang="en-US" sz="950" dirty="0"/>
              <a:t>Tools to assist PR efforts to reach the medical community</a:t>
            </a:r>
          </a:p>
          <a:p>
            <a:r>
              <a:rPr lang="en-US" sz="950" dirty="0"/>
              <a:t>Literature for justice department professionals/referrers</a:t>
            </a:r>
          </a:p>
          <a:p>
            <a:r>
              <a:rPr lang="en-US" sz="950" dirty="0"/>
              <a:t>Sponsorship behind the walls basics</a:t>
            </a:r>
          </a:p>
          <a:p>
            <a:r>
              <a:rPr lang="en-US" sz="950" dirty="0"/>
              <a:t>Fellowship development basics</a:t>
            </a:r>
          </a:p>
          <a:p>
            <a:r>
              <a:rPr lang="en-US" sz="950" dirty="0"/>
              <a:t>FD—it’s not just something that happens “somewhere else”</a:t>
            </a:r>
          </a:p>
          <a:p>
            <a:r>
              <a:rPr lang="en-US" sz="950" dirty="0"/>
              <a:t>Collaborating among service bodies</a:t>
            </a:r>
          </a:p>
          <a:p>
            <a:r>
              <a:rPr lang="en-US" sz="950" dirty="0"/>
              <a:t>When service bodies split or reunify</a:t>
            </a:r>
          </a:p>
          <a:p>
            <a:r>
              <a:rPr lang="en-US" sz="950" dirty="0"/>
              <a:t>How to hold a virtual service meeting</a:t>
            </a:r>
          </a:p>
          <a:p>
            <a:r>
              <a:rPr lang="en-US" sz="950" dirty="0"/>
              <a:t>Facilitation basics</a:t>
            </a:r>
          </a:p>
          <a:p>
            <a:r>
              <a:rPr lang="en-US" sz="950" dirty="0"/>
              <a:t>How to plan a learning day</a:t>
            </a:r>
          </a:p>
          <a:p>
            <a:r>
              <a:rPr lang="en-US" sz="950" dirty="0"/>
              <a:t>Best practices for service workshops </a:t>
            </a:r>
          </a:p>
          <a:p>
            <a:r>
              <a:rPr lang="en-US" sz="950" dirty="0"/>
              <a:t>How to put on a planning assembly (including sample agendas)</a:t>
            </a:r>
          </a:p>
          <a:p>
            <a:r>
              <a:rPr lang="en-US" sz="950" dirty="0"/>
              <a:t>Getting started with project-based services</a:t>
            </a:r>
          </a:p>
          <a:p>
            <a:r>
              <a:rPr lang="en-US" sz="950" dirty="0"/>
              <a:t>Revise Planning Basics</a:t>
            </a:r>
          </a:p>
          <a:p>
            <a:r>
              <a:rPr lang="en-US" sz="950" dirty="0"/>
              <a:t>Regional inventory process/questions</a:t>
            </a:r>
          </a:p>
          <a:p>
            <a:r>
              <a:rPr lang="en-US" sz="950" dirty="0"/>
              <a:t>Description of service commitments at areas and regions [Note: We already have a service pamphlet on group trusted servants. If this piece is prioritized, it might make sense to somehow combine this information.]</a:t>
            </a:r>
          </a:p>
          <a:p>
            <a:r>
              <a:rPr lang="en-US" sz="950" dirty="0"/>
              <a:t>Effective report writing</a:t>
            </a:r>
          </a:p>
          <a:p>
            <a:r>
              <a:rPr lang="en-US" sz="950" dirty="0"/>
              <a:t>GSR orientation material </a:t>
            </a:r>
          </a:p>
          <a:p>
            <a:r>
              <a:rPr lang="en-US" sz="950" dirty="0"/>
              <a:t>Literature on mentorship, including as it relates to service bodies and new meetings</a:t>
            </a:r>
          </a:p>
          <a:p>
            <a:r>
              <a:rPr lang="en-US" sz="950" dirty="0"/>
              <a:t>Service system basics</a:t>
            </a:r>
          </a:p>
          <a:p>
            <a:r>
              <a:rPr lang="en-US" sz="950" dirty="0"/>
              <a:t>Local service conference and local service board basics</a:t>
            </a:r>
          </a:p>
          <a:p>
            <a:r>
              <a:rPr lang="en-US" sz="950" dirty="0"/>
              <a:t>Role of zones in the service structure</a:t>
            </a:r>
          </a:p>
          <a:p>
            <a:r>
              <a:rPr lang="en-US" sz="950" dirty="0"/>
              <a:t>Policy in NA—different kinds of policy styles and approaches</a:t>
            </a:r>
          </a:p>
          <a:p>
            <a:r>
              <a:rPr lang="en-US" sz="950" dirty="0"/>
              <a:t>Information for creating legal entities/incorporating</a:t>
            </a:r>
          </a:p>
          <a:p>
            <a:r>
              <a:rPr lang="en-US" sz="950" dirty="0"/>
              <a:t>The Fellowship Intellectual Property Trust (FIPT) and local websites</a:t>
            </a:r>
          </a:p>
          <a:p>
            <a:r>
              <a:rPr lang="en-US" sz="950" dirty="0"/>
              <a:t>Dealing with banks and government financial regulations</a:t>
            </a:r>
          </a:p>
          <a:p>
            <a:r>
              <a:rPr lang="en-US" sz="950" dirty="0"/>
              <a:t>Dealing with misappropriation of NA funds</a:t>
            </a:r>
          </a:p>
          <a:p>
            <a:r>
              <a:rPr lang="en-US" sz="950" dirty="0"/>
              <a:t>Area treasurers’ basics</a:t>
            </a:r>
          </a:p>
          <a:p>
            <a:r>
              <a:rPr lang="en-US" sz="950" dirty="0"/>
              <a:t>Area budgeting basics</a:t>
            </a:r>
          </a:p>
          <a:p>
            <a:r>
              <a:rPr lang="en-US" sz="950" dirty="0"/>
              <a:t>Revise Translation Basics</a:t>
            </a:r>
          </a:p>
          <a:p>
            <a:r>
              <a:rPr lang="en-US" sz="950" dirty="0"/>
              <a:t>Revise and update PR Handbook</a:t>
            </a:r>
          </a:p>
          <a:p>
            <a:r>
              <a:rPr lang="en-US" sz="950" dirty="0"/>
              <a:t>Other:</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029225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came about as a result of a lawsuit prior to 1991 concerning the production and distribution of the Basic Text. It was a difficult time for all involved. The hope was that the Conference decisions would give the Fellowship common ground from which to move forward.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4126000"/>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Issue Discussion Topics are subjects of interest to the NA Fellowship that are discussed throughout the Fellowship for the two years between Conferences. The results of IDT workshops and discussions can help to create the foundation for service pamphlets and other tools and literature. These survey results will help delegates decide on the Issue Discussion Topics for the 2018-2020.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choose at least one, but no more than two from the list. This survey begins on page 34 of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is available to complete online at </a:t>
            </a:r>
            <a:r>
              <a:rPr lang="en-US" sz="1200" u="sng" kern="1200" dirty="0" smtClean="0">
                <a:solidFill>
                  <a:schemeClr val="tx1"/>
                </a:solidFill>
                <a:effectLst/>
                <a:latin typeface="+mn-lt"/>
                <a:ea typeface="+mn-ea"/>
                <a:cs typeface="+mn-cs"/>
                <a:hlinkClick r:id="rId3"/>
              </a:rPr>
              <a:t>www.na.org/conference</a:t>
            </a:r>
            <a:r>
              <a:rPr lang="en-US" sz="1200" u="sng"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40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2661802"/>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full list of topics in the final section of the 2018 </a:t>
            </a:r>
            <a:r>
              <a:rPr lang="en-US" sz="1200" i="1" kern="1200" dirty="0" smtClean="0">
                <a:solidFill>
                  <a:schemeClr val="tx1"/>
                </a:solidFill>
                <a:effectLst/>
                <a:latin typeface="+mn-lt"/>
                <a:ea typeface="+mn-ea"/>
                <a:cs typeface="+mn-cs"/>
              </a:rPr>
              <a:t>CAR </a:t>
            </a:r>
            <a:r>
              <a:rPr lang="en-US" sz="1200" kern="1200" dirty="0" smtClean="0">
                <a:solidFill>
                  <a:schemeClr val="tx1"/>
                </a:solidFill>
                <a:effectLst/>
                <a:latin typeface="+mn-lt"/>
                <a:ea typeface="+mn-ea"/>
                <a:cs typeface="+mn-cs"/>
              </a:rPr>
              <a:t>survey. We look forward to seeing your priorities for discussions in the upcoming cycle.</a:t>
            </a:r>
          </a:p>
          <a:p>
            <a:endParaRPr lang="en-US" dirty="0" smtClean="0"/>
          </a:p>
          <a:p>
            <a:r>
              <a:rPr lang="en-US" b="1" dirty="0" smtClean="0"/>
              <a:t>IDTs Survey: </a:t>
            </a:r>
          </a:p>
          <a:p>
            <a:r>
              <a:rPr lang="en-US" dirty="0" smtClean="0"/>
              <a:t>Our </a:t>
            </a:r>
            <a:r>
              <a:rPr lang="en-US" dirty="0"/>
              <a:t>Symbol—a closer look</a:t>
            </a:r>
          </a:p>
          <a:p>
            <a:r>
              <a:rPr lang="en-US" dirty="0"/>
              <a:t>Group conscience </a:t>
            </a:r>
          </a:p>
          <a:p>
            <a:r>
              <a:rPr lang="en-US" dirty="0"/>
              <a:t>Carrying the NA message and making NA attractive </a:t>
            </a:r>
          </a:p>
          <a:p>
            <a:r>
              <a:rPr lang="en-US" dirty="0"/>
              <a:t>Remaining nonprofessional and carrying the NA message</a:t>
            </a:r>
          </a:p>
          <a:p>
            <a:r>
              <a:rPr lang="en-US" dirty="0"/>
              <a:t>PR 101</a:t>
            </a:r>
          </a:p>
          <a:p>
            <a:r>
              <a:rPr lang="en-US" dirty="0"/>
              <a:t>Simplicity and flexibility in service</a:t>
            </a:r>
          </a:p>
          <a:p>
            <a:r>
              <a:rPr lang="en-US" dirty="0"/>
              <a:t>Empathy in service</a:t>
            </a:r>
          </a:p>
          <a:p>
            <a:r>
              <a:rPr lang="en-US" dirty="0"/>
              <a:t>Attracting members to service</a:t>
            </a:r>
          </a:p>
          <a:p>
            <a:r>
              <a:rPr lang="en-US" dirty="0"/>
              <a:t>Getting youth and newcomers involved</a:t>
            </a:r>
          </a:p>
          <a:p>
            <a:r>
              <a:rPr lang="en-US" dirty="0"/>
              <a:t>Becoming a better sponsor</a:t>
            </a:r>
          </a:p>
          <a:p>
            <a:r>
              <a:rPr lang="en-US" dirty="0"/>
              <a:t>Creating community in NA</a:t>
            </a:r>
          </a:p>
          <a:p>
            <a:r>
              <a:rPr lang="en-US" dirty="0"/>
              <a:t>Mentorship and how members learn in service</a:t>
            </a:r>
          </a:p>
          <a:p>
            <a:r>
              <a:rPr lang="en-US" dirty="0"/>
              <a:t>Leadership in NA</a:t>
            </a:r>
          </a:p>
          <a:p>
            <a:r>
              <a:rPr lang="en-US" dirty="0"/>
              <a:t>The integrity and effectiveness of our communications</a:t>
            </a:r>
          </a:p>
          <a:p>
            <a:r>
              <a:rPr lang="en-US" dirty="0"/>
              <a:t>Eleventh Concept</a:t>
            </a:r>
          </a:p>
          <a:p>
            <a:r>
              <a:rPr lang="en-US" dirty="0"/>
              <a:t>Respecting our differences and building our unity </a:t>
            </a:r>
          </a:p>
          <a:p>
            <a:r>
              <a:rPr lang="en-US" dirty="0"/>
              <a:t>Regardless of . . . race, ethnicity, culture </a:t>
            </a:r>
          </a:p>
          <a:p>
            <a:r>
              <a:rPr lang="en-US" dirty="0"/>
              <a:t>Retaining members</a:t>
            </a:r>
          </a:p>
          <a:p>
            <a:r>
              <a:rPr lang="en-US" dirty="0"/>
              <a:t>In Times of Illness and what our literature says about illness and medication</a:t>
            </a:r>
          </a:p>
          <a:p>
            <a:r>
              <a:rPr lang="en-US" dirty="0"/>
              <a:t>Other:</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41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9665916"/>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hope this video has helped in your discussion of this material. Please note that there are four other videos that focus on other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contents. These videos, the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and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are available online at </a:t>
            </a:r>
            <a:r>
              <a:rPr lang="en-US" sz="1200" u="sng" kern="1200" dirty="0" smtClean="0">
                <a:solidFill>
                  <a:schemeClr val="tx1"/>
                </a:solidFill>
                <a:effectLst/>
                <a:latin typeface="+mn-lt"/>
                <a:ea typeface="+mn-ea"/>
                <a:cs typeface="+mn-cs"/>
                <a:hlinkClick r:id="rId3"/>
              </a:rPr>
              <a:t>www.na.org/conference</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Hard copies of the CAR may be purchased from NA World Services</a:t>
            </a:r>
            <a:r>
              <a:rPr lang="en-US" sz="1200" kern="120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welcome your questions and your feedback on these videos,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all other issues at </a:t>
            </a:r>
            <a:r>
              <a:rPr lang="en-US" sz="1200" u="sng" kern="1200" dirty="0" smtClean="0">
                <a:solidFill>
                  <a:schemeClr val="tx1"/>
                </a:solidFill>
                <a:effectLst/>
                <a:latin typeface="+mn-lt"/>
                <a:ea typeface="+mn-ea"/>
                <a:cs typeface="+mn-cs"/>
                <a:hlinkClick r:id="rId4" action="ppaction://hlinkfile"/>
              </a:rPr>
              <a:t>worldboard@na.org</a:t>
            </a:r>
            <a:r>
              <a:rPr lang="en-US"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42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89877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63309"/>
          </a:xfrm>
        </p:spPr>
        <p:txBody>
          <a:bodyPr/>
          <a:lstStyle/>
          <a:p>
            <a:r>
              <a:rPr lang="en-US" sz="1200" kern="1200" dirty="0" smtClean="0">
                <a:solidFill>
                  <a:schemeClr val="tx1"/>
                </a:solidFill>
                <a:effectLst/>
                <a:latin typeface="+mn-lt"/>
                <a:ea typeface="+mn-ea"/>
                <a:cs typeface="+mn-cs"/>
              </a:rPr>
              <a:t>The WSC took time to discuss many options and get additional clarity about intellectual property law including a question and answer session with the WSO’s intellectual property attorney.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Ultimately, the 1991 Conference was able to provide clear direction when it passed this motion: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To reaffirm and ratify that the ownership of all of N.A.'s intellectual and physical properties prepared in the past, and to be prepared into the future, is held by WSO, Inc., which holds such title in trust on behalf of the fellowship of Narcotics Anonymous as a whole, in accordance with the decisions of the World Service Conference.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identified the WSO as the single management point for the production and distribution of NA’s conference-approved written message.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081989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much discussion and consideration of several motions, Conference participants also voted to issue this statement to the Fellowship, in response to the struggles over illicit literature that had culminated in the lawsuit: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Basic Text, Fifth Edition, is the only edition of the Basic Text that is currently approved by the World Service Conference of Narcotics Anonymous for publication and sale. The World Service Office Board of Directors is entrusted with the responsibility for protecting the fellowship's physical and intellectual properties, including the Basic Text, and at the board of directors’ discretion, shall take legal action to protect those rights against any and all persons who choose to infringe upon this literature trust.”</a:t>
            </a:r>
          </a:p>
          <a:p>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471975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461963"/>
            <a:ext cx="4830762" cy="2717800"/>
          </a:xfrm>
        </p:spPr>
      </p:sp>
      <p:sp>
        <p:nvSpPr>
          <p:cNvPr id="3" name="Notes Placeholder 2"/>
          <p:cNvSpPr>
            <a:spLocks noGrp="1"/>
          </p:cNvSpPr>
          <p:nvPr>
            <p:ph type="body" idx="1"/>
          </p:nvPr>
        </p:nvSpPr>
        <p:spPr>
          <a:xfrm>
            <a:off x="382495" y="3179481"/>
            <a:ext cx="6036234" cy="5438589"/>
          </a:xfrm>
        </p:spPr>
        <p:txBody>
          <a:bodyPr/>
          <a:lstStyle/>
          <a:p>
            <a:r>
              <a:rPr lang="en-US" sz="1200" kern="1200" dirty="0" smtClean="0">
                <a:solidFill>
                  <a:schemeClr val="tx1"/>
                </a:solidFill>
                <a:effectLst/>
                <a:latin typeface="+mn-lt"/>
                <a:ea typeface="+mn-ea"/>
                <a:cs typeface="+mn-cs"/>
              </a:rPr>
              <a:t>In the two-year cycle following WSC 1991, the Board of Trustees worked with the WSO Board, and a regional service representatives (now called regional delegates) working group to develop the </a:t>
            </a:r>
            <a:r>
              <a:rPr lang="en-US" sz="1200" i="1" kern="1200" dirty="0" smtClean="0">
                <a:solidFill>
                  <a:schemeClr val="tx1"/>
                </a:solidFill>
                <a:effectLst/>
                <a:latin typeface="+mn-lt"/>
                <a:ea typeface="+mn-ea"/>
                <a:cs typeface="+mn-cs"/>
              </a:rPr>
              <a:t>Fellowship Intellectual Property Trust</a:t>
            </a:r>
            <a:r>
              <a:rPr lang="en-US" sz="1200" kern="1200" dirty="0" smtClean="0">
                <a:solidFill>
                  <a:schemeClr val="tx1"/>
                </a:solidFill>
                <a:effectLst/>
                <a:latin typeface="+mn-lt"/>
                <a:ea typeface="+mn-ea"/>
                <a:cs typeface="+mn-cs"/>
              </a:rPr>
              <a:t>. This would provide the legal foundation for the stewardship of NA literature and the NA message around the world. As stated in Article 1, section 4 of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sole object and purpose of this Trust is to hold and administer all recovery literature and other intellectual properties of the Fellowship of Narcotics Anonymous in a manner that will help addicts find recovery from the disease of addiction and carry that message of recovery to the addict who still suffers, in keeping with the Twelve Steps and Twelve Traditions of NA.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approving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the Conference assigned the World Service Office with the task of protecting our intellectual property on behalf of the Fellowship. Funds generated by literature sales further our primary purpose. This plays out time and again around the world as newer NA communities benefit from NAWS’ guidance and support for translations, as an example. This ensures the fidelity of the NA message in every language and funds the important work of Fellowship development, public relations, translations, and other core services</a:t>
            </a:r>
          </a:p>
          <a:p>
            <a:pPr>
              <a:lnSpc>
                <a:spcPct val="95000"/>
              </a:lnSpc>
            </a:pP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817751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the best efforts of the 1991 and 1993 Conferences to put these matters to rest, challenges continue to appear from time to time. Most recently, we’ve seen campaigns to publish illicit literature like that of an earlier era. As we were happy to report last year, these efforts seem to have faded as NA communities have become better informed.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 communities have rallied to reject this latest wave of unethical behavior of those involved and the publications they produce. The once-steady stream of inquiries about the illicit publication and its distribution attests to “the integrity and effectiveness of our communications” as discussed in Concept Eight and the strength of local efforts to get the word out that illicit literature does not reflect group conscience.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946382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concludes information on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-related motions, but before leaving this topic, we’ll offer information on an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inspection request from the South Florida Region and summarize some frequently asked questions that are also included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Here’s a thumbnail sketch of the background on this request and a snapshot of the current status, but we encourage members to read the complete </a:t>
            </a:r>
            <a:r>
              <a:rPr lang="en-US" sz="1200" i="1" kern="1200" dirty="0" smtClean="0">
                <a:solidFill>
                  <a:schemeClr val="tx1"/>
                </a:solidFill>
                <a:effectLst/>
                <a:latin typeface="+mn-lt"/>
                <a:ea typeface="+mn-ea"/>
                <a:cs typeface="+mn-cs"/>
              </a:rPr>
              <a:t>Fellowship Intellectual Property Trust</a:t>
            </a:r>
            <a:r>
              <a:rPr lang="en-US" sz="1200" kern="1200" dirty="0" smtClean="0">
                <a:solidFill>
                  <a:schemeClr val="tx1"/>
                </a:solidFill>
                <a:effectLst/>
                <a:latin typeface="+mn-lt"/>
                <a:ea typeface="+mn-ea"/>
                <a:cs typeface="+mn-cs"/>
              </a:rPr>
              <a:t> essay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a:t>
            </a:r>
          </a:p>
          <a:p>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934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22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88A23-2D66-4ABD-B04D-449672E81337}" type="datetimeFigureOut">
              <a:rPr lang="en-US" smtClean="0"/>
              <a:pPr/>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5929-46CE-4B16-A0FF-FCFEDFA3DE7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552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Subtitle">
    <p:bg>
      <p:bgPr>
        <a:gradFill flip="none" rotWithShape="1">
          <a:gsLst>
            <a:gs pos="0">
              <a:srgbClr val="FFFFFF"/>
            </a:gs>
            <a:gs pos="100000">
              <a:srgbClr val="7CB3E1"/>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50653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92278F"/>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kumimoji="0" lang="en-US" sz="325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949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92278F"/>
          </a:solidFill>
          <a:ln w="12700">
            <a:miter lim="400000"/>
          </a:ln>
          <a:effectLst>
            <a:outerShdw blurRad="50800" dist="25400" dir="5400000" rotWithShape="0">
              <a:srgbClr val="000000">
                <a:alpha val="50000"/>
              </a:srgbClr>
            </a:outerShdw>
          </a:effectLst>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22860" rIns="22860">
            <a:noAutofit/>
          </a:bodyPr>
          <a:lstStyle/>
          <a:p>
            <a:pPr marL="290160" marR="0" lvl="0" indent="-290160" algn="l" defTabSz="457200" rtl="0" eaLnBrk="1" fontAlgn="auto" latinLnBrk="0" hangingPunct="1">
              <a:lnSpc>
                <a:spcPct val="90000"/>
              </a:lnSpc>
              <a:spcBef>
                <a:spcPts val="900"/>
              </a:spcBef>
              <a:spcAft>
                <a:spcPts val="0"/>
              </a:spcAft>
              <a:buClrTx/>
              <a:buSzPct val="75000"/>
              <a:buFontTx/>
              <a:buChar char="•"/>
              <a:tabLst/>
              <a:defRPr sz="1800"/>
            </a:pPr>
            <a:endParaRPr kumimoji="0" sz="295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p:txBody>
      </p:sp>
      <p:sp>
        <p:nvSpPr>
          <p:cNvPr id="13" name="Shape 55"/>
          <p:cNvSpPr/>
          <p:nvPr userDrawn="1"/>
        </p:nvSpPr>
        <p:spPr>
          <a:xfrm>
            <a:off x="7119682" y="5042966"/>
            <a:ext cx="4474581" cy="1477328"/>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noAutofit/>
          </a:bodyPr>
          <a:lstStyle/>
          <a:p>
            <a:pPr marL="0" marR="0" lvl="0" indent="0" algn="ctr" defTabSz="457200" rtl="0" eaLnBrk="1" fontAlgn="auto" latinLnBrk="0" hangingPunct="1">
              <a:lnSpc>
                <a:spcPct val="100000"/>
              </a:lnSpc>
              <a:spcBef>
                <a:spcPts val="300"/>
              </a:spcBef>
              <a:spcAft>
                <a:spcPts val="0"/>
              </a:spcAft>
              <a:buClrTx/>
              <a:buSzTx/>
              <a:buFontTx/>
              <a:buNone/>
              <a:tabLst/>
              <a:defRPr sz="1800"/>
            </a:pPr>
            <a:r>
              <a:rPr kumimoji="0" sz="30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Italic"/>
              </a:rPr>
              <a:t>CAR</a:t>
            </a:r>
            <a:r>
              <a:rPr kumimoji="0" sz="30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videos, and other WSC materials at</a:t>
            </a:r>
            <a:r>
              <a:rPr kumimoji="0" sz="3000" b="1" i="0" u="none" strike="noStrike" kern="1200" cap="none" spc="0" normalizeH="0" baseline="0" noProof="0" dirty="0">
                <a:ln>
                  <a:noFill/>
                </a:ln>
                <a:solidFill>
                  <a:srgbClr val="FFFFFF"/>
                </a:solidFill>
                <a:effectLst>
                  <a:outerShdw blurRad="38100" dist="38100" dir="2700000" rotWithShape="0">
                    <a:srgbClr val="000000">
                      <a:alpha val="43137"/>
                    </a:srgbClr>
                  </a:outerShdw>
                </a:effectLst>
                <a:uLnTx/>
                <a:uFillTx/>
                <a:latin typeface="Cambria" charset="0"/>
                <a:ea typeface="Cambria" charset="0"/>
                <a:cs typeface="Cambria" charset="0"/>
                <a:sym typeface="PopplLaudatio-Regular"/>
              </a:rPr>
              <a:t> </a:t>
            </a:r>
            <a:r>
              <a:rPr kumimoji="0" sz="3000" b="1" i="0" u="sng" strike="noStrike" kern="1200" cap="none" spc="0" normalizeH="0" baseline="0" noProof="0" dirty="0">
                <a:ln>
                  <a:noFill/>
                </a:ln>
                <a:solidFill>
                  <a:srgbClr val="00B0F0"/>
                </a:solidFill>
                <a:effectLst/>
                <a:uLnTx/>
                <a:uFill>
                  <a:solidFill>
                    <a:srgbClr val="00B0F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700" b="0" i="0" u="none" strike="noStrike" kern="1200" cap="none" spc="0" normalizeH="0" baseline="0" noProof="0" dirty="0">
                <a:ln>
                  <a:noFill/>
                </a:ln>
                <a:solidFill>
                  <a:srgbClr val="53585F"/>
                </a:solidFill>
                <a:effectLst/>
                <a:uLnTx/>
                <a:uFillTx/>
                <a:latin typeface="Cambria" charset="0"/>
                <a:ea typeface="Cambria" charset="0"/>
                <a:cs typeface="Cambria" charset="0"/>
                <a:sym typeface="Boton BQ Medium"/>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0271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236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909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66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9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66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Pause for Discussion</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353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92278F"/>
          </a:solidFill>
          <a:ln w="12700">
            <a:miter lim="400000"/>
          </a:ln>
          <a:effectLst>
            <a:outerShdw blurRad="50800" dist="25400" dir="5400000" rotWithShape="0">
              <a:srgbClr val="000000">
                <a:alpha val="50000"/>
              </a:srgbClr>
            </a:outerShdw>
          </a:effectLst>
        </p:spPr>
        <p:txBody>
          <a:bodyPr lIns="254000" tIns="254000" rIns="254000" bIns="254000" anchor="ctr"/>
          <a:lstStyle/>
          <a:p>
            <a:pPr marL="457200" marR="0" lvl="1" indent="0" algn="r" defTabSz="457200" rtl="0" eaLnBrk="1" fontAlgn="auto" latinLnBrk="0" hangingPunct="1">
              <a:lnSpc>
                <a:spcPct val="100000"/>
              </a:lnSpc>
              <a:spcBef>
                <a:spcPts val="0"/>
              </a:spcBef>
              <a:spcAft>
                <a:spcPts val="0"/>
              </a:spcAft>
              <a:buClrTx/>
              <a:buSzTx/>
              <a:buFontTx/>
              <a:buNone/>
              <a:tabLst/>
              <a:defRPr sz="6500">
                <a:solidFill>
                  <a:srgbClr val="FFFFFF"/>
                </a:solidFill>
                <a:latin typeface="Boton BQ Medium"/>
                <a:ea typeface="Boton BQ Medium"/>
                <a:cs typeface="Boton BQ Medium"/>
                <a:sym typeface="Boton BQ Medium"/>
              </a:defRPr>
            </a:pPr>
            <a:endParaRPr kumimoji="0" sz="3250" b="0" i="0" u="none" strike="noStrike" kern="1200" cap="none" spc="0" normalizeH="0" baseline="0" noProof="0">
              <a:ln>
                <a:noFill/>
              </a:ln>
              <a:solidFill>
                <a:srgbClr val="FFFFFF"/>
              </a:solidFill>
              <a:effectLst/>
              <a:uLnTx/>
              <a:uFillTx/>
              <a:latin typeface="Boton BQ Medium"/>
              <a:sym typeface="Boton BQ Medium"/>
            </a:endParaRPr>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67780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8456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na.org/future" TargetMode="External"/><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2032" y="1784838"/>
            <a:ext cx="5952392" cy="2136532"/>
          </a:xfrm>
        </p:spPr>
        <p:txBody>
          <a:bodyPr/>
          <a:lstStyle/>
          <a:p>
            <a:pPr lvl="1" algn="ctr">
              <a:defRPr sz="1800"/>
            </a:pPr>
            <a:r>
              <a:rPr lang="en-US" sz="3250" b="1" dirty="0">
                <a:solidFill>
                  <a:srgbClr val="FFFFFF"/>
                </a:solidFill>
                <a:latin typeface="Cambria" charset="0"/>
                <a:ea typeface="Cambria" charset="0"/>
                <a:cs typeface="Cambria" charset="0"/>
                <a:sym typeface="Boton BQ Medium"/>
              </a:rPr>
              <a:t>This</a:t>
            </a:r>
            <a:r>
              <a:rPr lang="en-US" sz="3250" b="1" dirty="0" smtClean="0">
                <a:solidFill>
                  <a:srgbClr val="FFFFFF"/>
                </a:solidFill>
                <a:latin typeface="Cambria" charset="0"/>
                <a:ea typeface="Cambria" charset="0"/>
                <a:cs typeface="Cambria" charset="0"/>
                <a:sym typeface="Boton BQ Medium"/>
              </a:rPr>
              <a:t> </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 PowerPoint covers the essays in the 2018</a:t>
            </a:r>
            <a:br>
              <a:rPr lang="en-US" sz="3250" b="1" dirty="0" smtClean="0">
                <a:solidFill>
                  <a:srgbClr val="FFFFFF"/>
                </a:solidFill>
                <a:latin typeface="Cambria" charset="0"/>
                <a:ea typeface="Cambria" charset="0"/>
                <a:cs typeface="Cambria" charset="0"/>
                <a:sym typeface="Boton BQ Medium"/>
              </a:rPr>
            </a:br>
            <a:r>
              <a:rPr lang="en-US" sz="3250" b="1" i="1" dirty="0" smtClean="0">
                <a:solidFill>
                  <a:srgbClr val="FFFFFF"/>
                </a:solidFill>
                <a:latin typeface="Cambria" charset="0"/>
                <a:ea typeface="Cambria" charset="0"/>
                <a:cs typeface="Cambria" charset="0"/>
                <a:sym typeface="Boton BQ Medium"/>
              </a:rPr>
              <a:t>Conference </a:t>
            </a:r>
            <a:r>
              <a:rPr lang="en-US" sz="3250" b="1" i="1" dirty="0">
                <a:solidFill>
                  <a:srgbClr val="FFFFFF"/>
                </a:solidFill>
                <a:latin typeface="Cambria" charset="0"/>
                <a:ea typeface="Cambria" charset="0"/>
                <a:cs typeface="Cambria" charset="0"/>
                <a:sym typeface="Boton BQ Medium"/>
              </a:rPr>
              <a:t>Agenda </a:t>
            </a:r>
            <a:r>
              <a:rPr lang="en-US" sz="3250" b="1" i="1" dirty="0" smtClean="0">
                <a:solidFill>
                  <a:srgbClr val="FFFFFF"/>
                </a:solidFill>
                <a:latin typeface="Cambria" charset="0"/>
                <a:ea typeface="Cambria" charset="0"/>
                <a:cs typeface="Cambria" charset="0"/>
                <a:sym typeface="Boton BQ Medium"/>
              </a:rPr>
              <a:t>Report</a:t>
            </a:r>
            <a:endParaRPr lang="en-US" sz="3250" b="1" i="1" dirty="0">
              <a:solidFill>
                <a:srgbClr val="FFFFFF"/>
              </a:solidFill>
              <a:latin typeface="Cambria" charset="0"/>
              <a:ea typeface="Cambria" charset="0"/>
              <a:cs typeface="Cambria" charset="0"/>
              <a:sym typeface="Boton BQ Medium"/>
            </a:endParaRPr>
          </a:p>
        </p:txBody>
      </p:sp>
      <p:sp>
        <p:nvSpPr>
          <p:cNvPr id="3" name="Text Placeholder 3"/>
          <p:cNvSpPr txBox="1">
            <a:spLocks/>
          </p:cNvSpPr>
          <p:nvPr/>
        </p:nvSpPr>
        <p:spPr>
          <a:xfrm>
            <a:off x="1472519" y="4104217"/>
            <a:ext cx="5503541" cy="2753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a:buChar char="•"/>
              <a:defRPr sz="1800"/>
            </a:pPr>
            <a:r>
              <a:rPr lang="en-US" sz="2800" b="1" dirty="0" smtClean="0">
                <a:solidFill>
                  <a:srgbClr val="92278F"/>
                </a:solidFill>
                <a:effectLst>
                  <a:outerShdw blurRad="38100" dist="38100" dir="2700000" algn="tl">
                    <a:srgbClr val="000000">
                      <a:alpha val="43137"/>
                    </a:srgbClr>
                  </a:outerShdw>
                </a:effectLst>
                <a:latin typeface="Cambria" charset="0"/>
                <a:ea typeface="Cambria" charset="0"/>
                <a:cs typeface="Cambria" charset="0"/>
                <a:sym typeface="Boton BQ Medium"/>
              </a:rPr>
              <a:t>   FIPT  </a:t>
            </a:r>
          </a:p>
          <a:p>
            <a:pPr lvl="2">
              <a:defRPr sz="1800"/>
            </a:pPr>
            <a:r>
              <a:rPr lang="en-US" sz="2800" b="1" dirty="0" smtClean="0">
                <a:solidFill>
                  <a:srgbClr val="92278F"/>
                </a:solidFill>
                <a:effectLst>
                  <a:outerShdw blurRad="38100" dist="38100" dir="2700000" algn="tl">
                    <a:srgbClr val="000000">
                      <a:alpha val="43137"/>
                    </a:srgbClr>
                  </a:outerShdw>
                </a:effectLst>
                <a:latin typeface="Cambria" charset="0"/>
                <a:ea typeface="Cambria" charset="0"/>
                <a:cs typeface="Cambria" charset="0"/>
                <a:sym typeface="Boton BQ Medium"/>
              </a:rPr>
              <a:t>The SF Regional Request </a:t>
            </a:r>
          </a:p>
          <a:p>
            <a:pPr lvl="2">
              <a:defRPr sz="1800"/>
            </a:pPr>
            <a:r>
              <a:rPr lang="en-US" sz="2800" b="1" dirty="0" smtClean="0">
                <a:solidFill>
                  <a:srgbClr val="92278F"/>
                </a:solidFill>
                <a:effectLst>
                  <a:outerShdw blurRad="38100" dist="38100" dir="2700000" algn="tl">
                    <a:srgbClr val="000000">
                      <a:alpha val="43137"/>
                    </a:srgbClr>
                  </a:outerShdw>
                </a:effectLst>
                <a:latin typeface="Cambria" charset="0"/>
                <a:ea typeface="Cambria" charset="0"/>
                <a:cs typeface="Cambria" charset="0"/>
                <a:sym typeface="Boton BQ Medium"/>
              </a:rPr>
              <a:t> Illicit Literature</a:t>
            </a:r>
          </a:p>
          <a:p>
            <a:pPr lvl="1">
              <a:buFont typeface="Arial"/>
              <a:buChar char="•"/>
              <a:defRPr sz="1800"/>
            </a:pPr>
            <a:r>
              <a:rPr lang="en-US" sz="2800" b="1" dirty="0" smtClean="0">
                <a:solidFill>
                  <a:srgbClr val="92278F"/>
                </a:solidFill>
                <a:effectLst>
                  <a:outerShdw blurRad="38100" dist="38100" dir="2700000" algn="tl">
                    <a:srgbClr val="000000">
                      <a:alpha val="43137"/>
                    </a:srgbClr>
                  </a:outerShdw>
                </a:effectLst>
                <a:latin typeface="Cambria" charset="0"/>
                <a:ea typeface="Cambria" charset="0"/>
                <a:cs typeface="Cambria" charset="0"/>
                <a:sym typeface="Boton BQ Medium"/>
              </a:rPr>
              <a:t>   The Future of the WSC</a:t>
            </a:r>
          </a:p>
          <a:p>
            <a:pPr lvl="1">
              <a:buFont typeface="Arial"/>
              <a:buChar char="•"/>
              <a:defRPr sz="1800"/>
            </a:pPr>
            <a:r>
              <a:rPr lang="en-US" sz="2800" b="1" dirty="0" smtClean="0">
                <a:solidFill>
                  <a:srgbClr val="92278F"/>
                </a:solidFill>
                <a:effectLst>
                  <a:outerShdw blurRad="38100" dist="38100" dir="2700000" algn="tl">
                    <a:srgbClr val="000000">
                      <a:alpha val="43137"/>
                    </a:srgbClr>
                  </a:outerShdw>
                </a:effectLst>
                <a:latin typeface="Cambria" charset="0"/>
                <a:ea typeface="Cambria" charset="0"/>
                <a:cs typeface="Cambria" charset="0"/>
                <a:sym typeface="Boton BQ Medium"/>
              </a:rPr>
              <a:t>   NAWS Strategic Plan</a:t>
            </a:r>
          </a:p>
          <a:p>
            <a:pPr lvl="1">
              <a:buFont typeface="Arial"/>
              <a:buChar char="•"/>
              <a:defRPr sz="1800"/>
            </a:pPr>
            <a:r>
              <a:rPr lang="en-US" sz="2800" b="1" dirty="0" smtClean="0">
                <a:solidFill>
                  <a:srgbClr val="92278F"/>
                </a:solidFill>
                <a:effectLst>
                  <a:outerShdw blurRad="38100" dist="38100" dir="2700000" algn="tl">
                    <a:srgbClr val="000000">
                      <a:alpha val="43137"/>
                    </a:srgbClr>
                  </a:outerShdw>
                </a:effectLst>
                <a:latin typeface="Cambria" charset="0"/>
                <a:ea typeface="Cambria" charset="0"/>
                <a:cs typeface="Cambria" charset="0"/>
                <a:sym typeface="Boton BQ Medium"/>
              </a:rPr>
              <a:t>   CAR Survey</a:t>
            </a:r>
          </a:p>
          <a:p>
            <a:pPr lvl="1" algn="ctr">
              <a:buFont typeface="Arial"/>
              <a:buChar char="•"/>
              <a:defRPr sz="1800"/>
            </a:pPr>
            <a:endParaRPr lang="en-US" sz="2800" b="1" dirty="0">
              <a:solidFill>
                <a:srgbClr val="92278F"/>
              </a:solidFill>
              <a:effectLst>
                <a:outerShdw blurRad="38100" dist="38100" dir="2700000" algn="tl">
                  <a:srgbClr val="000000">
                    <a:alpha val="43137"/>
                  </a:srgbClr>
                </a:outerShdw>
              </a:effectLst>
              <a:latin typeface="Cambria" charset="0"/>
              <a:ea typeface="Cambria" charset="0"/>
              <a:cs typeface="Cambria" charset="0"/>
              <a:sym typeface="Boton BQ Medium"/>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8333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62432" y="784560"/>
            <a:ext cx="9564130" cy="769441"/>
          </a:xfrm>
          <a:prstGeom prst="rect">
            <a:avLst/>
          </a:prstGeom>
          <a:noFill/>
        </p:spPr>
        <p:txBody>
          <a:bodyPr wrap="square" rtlCol="0">
            <a:spAutoFit/>
          </a:bodyPr>
          <a:lstStyle/>
          <a:p>
            <a:pPr algn="ctr"/>
            <a:r>
              <a:rPr lang="en-US" sz="4400" b="1" dirty="0" smtClean="0">
                <a:latin typeface="Cambria" panose="02040503050406030204" pitchFamily="18" charset="0"/>
              </a:rPr>
              <a:t>Background and Current Status</a:t>
            </a:r>
            <a:endParaRPr lang="en-US" sz="4400" b="1" dirty="0">
              <a:latin typeface="Cambria" panose="02040503050406030204" pitchFamily="18" charset="0"/>
            </a:endParaRPr>
          </a:p>
        </p:txBody>
      </p:sp>
      <p:sp>
        <p:nvSpPr>
          <p:cNvPr id="5" name="TextBox 4"/>
          <p:cNvSpPr txBox="1"/>
          <p:nvPr/>
        </p:nvSpPr>
        <p:spPr>
          <a:xfrm>
            <a:off x="775918" y="2147048"/>
            <a:ext cx="10492717" cy="4186787"/>
          </a:xfrm>
          <a:prstGeom prst="rect">
            <a:avLst/>
          </a:prstGeom>
          <a:noFill/>
        </p:spPr>
        <p:txBody>
          <a:bodyPr wrap="square" rtlCol="0">
            <a:spAutoFit/>
          </a:bodyPr>
          <a:lstStyle/>
          <a:p>
            <a:pPr marL="457200" indent="-457200">
              <a:lnSpc>
                <a:spcPct val="95000"/>
              </a:lnSpc>
              <a:spcAft>
                <a:spcPts val="800"/>
              </a:spcAft>
              <a:buBlip>
                <a:blip r:embed="rId3"/>
              </a:buBlip>
            </a:pPr>
            <a:r>
              <a:rPr lang="en-US" sz="2800" dirty="0" smtClean="0">
                <a:latin typeface="Cambria" panose="02040503050406030204" pitchFamily="18" charset="0"/>
              </a:rPr>
              <a:t>The South Florida region passed a motion to “agree in principle…[to] request an inspection of the records and operations of NA World Services per the </a:t>
            </a:r>
            <a:r>
              <a:rPr lang="en-US" sz="2800" i="1" dirty="0" smtClean="0">
                <a:latin typeface="Cambria" panose="02040503050406030204" pitchFamily="18" charset="0"/>
              </a:rPr>
              <a:t>Fellowship Intellectual Property Trust </a:t>
            </a:r>
            <a:r>
              <a:rPr lang="en-US" sz="2800" dirty="0" smtClean="0">
                <a:latin typeface="Cambria" panose="02040503050406030204" pitchFamily="18" charset="0"/>
              </a:rPr>
              <a:t>(</a:t>
            </a:r>
            <a:r>
              <a:rPr lang="en-US" sz="2800" i="1" dirty="0" smtClean="0">
                <a:latin typeface="Cambria" panose="02040503050406030204" pitchFamily="18" charset="0"/>
              </a:rPr>
              <a:t>FIPT</a:t>
            </a:r>
            <a:r>
              <a:rPr lang="en-US" sz="2800" dirty="0" smtClean="0">
                <a:latin typeface="Cambria" panose="02040503050406030204" pitchFamily="18" charset="0"/>
              </a:rPr>
              <a:t>)…”</a:t>
            </a:r>
          </a:p>
          <a:p>
            <a:pPr marL="457200" indent="-457200">
              <a:lnSpc>
                <a:spcPct val="95000"/>
              </a:lnSpc>
              <a:spcAft>
                <a:spcPts val="800"/>
              </a:spcAft>
              <a:buBlip>
                <a:blip r:embed="rId3"/>
              </a:buBlip>
            </a:pPr>
            <a:r>
              <a:rPr lang="en-US" sz="2800" dirty="0" smtClean="0">
                <a:latin typeface="Cambria" panose="02040503050406030204" pitchFamily="18" charset="0"/>
              </a:rPr>
              <a:t>NAWS received a request detailing 10 concerns, some of which seem unrelated to the </a:t>
            </a:r>
            <a:r>
              <a:rPr lang="en-US" sz="2800" i="1" dirty="0" smtClean="0">
                <a:latin typeface="Cambria" panose="02040503050406030204" pitchFamily="18" charset="0"/>
              </a:rPr>
              <a:t>FIPT</a:t>
            </a:r>
          </a:p>
          <a:p>
            <a:pPr marL="457200" indent="-457200">
              <a:lnSpc>
                <a:spcPct val="95000"/>
              </a:lnSpc>
              <a:spcAft>
                <a:spcPts val="800"/>
              </a:spcAft>
              <a:buBlip>
                <a:blip r:embed="rId3"/>
              </a:buBlip>
            </a:pPr>
            <a:r>
              <a:rPr lang="en-US" sz="2800" dirty="0" smtClean="0">
                <a:latin typeface="Cambria" panose="02040503050406030204" pitchFamily="18" charset="0"/>
              </a:rPr>
              <a:t>This being a legal matter, the Board consulted with attorneys</a:t>
            </a:r>
          </a:p>
          <a:p>
            <a:pPr marL="457200" indent="-457200">
              <a:lnSpc>
                <a:spcPct val="95000"/>
              </a:lnSpc>
              <a:spcAft>
                <a:spcPts val="800"/>
              </a:spcAft>
              <a:buBlip>
                <a:blip r:embed="rId3"/>
              </a:buBlip>
            </a:pPr>
            <a:r>
              <a:rPr lang="en-US" sz="2800" dirty="0" smtClean="0">
                <a:latin typeface="Cambria" panose="02040503050406030204" pitchFamily="18" charset="0"/>
              </a:rPr>
              <a:t>Requested clarification from the region on a number of items</a:t>
            </a:r>
          </a:p>
          <a:p>
            <a:pPr marL="457200" indent="-457200">
              <a:lnSpc>
                <a:spcPct val="95000"/>
              </a:lnSpc>
              <a:spcAft>
                <a:spcPts val="800"/>
              </a:spcAft>
              <a:buBlip>
                <a:blip r:embed="rId3"/>
              </a:buBlip>
            </a:pPr>
            <a:r>
              <a:rPr lang="en-US" sz="2800" dirty="0" smtClean="0">
                <a:latin typeface="Cambria" panose="02040503050406030204" pitchFamily="18" charset="0"/>
              </a:rPr>
              <a:t>Awaiting a response from the region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9767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n-US" sz="3600" b="1" i="1" dirty="0" smtClean="0">
                <a:latin typeface="Cambria" panose="02040503050406030204" pitchFamily="18" charset="0"/>
              </a:rPr>
              <a:t>FIPT</a:t>
            </a:r>
            <a:r>
              <a:rPr lang="en-US" sz="3600" b="1" dirty="0" smtClean="0">
                <a:latin typeface="Cambria" panose="02040503050406030204" pitchFamily="18" charset="0"/>
              </a:rPr>
              <a:t> Inspection Request</a:t>
            </a:r>
            <a:br>
              <a:rPr lang="en-US" sz="3600" b="1" dirty="0" smtClean="0">
                <a:latin typeface="Cambria" panose="02040503050406030204" pitchFamily="18" charset="0"/>
              </a:rPr>
            </a:br>
            <a:r>
              <a:rPr lang="en-US" sz="3600" b="1" dirty="0" smtClean="0">
                <a:latin typeface="Cambria" panose="02040503050406030204" pitchFamily="18" charset="0"/>
              </a:rPr>
              <a:t>Frequently Asked Questions (FAQ)</a:t>
            </a:r>
            <a:endParaRPr lang="en-US" sz="3600" b="1" dirty="0">
              <a:latin typeface="Cambria" panose="02040503050406030204" pitchFamily="18" charset="0"/>
            </a:endParaRPr>
          </a:p>
        </p:txBody>
      </p:sp>
      <p:sp>
        <p:nvSpPr>
          <p:cNvPr id="5" name="TextBox 4"/>
          <p:cNvSpPr txBox="1"/>
          <p:nvPr/>
        </p:nvSpPr>
        <p:spPr>
          <a:xfrm>
            <a:off x="565483" y="2237875"/>
            <a:ext cx="11405938" cy="4025717"/>
          </a:xfrm>
          <a:prstGeom prst="rect">
            <a:avLst/>
          </a:prstGeom>
          <a:noFill/>
        </p:spPr>
        <p:txBody>
          <a:bodyPr wrap="square" rtlCol="0">
            <a:spAutoFit/>
          </a:bodyPr>
          <a:lstStyle/>
          <a:p>
            <a:pPr>
              <a:lnSpc>
                <a:spcPct val="110000"/>
              </a:lnSpc>
              <a:spcAft>
                <a:spcPts val="1200"/>
              </a:spcAft>
            </a:pPr>
            <a:r>
              <a:rPr lang="en-US" sz="2800" b="1" dirty="0">
                <a:effectLst>
                  <a:outerShdw blurRad="38100" dist="38100" dir="2700000" algn="tl">
                    <a:srgbClr val="000000">
                      <a:alpha val="43137"/>
                    </a:srgbClr>
                  </a:outerShdw>
                </a:effectLst>
                <a:latin typeface="Cambria" panose="02040503050406030204" pitchFamily="18" charset="0"/>
              </a:rPr>
              <a:t>Q</a:t>
            </a:r>
            <a:r>
              <a:rPr lang="en-US" sz="2800" b="1" dirty="0">
                <a:latin typeface="Cambria" panose="02040503050406030204" pitchFamily="18" charset="0"/>
              </a:rPr>
              <a:t>:</a:t>
            </a:r>
            <a:r>
              <a:rPr lang="en-US" sz="2800" dirty="0">
                <a:latin typeface="Cambria" panose="02040503050406030204" pitchFamily="18" charset="0"/>
              </a:rPr>
              <a:t> </a:t>
            </a:r>
            <a:r>
              <a:rPr lang="en-US" sz="2800" b="1" dirty="0">
                <a:latin typeface="Cambria" panose="02040503050406030204" pitchFamily="18" charset="0"/>
              </a:rPr>
              <a:t>Doesn’t the </a:t>
            </a:r>
            <a:r>
              <a:rPr lang="en-US" sz="2800" b="1" i="1" dirty="0">
                <a:latin typeface="Cambria" panose="02040503050406030204" pitchFamily="18" charset="0"/>
              </a:rPr>
              <a:t>FIPT</a:t>
            </a:r>
            <a:r>
              <a:rPr lang="en-US" sz="2800" b="1" dirty="0">
                <a:latin typeface="Cambria" panose="02040503050406030204" pitchFamily="18" charset="0"/>
              </a:rPr>
              <a:t> say that any region can request an inspection?</a:t>
            </a:r>
          </a:p>
          <a:p>
            <a:pPr marL="396875" indent="-396875">
              <a:lnSpc>
                <a:spcPct val="110000"/>
              </a:lnSpc>
              <a:spcAft>
                <a:spcPts val="1200"/>
              </a:spcAft>
            </a:pPr>
            <a:r>
              <a:rPr lang="en-US" sz="2800" b="1" dirty="0" smtClean="0">
                <a:effectLst>
                  <a:outerShdw blurRad="38100" dist="38100" dir="2700000" algn="tl">
                    <a:srgbClr val="000000">
                      <a:alpha val="43137"/>
                    </a:srgbClr>
                  </a:outerShdw>
                </a:effectLst>
                <a:latin typeface="Cambria" panose="02040503050406030204" pitchFamily="18" charset="0"/>
              </a:rPr>
              <a:t>A</a:t>
            </a:r>
            <a:r>
              <a:rPr lang="en-US" sz="2800" b="1" dirty="0" smtClean="0">
                <a:latin typeface="Cambria" panose="02040503050406030204" pitchFamily="18" charset="0"/>
              </a:rPr>
              <a:t>:</a:t>
            </a:r>
            <a:r>
              <a:rPr lang="en-US" sz="2800" dirty="0" smtClean="0">
                <a:latin typeface="Cambria" panose="02040503050406030204" pitchFamily="18" charset="0"/>
              </a:rPr>
              <a:t> Yes, </a:t>
            </a:r>
            <a:r>
              <a:rPr lang="en-US" sz="2800" dirty="0">
                <a:latin typeface="Cambria" panose="02040503050406030204" pitchFamily="18" charset="0"/>
              </a:rPr>
              <a:t>but the request, as submitted, may not conform to the guidelines laid out in the </a:t>
            </a:r>
            <a:r>
              <a:rPr lang="en-US" sz="2800" i="1" dirty="0">
                <a:latin typeface="Cambria" panose="02040503050406030204" pitchFamily="18" charset="0"/>
              </a:rPr>
              <a:t>FIPT</a:t>
            </a:r>
            <a:r>
              <a:rPr lang="en-US" sz="2800" dirty="0">
                <a:latin typeface="Cambria" panose="02040503050406030204" pitchFamily="18" charset="0"/>
              </a:rPr>
              <a:t>. </a:t>
            </a:r>
            <a:endParaRPr lang="en-US" sz="2800" dirty="0" smtClean="0">
              <a:latin typeface="Cambria" panose="02040503050406030204" pitchFamily="18" charset="0"/>
            </a:endParaRPr>
          </a:p>
          <a:p>
            <a:pPr marL="914400" lvl="1" indent="-457200">
              <a:lnSpc>
                <a:spcPct val="110000"/>
              </a:lnSpc>
              <a:spcAft>
                <a:spcPts val="1200"/>
              </a:spcAft>
              <a:buFont typeface="Arial" panose="020B0604020202020204" pitchFamily="34" charset="0"/>
              <a:buChar char="•"/>
            </a:pPr>
            <a:r>
              <a:rPr lang="en-US" sz="2800" dirty="0">
                <a:latin typeface="Cambria" panose="02040503050406030204" pitchFamily="18" charset="0"/>
              </a:rPr>
              <a:t>T</a:t>
            </a:r>
            <a:r>
              <a:rPr lang="en-US" sz="2800" dirty="0" smtClean="0">
                <a:latin typeface="Cambria" panose="02040503050406030204" pitchFamily="18" charset="0"/>
              </a:rPr>
              <a:t>he region </a:t>
            </a:r>
            <a:r>
              <a:rPr lang="en-US" sz="2800" dirty="0">
                <a:latin typeface="Cambria" panose="02040503050406030204" pitchFamily="18" charset="0"/>
              </a:rPr>
              <a:t>agreed in principle that </a:t>
            </a:r>
            <a:r>
              <a:rPr lang="en-US" sz="2800" dirty="0" smtClean="0">
                <a:latin typeface="Cambria" panose="02040503050406030204" pitchFamily="18" charset="0"/>
              </a:rPr>
              <a:t>an inspection request be drafted</a:t>
            </a:r>
          </a:p>
          <a:p>
            <a:pPr marL="914400" lvl="1" indent="-457200">
              <a:lnSpc>
                <a:spcPct val="110000"/>
              </a:lnSpc>
              <a:spcAft>
                <a:spcPts val="1200"/>
              </a:spcAft>
              <a:buFont typeface="Arial" panose="020B0604020202020204" pitchFamily="34" charset="0"/>
              <a:buChar char="•"/>
            </a:pPr>
            <a:r>
              <a:rPr lang="en-US" sz="2800" dirty="0" smtClean="0">
                <a:latin typeface="Cambria" panose="02040503050406030204" pitchFamily="18" charset="0"/>
              </a:rPr>
              <a:t>It’s unclear if </a:t>
            </a:r>
            <a:r>
              <a:rPr lang="en-US" sz="2800" dirty="0">
                <a:latin typeface="Cambria" panose="02040503050406030204" pitchFamily="18" charset="0"/>
              </a:rPr>
              <a:t>the region had the opportunity to review or approve </a:t>
            </a:r>
            <a:r>
              <a:rPr lang="en-US" sz="2800" dirty="0" smtClean="0">
                <a:latin typeface="Cambria" panose="02040503050406030204" pitchFamily="18" charset="0"/>
              </a:rPr>
              <a:t>the </a:t>
            </a:r>
            <a:r>
              <a:rPr lang="en-US" sz="2800" dirty="0">
                <a:latin typeface="Cambria" panose="02040503050406030204" pitchFamily="18" charset="0"/>
              </a:rPr>
              <a:t>request that was </a:t>
            </a:r>
            <a:r>
              <a:rPr lang="en-US" sz="2800" dirty="0" smtClean="0">
                <a:latin typeface="Cambria" panose="02040503050406030204" pitchFamily="18" charset="0"/>
              </a:rPr>
              <a:t>submitted</a:t>
            </a:r>
          </a:p>
          <a:p>
            <a:pPr marL="914400" lvl="1" indent="-457200">
              <a:lnSpc>
                <a:spcPct val="110000"/>
              </a:lnSpc>
              <a:spcAft>
                <a:spcPts val="1200"/>
              </a:spcAft>
              <a:buFont typeface="Arial" panose="020B0604020202020204" pitchFamily="34" charset="0"/>
              <a:buChar char="•"/>
            </a:pPr>
            <a:r>
              <a:rPr lang="en-US" sz="2800" dirty="0" smtClean="0">
                <a:latin typeface="Cambria" panose="02040503050406030204" pitchFamily="18" charset="0"/>
              </a:rPr>
              <a:t>We </a:t>
            </a:r>
            <a:r>
              <a:rPr lang="en-US" sz="2800" dirty="0">
                <a:latin typeface="Cambria" panose="02040503050406030204" pitchFamily="18" charset="0"/>
              </a:rPr>
              <a:t>have requested clarification from the region.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8915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n-US" sz="3600" b="1" i="1" dirty="0" smtClean="0">
                <a:latin typeface="Cambria" panose="02040503050406030204" pitchFamily="18" charset="0"/>
              </a:rPr>
              <a:t>FIPT</a:t>
            </a:r>
            <a:r>
              <a:rPr lang="en-US" sz="3600" b="1" dirty="0" smtClean="0">
                <a:latin typeface="Cambria" panose="02040503050406030204" pitchFamily="18" charset="0"/>
              </a:rPr>
              <a:t> Inspection Request</a:t>
            </a:r>
            <a:br>
              <a:rPr lang="en-US" sz="3600" b="1" dirty="0" smtClean="0">
                <a:latin typeface="Cambria" panose="02040503050406030204" pitchFamily="18" charset="0"/>
              </a:rPr>
            </a:br>
            <a:r>
              <a:rPr lang="en-US" sz="3600" b="1" dirty="0" smtClean="0">
                <a:latin typeface="Cambria" panose="02040503050406030204" pitchFamily="18" charset="0"/>
              </a:rPr>
              <a:t>Frequently Asked Questions (FAQ)</a:t>
            </a:r>
            <a:endParaRPr lang="en-US" sz="3600" b="1" dirty="0">
              <a:latin typeface="Cambria" panose="02040503050406030204" pitchFamily="18" charset="0"/>
            </a:endParaRPr>
          </a:p>
        </p:txBody>
      </p:sp>
      <p:sp>
        <p:nvSpPr>
          <p:cNvPr id="5" name="TextBox 4"/>
          <p:cNvSpPr txBox="1"/>
          <p:nvPr/>
        </p:nvSpPr>
        <p:spPr>
          <a:xfrm>
            <a:off x="565483" y="2237875"/>
            <a:ext cx="11405938" cy="2449901"/>
          </a:xfrm>
          <a:prstGeom prst="rect">
            <a:avLst/>
          </a:prstGeom>
          <a:noFill/>
        </p:spPr>
        <p:txBody>
          <a:bodyPr wrap="square" rtlCol="0">
            <a:spAutoFit/>
          </a:bodyPr>
          <a:lstStyle/>
          <a:p>
            <a:pPr>
              <a:lnSpc>
                <a:spcPct val="110000"/>
              </a:lnSpc>
              <a:spcAft>
                <a:spcPts val="1200"/>
              </a:spcAft>
            </a:pPr>
            <a:r>
              <a:rPr lang="en-US" sz="2800" b="1" dirty="0">
                <a:effectLst>
                  <a:outerShdw blurRad="38100" dist="38100" dir="2700000" algn="tl">
                    <a:srgbClr val="000000">
                      <a:alpha val="43137"/>
                    </a:srgbClr>
                  </a:outerShdw>
                </a:effectLst>
                <a:latin typeface="Cambria" panose="02040503050406030204" pitchFamily="18" charset="0"/>
              </a:rPr>
              <a:t>Q:</a:t>
            </a:r>
            <a:r>
              <a:rPr lang="en-US" sz="2800" b="1" dirty="0">
                <a:latin typeface="Cambria" panose="02040503050406030204" pitchFamily="18" charset="0"/>
              </a:rPr>
              <a:t> Why did NAWS consult an </a:t>
            </a:r>
            <a:r>
              <a:rPr lang="en-US" sz="2800" b="1" dirty="0" smtClean="0">
                <a:latin typeface="Cambria" panose="02040503050406030204" pitchFamily="18" charset="0"/>
              </a:rPr>
              <a:t>attorney?</a:t>
            </a:r>
          </a:p>
          <a:p>
            <a:pPr>
              <a:lnSpc>
                <a:spcPct val="110000"/>
              </a:lnSpc>
              <a:spcAft>
                <a:spcPts val="1200"/>
              </a:spcAft>
            </a:pPr>
            <a:r>
              <a:rPr lang="en-US" sz="2800" b="1" dirty="0" smtClean="0">
                <a:effectLst>
                  <a:outerShdw blurRad="38100" dist="38100" dir="2700000" algn="tl">
                    <a:srgbClr val="000000">
                      <a:alpha val="43137"/>
                    </a:srgbClr>
                  </a:outerShdw>
                </a:effectLst>
                <a:latin typeface="Cambria" panose="02040503050406030204" pitchFamily="18" charset="0"/>
              </a:rPr>
              <a:t>A:</a:t>
            </a:r>
            <a:r>
              <a:rPr lang="en-US" sz="2800" b="1" dirty="0" smtClean="0">
                <a:latin typeface="Cambria" panose="02040503050406030204" pitchFamily="18" charset="0"/>
              </a:rPr>
              <a:t> </a:t>
            </a:r>
            <a:r>
              <a:rPr lang="en-US" sz="1400" b="1" dirty="0" smtClean="0">
                <a:latin typeface="Cambria" panose="02040503050406030204" pitchFamily="18" charset="0"/>
              </a:rPr>
              <a:t> </a:t>
            </a:r>
            <a:r>
              <a:rPr lang="en-US" sz="2250" b="1" dirty="0" smtClean="0">
                <a:latin typeface="Cambria" panose="02040503050406030204" pitchFamily="18" charset="0"/>
              </a:rPr>
              <a:t>⦁</a:t>
            </a:r>
            <a:r>
              <a:rPr lang="en-US" sz="2800" b="1" dirty="0" smtClean="0">
                <a:latin typeface="Cambria" panose="02040503050406030204" pitchFamily="18" charset="0"/>
              </a:rPr>
              <a:t> 	</a:t>
            </a:r>
            <a:r>
              <a:rPr lang="en-US" sz="2800" dirty="0" smtClean="0">
                <a:latin typeface="Cambria" panose="02040503050406030204" pitchFamily="18" charset="0"/>
              </a:rPr>
              <a:t>The </a:t>
            </a:r>
            <a:r>
              <a:rPr lang="en-US" sz="2800" i="1" dirty="0" smtClean="0">
                <a:latin typeface="Cambria" panose="02040503050406030204" pitchFamily="18" charset="0"/>
              </a:rPr>
              <a:t>FIPT</a:t>
            </a:r>
            <a:r>
              <a:rPr lang="en-US" sz="2800" dirty="0" smtClean="0">
                <a:latin typeface="Cambria" panose="02040503050406030204" pitchFamily="18" charset="0"/>
              </a:rPr>
              <a:t> is a legal document </a:t>
            </a:r>
          </a:p>
          <a:p>
            <a:pPr marL="914400" lvl="1" indent="-457200">
              <a:lnSpc>
                <a:spcPct val="110000"/>
              </a:lnSpc>
              <a:spcAft>
                <a:spcPts val="1200"/>
              </a:spcAft>
              <a:buFont typeface="Arial" panose="020B0604020202020204" pitchFamily="34" charset="0"/>
              <a:buChar char="•"/>
            </a:pPr>
            <a:r>
              <a:rPr lang="en-US" sz="2800" dirty="0" smtClean="0">
                <a:latin typeface="Cambria" panose="02040503050406030204" pitchFamily="18" charset="0"/>
              </a:rPr>
              <a:t>The </a:t>
            </a:r>
            <a:r>
              <a:rPr lang="en-US" sz="2800" dirty="0">
                <a:latin typeface="Cambria" panose="02040503050406030204" pitchFamily="18" charset="0"/>
              </a:rPr>
              <a:t>request from the region relates directly to this document </a:t>
            </a:r>
            <a:endParaRPr lang="en-US" sz="2800" dirty="0" smtClean="0">
              <a:latin typeface="Cambria" panose="02040503050406030204" pitchFamily="18" charset="0"/>
            </a:endParaRPr>
          </a:p>
          <a:p>
            <a:pPr marL="914400" lvl="1" indent="-457200">
              <a:lnSpc>
                <a:spcPct val="110000"/>
              </a:lnSpc>
              <a:spcAft>
                <a:spcPts val="1200"/>
              </a:spcAft>
              <a:buFont typeface="Arial" panose="020B0604020202020204" pitchFamily="34" charset="0"/>
              <a:buChar char="•"/>
            </a:pPr>
            <a:r>
              <a:rPr lang="en-US" sz="2800" dirty="0" smtClean="0">
                <a:latin typeface="Cambria" panose="02040503050406030204" pitchFamily="18" charset="0"/>
              </a:rPr>
              <a:t>It seems prudent </a:t>
            </a:r>
            <a:r>
              <a:rPr lang="en-US" sz="2800" dirty="0">
                <a:latin typeface="Cambria" panose="02040503050406030204" pitchFamily="18" charset="0"/>
              </a:rPr>
              <a:t>to consult legal counsel on legal </a:t>
            </a:r>
            <a:r>
              <a:rPr lang="en-US" sz="2800" dirty="0" smtClean="0">
                <a:latin typeface="Cambria" panose="02040503050406030204" pitchFamily="18" charset="0"/>
              </a:rPr>
              <a:t>matters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6914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n-US" sz="3600" b="1" i="1" dirty="0" smtClean="0">
                <a:latin typeface="Cambria" panose="02040503050406030204" pitchFamily="18" charset="0"/>
              </a:rPr>
              <a:t>FIPT</a:t>
            </a:r>
            <a:r>
              <a:rPr lang="en-US" sz="3600" b="1" dirty="0" smtClean="0">
                <a:latin typeface="Cambria" panose="02040503050406030204" pitchFamily="18" charset="0"/>
              </a:rPr>
              <a:t> Inspection Request</a:t>
            </a:r>
            <a:br>
              <a:rPr lang="en-US" sz="3600" b="1" dirty="0" smtClean="0">
                <a:latin typeface="Cambria" panose="02040503050406030204" pitchFamily="18" charset="0"/>
              </a:rPr>
            </a:br>
            <a:r>
              <a:rPr lang="en-US" sz="3600" b="1" dirty="0" smtClean="0">
                <a:latin typeface="Cambria" panose="02040503050406030204" pitchFamily="18" charset="0"/>
              </a:rPr>
              <a:t>Frequently Asked Questions (FAQ)</a:t>
            </a:r>
            <a:endParaRPr lang="en-US" sz="3600" b="1" dirty="0">
              <a:latin typeface="Cambria" panose="02040503050406030204" pitchFamily="18" charset="0"/>
            </a:endParaRPr>
          </a:p>
        </p:txBody>
      </p:sp>
      <p:sp>
        <p:nvSpPr>
          <p:cNvPr id="5" name="TextBox 4"/>
          <p:cNvSpPr txBox="1"/>
          <p:nvPr/>
        </p:nvSpPr>
        <p:spPr>
          <a:xfrm>
            <a:off x="565483" y="2237875"/>
            <a:ext cx="11405938" cy="4044184"/>
          </a:xfrm>
          <a:prstGeom prst="rect">
            <a:avLst/>
          </a:prstGeom>
          <a:noFill/>
        </p:spPr>
        <p:txBody>
          <a:bodyPr wrap="square" rtlCol="0">
            <a:spAutoFit/>
          </a:bodyPr>
          <a:lstStyle/>
          <a:p>
            <a:pPr>
              <a:lnSpc>
                <a:spcPct val="110000"/>
              </a:lnSpc>
              <a:spcAft>
                <a:spcPts val="1200"/>
              </a:spcAft>
            </a:pPr>
            <a:r>
              <a:rPr lang="en-US" sz="2800" b="1" dirty="0">
                <a:effectLst>
                  <a:outerShdw blurRad="38100" dist="38100" dir="2700000" algn="tl">
                    <a:srgbClr val="000000">
                      <a:alpha val="43137"/>
                    </a:srgbClr>
                  </a:outerShdw>
                </a:effectLst>
                <a:latin typeface="Cambria" panose="02040503050406030204" pitchFamily="18" charset="0"/>
              </a:rPr>
              <a:t>Q:</a:t>
            </a:r>
            <a:r>
              <a:rPr lang="en-US" sz="2800" b="1" dirty="0">
                <a:latin typeface="Cambria" panose="02040503050406030204" pitchFamily="18" charset="0"/>
              </a:rPr>
              <a:t> Why the delay? Is NAWS </a:t>
            </a:r>
            <a:r>
              <a:rPr lang="en-US" sz="2800" b="1" dirty="0" smtClean="0">
                <a:latin typeface="Cambria" panose="02040503050406030204" pitchFamily="18" charset="0"/>
              </a:rPr>
              <a:t>stonewalling?</a:t>
            </a:r>
          </a:p>
          <a:p>
            <a:pPr>
              <a:lnSpc>
                <a:spcPct val="110000"/>
              </a:lnSpc>
              <a:spcAft>
                <a:spcPts val="1200"/>
              </a:spcAft>
            </a:pPr>
            <a:r>
              <a:rPr lang="en-US" sz="2800" b="1" dirty="0" smtClean="0">
                <a:effectLst>
                  <a:outerShdw blurRad="38100" dist="38100" dir="2700000" algn="tl">
                    <a:srgbClr val="000000">
                      <a:alpha val="43137"/>
                    </a:srgbClr>
                  </a:outerShdw>
                </a:effectLst>
                <a:latin typeface="Cambria" panose="02040503050406030204" pitchFamily="18" charset="0"/>
              </a:rPr>
              <a:t>A:</a:t>
            </a:r>
            <a:r>
              <a:rPr lang="en-US" sz="2800" b="1" dirty="0" smtClean="0">
                <a:latin typeface="Cambria" panose="02040503050406030204" pitchFamily="18" charset="0"/>
              </a:rPr>
              <a:t>  </a:t>
            </a:r>
            <a:r>
              <a:rPr lang="en-US" sz="2250" b="1" dirty="0" smtClean="0">
                <a:latin typeface="Cambria" panose="02040503050406030204" pitchFamily="18" charset="0"/>
              </a:rPr>
              <a:t>⦁</a:t>
            </a:r>
            <a:r>
              <a:rPr lang="en-US" sz="2800" b="1" dirty="0" smtClean="0">
                <a:latin typeface="Cambria" panose="02040503050406030204" pitchFamily="18" charset="0"/>
              </a:rPr>
              <a:t>	</a:t>
            </a:r>
            <a:r>
              <a:rPr lang="en-US" sz="2800" dirty="0" smtClean="0">
                <a:latin typeface="Cambria" panose="02040503050406030204" pitchFamily="18" charset="0"/>
              </a:rPr>
              <a:t>Incorrect </a:t>
            </a:r>
            <a:r>
              <a:rPr lang="en-US" sz="2800" dirty="0">
                <a:latin typeface="Cambria" panose="02040503050406030204" pitchFamily="18" charset="0"/>
              </a:rPr>
              <a:t>comparison: “like asking your home group’s treasurer to </a:t>
            </a:r>
            <a:r>
              <a:rPr lang="en-US" sz="2800" dirty="0" smtClean="0">
                <a:latin typeface="Cambria" panose="02040503050406030204" pitchFamily="18" charset="0"/>
              </a:rPr>
              <a:t>	see </a:t>
            </a:r>
            <a:r>
              <a:rPr lang="en-US" sz="2800" dirty="0">
                <a:latin typeface="Cambria" panose="02040503050406030204" pitchFamily="18" charset="0"/>
              </a:rPr>
              <a:t>the group’s records and being refused.” </a:t>
            </a:r>
          </a:p>
          <a:p>
            <a:pPr marL="914400" lvl="1" indent="-457200">
              <a:lnSpc>
                <a:spcPct val="120000"/>
              </a:lnSpc>
              <a:spcAft>
                <a:spcPts val="1200"/>
              </a:spcAft>
              <a:buFont typeface="Arial" panose="020B0604020202020204" pitchFamily="34" charset="0"/>
              <a:buChar char="•"/>
            </a:pPr>
            <a:r>
              <a:rPr lang="en-US" sz="2800" dirty="0" smtClean="0">
                <a:latin typeface="Cambria" panose="02040503050406030204" pitchFamily="18" charset="0"/>
              </a:rPr>
              <a:t>More apt comparison</a:t>
            </a:r>
            <a:r>
              <a:rPr lang="en-US" sz="2800" dirty="0">
                <a:latin typeface="Cambria" panose="02040503050406030204" pitchFamily="18" charset="0"/>
              </a:rPr>
              <a:t>: “like asking the treasurer to spend money and being asked to wait until the group can be consulted.” </a:t>
            </a:r>
          </a:p>
          <a:p>
            <a:pPr marL="914400" lvl="1" indent="-457200">
              <a:lnSpc>
                <a:spcPct val="120000"/>
              </a:lnSpc>
              <a:spcAft>
                <a:spcPts val="1200"/>
              </a:spcAft>
              <a:buFont typeface="Arial" panose="020B0604020202020204" pitchFamily="34" charset="0"/>
              <a:buChar char="•"/>
            </a:pPr>
            <a:r>
              <a:rPr lang="en-US" sz="2800" dirty="0">
                <a:latin typeface="Cambria" panose="02040503050406030204" pitchFamily="18" charset="0"/>
              </a:rPr>
              <a:t>We aren’t stonewalling; we’re simply trying to be responsible stewards of the Fellowship’s resources. </a:t>
            </a:r>
            <a:endParaRPr lang="en-US" sz="2800" dirty="0" smtClean="0">
              <a:latin typeface="Cambria" panose="020405030504060302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371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n-US" sz="3600" b="1" i="1" dirty="0" smtClean="0">
                <a:latin typeface="Cambria" panose="02040503050406030204" pitchFamily="18" charset="0"/>
              </a:rPr>
              <a:t>FIPT</a:t>
            </a:r>
            <a:r>
              <a:rPr lang="en-US" sz="3600" b="1" dirty="0" smtClean="0">
                <a:latin typeface="Cambria" panose="02040503050406030204" pitchFamily="18" charset="0"/>
              </a:rPr>
              <a:t> Inspection Request</a:t>
            </a:r>
            <a:br>
              <a:rPr lang="en-US" sz="3600" b="1" dirty="0" smtClean="0">
                <a:latin typeface="Cambria" panose="02040503050406030204" pitchFamily="18" charset="0"/>
              </a:rPr>
            </a:br>
            <a:r>
              <a:rPr lang="en-US" sz="3600" b="1" dirty="0" smtClean="0">
                <a:latin typeface="Cambria" panose="02040503050406030204" pitchFamily="18" charset="0"/>
              </a:rPr>
              <a:t>Frequently Asked Questions (FAQ)</a:t>
            </a:r>
            <a:endParaRPr lang="en-US" sz="3600" b="1" dirty="0">
              <a:latin typeface="Cambria" panose="02040503050406030204" pitchFamily="18" charset="0"/>
            </a:endParaRPr>
          </a:p>
        </p:txBody>
      </p:sp>
      <p:sp>
        <p:nvSpPr>
          <p:cNvPr id="5" name="TextBox 4"/>
          <p:cNvSpPr txBox="1"/>
          <p:nvPr/>
        </p:nvSpPr>
        <p:spPr>
          <a:xfrm>
            <a:off x="555958" y="2237875"/>
            <a:ext cx="11405938" cy="3484031"/>
          </a:xfrm>
          <a:prstGeom prst="rect">
            <a:avLst/>
          </a:prstGeom>
          <a:noFill/>
        </p:spPr>
        <p:txBody>
          <a:bodyPr wrap="square" rtlCol="0">
            <a:spAutoFit/>
          </a:bodyPr>
          <a:lstStyle/>
          <a:p>
            <a:pPr>
              <a:lnSpc>
                <a:spcPct val="110000"/>
              </a:lnSpc>
              <a:spcAft>
                <a:spcPts val="1200"/>
              </a:spcAft>
            </a:pPr>
            <a:r>
              <a:rPr lang="en-US" sz="2800" b="1" dirty="0">
                <a:effectLst>
                  <a:outerShdw blurRad="38100" dist="38100" dir="2700000" algn="tl">
                    <a:srgbClr val="000000">
                      <a:alpha val="43137"/>
                    </a:srgbClr>
                  </a:outerShdw>
                </a:effectLst>
                <a:latin typeface="Cambria" panose="02040503050406030204" pitchFamily="18" charset="0"/>
              </a:rPr>
              <a:t>Q:</a:t>
            </a:r>
            <a:r>
              <a:rPr lang="en-US" sz="2800" b="1" dirty="0">
                <a:latin typeface="Cambria" panose="02040503050406030204" pitchFamily="18" charset="0"/>
              </a:rPr>
              <a:t> Why don’t you just give them what gets handed to the auditors? </a:t>
            </a:r>
            <a:endParaRPr lang="en-US" sz="2800" b="1" dirty="0" smtClean="0">
              <a:latin typeface="Cambria" panose="02040503050406030204" pitchFamily="18" charset="0"/>
            </a:endParaRPr>
          </a:p>
          <a:p>
            <a:pPr marL="396875" indent="-396875">
              <a:lnSpc>
                <a:spcPct val="95000"/>
              </a:lnSpc>
              <a:spcBef>
                <a:spcPts val="0"/>
              </a:spcBef>
              <a:spcAft>
                <a:spcPts val="600"/>
              </a:spcAft>
              <a:buNone/>
            </a:pPr>
            <a:r>
              <a:rPr lang="en-US" sz="2800" b="1" dirty="0">
                <a:effectLst>
                  <a:outerShdw blurRad="38100" dist="38100" dir="2700000" algn="tl">
                    <a:srgbClr val="000000">
                      <a:alpha val="43137"/>
                    </a:srgbClr>
                  </a:outerShdw>
                </a:effectLst>
                <a:latin typeface="Cambria" panose="02040503050406030204" pitchFamily="18" charset="0"/>
              </a:rPr>
              <a:t>A</a:t>
            </a:r>
            <a:r>
              <a:rPr lang="en-US" sz="2800" b="1" dirty="0" smtClean="0">
                <a:effectLst>
                  <a:outerShdw blurRad="38100" dist="38100" dir="2700000" algn="tl">
                    <a:srgbClr val="000000">
                      <a:alpha val="43137"/>
                    </a:srgbClr>
                  </a:outerShdw>
                </a:effectLst>
                <a:latin typeface="Cambria" panose="02040503050406030204" pitchFamily="18" charset="0"/>
              </a:rPr>
              <a:t>:  </a:t>
            </a:r>
            <a:r>
              <a:rPr lang="en-US" sz="2250" b="1" dirty="0" smtClean="0">
                <a:solidFill>
                  <a:prstClr val="black"/>
                </a:solidFill>
                <a:latin typeface="Cambria" panose="02040503050406030204" pitchFamily="18" charset="0"/>
              </a:rPr>
              <a:t>⦁</a:t>
            </a:r>
            <a:r>
              <a:rPr lang="en-US" sz="2800" b="1" dirty="0" smtClean="0">
                <a:solidFill>
                  <a:prstClr val="black"/>
                </a:solidFill>
                <a:latin typeface="Cambria" panose="02040503050406030204" pitchFamily="18" charset="0"/>
              </a:rPr>
              <a:t> 	</a:t>
            </a:r>
            <a:r>
              <a:rPr lang="en-US" sz="2800" dirty="0" smtClean="0">
                <a:latin typeface="Cambria" panose="02040503050406030204" pitchFamily="18" charset="0"/>
              </a:rPr>
              <a:t>A </a:t>
            </a:r>
            <a:r>
              <a:rPr lang="en-US" sz="2800" dirty="0">
                <a:latin typeface="Cambria" panose="02040503050406030204" pitchFamily="18" charset="0"/>
              </a:rPr>
              <a:t>reputable CPA firm </a:t>
            </a:r>
            <a:r>
              <a:rPr lang="en-US" sz="2800" dirty="0" smtClean="0">
                <a:latin typeface="Cambria" panose="02040503050406030204" pitchFamily="18" charset="0"/>
              </a:rPr>
              <a:t>performs an annual audit of NAWS’ finances </a:t>
            </a:r>
            <a:endParaRPr lang="en-US" sz="2800" dirty="0">
              <a:latin typeface="Cambria" panose="02040503050406030204" pitchFamily="18" charset="0"/>
            </a:endParaRPr>
          </a:p>
          <a:p>
            <a:pPr marL="914400" lvl="1" indent="-457200">
              <a:lnSpc>
                <a:spcPct val="95000"/>
              </a:lnSpc>
              <a:spcBef>
                <a:spcPts val="0"/>
              </a:spcBef>
              <a:spcAft>
                <a:spcPts val="600"/>
              </a:spcAft>
              <a:buFont typeface="Arial" panose="020B0604020202020204" pitchFamily="34" charset="0"/>
              <a:buChar char="•"/>
            </a:pPr>
            <a:r>
              <a:rPr lang="en-US" sz="2800" dirty="0" smtClean="0">
                <a:latin typeface="Cambria" panose="02040503050406030204" pitchFamily="18" charset="0"/>
              </a:rPr>
              <a:t>Audit is an annual investment </a:t>
            </a:r>
            <a:r>
              <a:rPr lang="en-US" sz="2800" dirty="0">
                <a:latin typeface="Cambria" panose="02040503050406030204" pitchFamily="18" charset="0"/>
              </a:rPr>
              <a:t>of $20,000 to $30,000</a:t>
            </a:r>
          </a:p>
          <a:p>
            <a:pPr marL="914400" lvl="1" indent="-457200">
              <a:lnSpc>
                <a:spcPct val="95000"/>
              </a:lnSpc>
              <a:spcBef>
                <a:spcPts val="0"/>
              </a:spcBef>
              <a:spcAft>
                <a:spcPts val="600"/>
              </a:spcAft>
              <a:buFont typeface="Arial" panose="020B0604020202020204" pitchFamily="34" charset="0"/>
              <a:buChar char="•"/>
            </a:pPr>
            <a:r>
              <a:rPr lang="en-US" sz="2800" dirty="0" smtClean="0">
                <a:latin typeface="Cambria" panose="02040503050406030204" pitchFamily="18" charset="0"/>
              </a:rPr>
              <a:t>Results reviewed by audit </a:t>
            </a:r>
            <a:r>
              <a:rPr lang="en-US" sz="2800" dirty="0">
                <a:latin typeface="Cambria" panose="02040503050406030204" pitchFamily="18" charset="0"/>
              </a:rPr>
              <a:t>committee, presented </a:t>
            </a:r>
            <a:r>
              <a:rPr lang="en-US" sz="2800" dirty="0" smtClean="0">
                <a:latin typeface="Cambria" panose="02040503050406030204" pitchFamily="18" charset="0"/>
              </a:rPr>
              <a:t>to</a:t>
            </a:r>
            <a:br>
              <a:rPr lang="en-US" sz="2800" dirty="0" smtClean="0">
                <a:latin typeface="Cambria" panose="02040503050406030204" pitchFamily="18" charset="0"/>
              </a:rPr>
            </a:br>
            <a:r>
              <a:rPr lang="en-US" sz="2800" dirty="0" smtClean="0">
                <a:latin typeface="Cambria" panose="02040503050406030204" pitchFamily="18" charset="0"/>
              </a:rPr>
              <a:t>World Board</a:t>
            </a:r>
            <a:r>
              <a:rPr lang="en-US" sz="2800" dirty="0">
                <a:latin typeface="Cambria" panose="02040503050406030204" pitchFamily="18" charset="0"/>
              </a:rPr>
              <a:t>, </a:t>
            </a:r>
            <a:r>
              <a:rPr lang="en-US" sz="2800" dirty="0" smtClean="0">
                <a:latin typeface="Cambria" panose="02040503050406030204" pitchFamily="18" charset="0"/>
              </a:rPr>
              <a:t>published </a:t>
            </a:r>
            <a:r>
              <a:rPr lang="en-US" sz="2800" dirty="0">
                <a:latin typeface="Cambria" panose="02040503050406030204" pitchFamily="18" charset="0"/>
              </a:rPr>
              <a:t>in </a:t>
            </a:r>
            <a:r>
              <a:rPr lang="en-US" sz="2800" i="1" dirty="0" smtClean="0">
                <a:latin typeface="Cambria" panose="02040503050406030204" pitchFamily="18" charset="0"/>
              </a:rPr>
              <a:t>NAWS </a:t>
            </a:r>
            <a:r>
              <a:rPr lang="en-US" sz="2800" i="1" dirty="0">
                <a:latin typeface="Cambria" panose="02040503050406030204" pitchFamily="18" charset="0"/>
              </a:rPr>
              <a:t>Annual </a:t>
            </a:r>
            <a:r>
              <a:rPr lang="en-US" sz="2800" i="1" dirty="0" smtClean="0">
                <a:latin typeface="Cambria" panose="02040503050406030204" pitchFamily="18" charset="0"/>
              </a:rPr>
              <a:t>Report </a:t>
            </a:r>
            <a:r>
              <a:rPr lang="en-US" sz="2400" dirty="0" smtClean="0">
                <a:solidFill>
                  <a:srgbClr val="0070C0"/>
                </a:solidFill>
                <a:latin typeface="Cambria" panose="02040503050406030204" pitchFamily="18" charset="0"/>
              </a:rPr>
              <a:t>(www.na.org/ar)</a:t>
            </a:r>
            <a:endParaRPr lang="en-US" sz="2400" dirty="0">
              <a:solidFill>
                <a:srgbClr val="0070C0"/>
              </a:solidFill>
              <a:latin typeface="Cambria" panose="02040503050406030204" pitchFamily="18" charset="0"/>
            </a:endParaRPr>
          </a:p>
          <a:p>
            <a:pPr marL="914400" lvl="1" indent="-457200">
              <a:lnSpc>
                <a:spcPct val="95000"/>
              </a:lnSpc>
              <a:spcBef>
                <a:spcPts val="0"/>
              </a:spcBef>
              <a:spcAft>
                <a:spcPts val="600"/>
              </a:spcAft>
              <a:buFont typeface="Arial" panose="020B0604020202020204" pitchFamily="34" charset="0"/>
              <a:buChar char="•"/>
            </a:pPr>
            <a:r>
              <a:rPr lang="en-US" sz="2800" dirty="0" smtClean="0">
                <a:latin typeface="Cambria" panose="02040503050406030204" pitchFamily="18" charset="0"/>
              </a:rPr>
              <a:t>Conforms </a:t>
            </a:r>
            <a:r>
              <a:rPr lang="en-US" sz="2800" dirty="0">
                <a:latin typeface="Cambria" panose="02040503050406030204" pitchFamily="18" charset="0"/>
              </a:rPr>
              <a:t>to accounting industry standards </a:t>
            </a:r>
            <a:endParaRPr lang="en-US" sz="2800" dirty="0" smtClean="0">
              <a:latin typeface="Cambria" panose="02040503050406030204" pitchFamily="18" charset="0"/>
            </a:endParaRPr>
          </a:p>
          <a:p>
            <a:pPr marL="914400" lvl="1" indent="-457200">
              <a:lnSpc>
                <a:spcPct val="95000"/>
              </a:lnSpc>
              <a:spcBef>
                <a:spcPts val="0"/>
              </a:spcBef>
              <a:spcAft>
                <a:spcPts val="600"/>
              </a:spcAft>
              <a:buFont typeface="Arial" panose="020B0604020202020204" pitchFamily="34" charset="0"/>
              <a:buChar char="•"/>
            </a:pPr>
            <a:r>
              <a:rPr lang="en-US" sz="2800" dirty="0" smtClean="0">
                <a:latin typeface="Cambria" panose="02040503050406030204" pitchFamily="18" charset="0"/>
              </a:rPr>
              <a:t>Doesn’t </a:t>
            </a:r>
            <a:r>
              <a:rPr lang="en-US" sz="2800" dirty="0">
                <a:latin typeface="Cambria" panose="02040503050406030204" pitchFamily="18" charset="0"/>
              </a:rPr>
              <a:t>seem like the request is simply to duplicate this process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3826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n-US" sz="3600" b="1" i="1" dirty="0" smtClean="0">
                <a:latin typeface="Cambria" panose="02040503050406030204" pitchFamily="18" charset="0"/>
              </a:rPr>
              <a:t>FIPT</a:t>
            </a:r>
            <a:r>
              <a:rPr lang="en-US" sz="3600" b="1" dirty="0" smtClean="0">
                <a:latin typeface="Cambria" panose="02040503050406030204" pitchFamily="18" charset="0"/>
              </a:rPr>
              <a:t> Inspection Request</a:t>
            </a:r>
            <a:br>
              <a:rPr lang="en-US" sz="3600" b="1" dirty="0" smtClean="0">
                <a:latin typeface="Cambria" panose="02040503050406030204" pitchFamily="18" charset="0"/>
              </a:rPr>
            </a:br>
            <a:r>
              <a:rPr lang="en-US" sz="3600" b="1" dirty="0" smtClean="0">
                <a:latin typeface="Cambria" panose="02040503050406030204" pitchFamily="18" charset="0"/>
              </a:rPr>
              <a:t>Frequently Asked Questions (FAQ)</a:t>
            </a:r>
            <a:endParaRPr lang="en-US" sz="3600" b="1" dirty="0">
              <a:latin typeface="Cambria" panose="02040503050406030204" pitchFamily="18" charset="0"/>
            </a:endParaRPr>
          </a:p>
        </p:txBody>
      </p:sp>
      <p:sp>
        <p:nvSpPr>
          <p:cNvPr id="5" name="TextBox 4"/>
          <p:cNvSpPr txBox="1"/>
          <p:nvPr/>
        </p:nvSpPr>
        <p:spPr>
          <a:xfrm>
            <a:off x="555958" y="2018800"/>
            <a:ext cx="11405938" cy="4712059"/>
          </a:xfrm>
          <a:prstGeom prst="rect">
            <a:avLst/>
          </a:prstGeom>
          <a:noFill/>
        </p:spPr>
        <p:txBody>
          <a:bodyPr wrap="square" rtlCol="0">
            <a:spAutoFit/>
          </a:bodyPr>
          <a:lstStyle/>
          <a:p>
            <a:pPr>
              <a:lnSpc>
                <a:spcPct val="110000"/>
              </a:lnSpc>
              <a:spcAft>
                <a:spcPts val="1200"/>
              </a:spcAft>
            </a:pPr>
            <a:r>
              <a:rPr lang="en-US" sz="2800" b="1" dirty="0">
                <a:effectLst>
                  <a:outerShdw blurRad="38100" dist="38100" dir="2700000" algn="tl">
                    <a:srgbClr val="000000">
                      <a:alpha val="43137"/>
                    </a:srgbClr>
                  </a:outerShdw>
                </a:effectLst>
                <a:latin typeface="Cambria" panose="02040503050406030204" pitchFamily="18" charset="0"/>
              </a:rPr>
              <a:t>Q</a:t>
            </a:r>
            <a:r>
              <a:rPr lang="en-US" sz="2800" b="1" dirty="0" smtClean="0">
                <a:effectLst>
                  <a:outerShdw blurRad="38100" dist="38100" dir="2700000" algn="tl">
                    <a:srgbClr val="000000">
                      <a:alpha val="43137"/>
                    </a:srgbClr>
                  </a:outerShdw>
                </a:effectLst>
                <a:latin typeface="Cambria" panose="02040503050406030204" pitchFamily="18" charset="0"/>
              </a:rPr>
              <a:t>:</a:t>
            </a:r>
            <a:r>
              <a:rPr lang="en-US" sz="2800" b="1" i="1" dirty="0" smtClean="0">
                <a:latin typeface="Cambria" panose="02040503050406030204" pitchFamily="18" charset="0"/>
              </a:rPr>
              <a:t> </a:t>
            </a:r>
            <a:r>
              <a:rPr lang="en-US" sz="2800" b="1" dirty="0">
                <a:latin typeface="Cambria" panose="02040503050406030204" pitchFamily="18" charset="0"/>
              </a:rPr>
              <a:t>Why wait for the WSC to resolve </a:t>
            </a:r>
            <a:r>
              <a:rPr lang="en-US" sz="2800" b="1" dirty="0" smtClean="0">
                <a:latin typeface="Cambria" panose="02040503050406030204" pitchFamily="18" charset="0"/>
              </a:rPr>
              <a:t>this?</a:t>
            </a:r>
            <a:endParaRPr lang="en-US" sz="2800" b="1" dirty="0">
              <a:latin typeface="Cambria" panose="02040503050406030204" pitchFamily="18" charset="0"/>
            </a:endParaRPr>
          </a:p>
          <a:p>
            <a:pPr>
              <a:lnSpc>
                <a:spcPct val="110000"/>
              </a:lnSpc>
              <a:spcAft>
                <a:spcPts val="600"/>
              </a:spcAft>
            </a:pPr>
            <a:r>
              <a:rPr lang="en-US" sz="2800" b="1" dirty="0" smtClean="0">
                <a:effectLst>
                  <a:outerShdw blurRad="38100" dist="38100" dir="2700000" algn="tl">
                    <a:srgbClr val="000000">
                      <a:alpha val="43137"/>
                    </a:srgbClr>
                  </a:outerShdw>
                </a:effectLst>
                <a:latin typeface="Cambria" panose="02040503050406030204" pitchFamily="18" charset="0"/>
              </a:rPr>
              <a:t>A:</a:t>
            </a:r>
            <a:r>
              <a:rPr lang="en-US" sz="2800" b="1" i="1" dirty="0" smtClean="0">
                <a:latin typeface="Cambria" panose="02040503050406030204" pitchFamily="18" charset="0"/>
              </a:rPr>
              <a:t> </a:t>
            </a:r>
            <a:r>
              <a:rPr lang="en-US" sz="2250" b="1" dirty="0" smtClean="0">
                <a:solidFill>
                  <a:prstClr val="black"/>
                </a:solidFill>
                <a:latin typeface="Cambria" panose="02040503050406030204" pitchFamily="18" charset="0"/>
              </a:rPr>
              <a:t>⦁ 	</a:t>
            </a:r>
            <a:r>
              <a:rPr lang="en-US" sz="2700" dirty="0" smtClean="0">
                <a:latin typeface="Cambria" panose="02040503050406030204" pitchFamily="18" charset="0"/>
              </a:rPr>
              <a:t>Given </a:t>
            </a:r>
            <a:r>
              <a:rPr lang="en-US" sz="2700" dirty="0">
                <a:latin typeface="Cambria" panose="02040503050406030204" pitchFamily="18" charset="0"/>
              </a:rPr>
              <a:t>the resources required, we want to give the WSC an </a:t>
            </a:r>
            <a:r>
              <a:rPr lang="en-US" sz="2700" dirty="0" smtClean="0">
                <a:latin typeface="Cambria" panose="02040503050406030204" pitchFamily="18" charset="0"/>
              </a:rPr>
              <a:t>	opportunity </a:t>
            </a:r>
            <a:r>
              <a:rPr lang="en-US" sz="2700" dirty="0">
                <a:latin typeface="Cambria" panose="02040503050406030204" pitchFamily="18" charset="0"/>
              </a:rPr>
              <a:t>to address this </a:t>
            </a:r>
            <a:r>
              <a:rPr lang="en-US" sz="2700" dirty="0" smtClean="0">
                <a:latin typeface="Cambria" panose="02040503050406030204" pitchFamily="18" charset="0"/>
              </a:rPr>
              <a:t>matter </a:t>
            </a:r>
            <a:endParaRPr lang="en-US" sz="2700" dirty="0">
              <a:latin typeface="Cambria" panose="02040503050406030204" pitchFamily="18" charset="0"/>
            </a:endParaRPr>
          </a:p>
          <a:p>
            <a:pPr marL="860425" lvl="1" indent="-457200">
              <a:lnSpc>
                <a:spcPct val="95000"/>
              </a:lnSpc>
              <a:spcBef>
                <a:spcPts val="1200"/>
              </a:spcBef>
              <a:buFont typeface="Arial" panose="020B0604020202020204" pitchFamily="34" charset="0"/>
              <a:buChar char="•"/>
            </a:pPr>
            <a:r>
              <a:rPr lang="en-US" sz="2700" dirty="0">
                <a:latin typeface="Cambria" panose="02040503050406030204" pitchFamily="18" charset="0"/>
              </a:rPr>
              <a:t>It’s worth taking the time to resolve this </a:t>
            </a:r>
            <a:r>
              <a:rPr lang="en-US" sz="2700" dirty="0" smtClean="0">
                <a:latin typeface="Cambria" panose="02040503050406030204" pitchFamily="18" charset="0"/>
              </a:rPr>
              <a:t>thoughtfully </a:t>
            </a:r>
            <a:endParaRPr lang="en-US" sz="2700" dirty="0">
              <a:latin typeface="Cambria" panose="02040503050406030204" pitchFamily="18" charset="0"/>
            </a:endParaRPr>
          </a:p>
          <a:p>
            <a:pPr marL="860425" lvl="1" indent="-457200">
              <a:lnSpc>
                <a:spcPct val="95000"/>
              </a:lnSpc>
              <a:spcBef>
                <a:spcPts val="1200"/>
              </a:spcBef>
              <a:buFont typeface="Arial" panose="020B0604020202020204" pitchFamily="34" charset="0"/>
              <a:buChar char="•"/>
            </a:pPr>
            <a:r>
              <a:rPr lang="en-US" sz="2700" dirty="0">
                <a:latin typeface="Cambria" panose="02040503050406030204" pitchFamily="18" charset="0"/>
              </a:rPr>
              <a:t>Regional delegates have every right to raise legitimate concerns about trust-related </a:t>
            </a:r>
            <a:r>
              <a:rPr lang="en-US" sz="2700" dirty="0" smtClean="0">
                <a:latin typeface="Cambria" panose="02040503050406030204" pitchFamily="18" charset="0"/>
              </a:rPr>
              <a:t>activities </a:t>
            </a:r>
          </a:p>
          <a:p>
            <a:pPr marL="860425" lvl="1" indent="-457200">
              <a:lnSpc>
                <a:spcPct val="95000"/>
              </a:lnSpc>
              <a:spcBef>
                <a:spcPts val="1200"/>
              </a:spcBef>
              <a:buFont typeface="Arial" panose="020B0604020202020204" pitchFamily="34" charset="0"/>
              <a:buChar char="•"/>
            </a:pPr>
            <a:r>
              <a:rPr lang="en-US" sz="2700" dirty="0" smtClean="0">
                <a:latin typeface="Cambria" panose="02040503050406030204" pitchFamily="18" charset="0"/>
              </a:rPr>
              <a:t>We want to be sure an inspection addresses the needs of NA as a whole</a:t>
            </a:r>
            <a:endParaRPr lang="en-US" sz="2700" dirty="0">
              <a:latin typeface="Cambria" panose="02040503050406030204" pitchFamily="18" charset="0"/>
            </a:endParaRPr>
          </a:p>
          <a:p>
            <a:pPr marL="860425" lvl="1" indent="-457200">
              <a:lnSpc>
                <a:spcPct val="95000"/>
              </a:lnSpc>
              <a:spcBef>
                <a:spcPts val="1200"/>
              </a:spcBef>
              <a:buFont typeface="Arial" panose="020B0604020202020204" pitchFamily="34" charset="0"/>
              <a:buChar char="•"/>
            </a:pPr>
            <a:r>
              <a:rPr lang="en-US" sz="2700" dirty="0">
                <a:latin typeface="Cambria" panose="02040503050406030204" pitchFamily="18" charset="0"/>
              </a:rPr>
              <a:t>If the Conference shares the requesting region’s concerns, we would immediately comply with a </a:t>
            </a:r>
            <a:r>
              <a:rPr lang="en-US" sz="2700" dirty="0" smtClean="0">
                <a:latin typeface="Cambria" panose="02040503050406030204" pitchFamily="18" charset="0"/>
              </a:rPr>
              <a:t>request</a:t>
            </a:r>
            <a:endParaRPr lang="en-US" sz="2700" dirty="0">
              <a:latin typeface="Cambria" panose="020405030504060302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9461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n-US" sz="3600" b="1" i="1" dirty="0" smtClean="0">
                <a:latin typeface="Cambria" panose="02040503050406030204" pitchFamily="18" charset="0"/>
              </a:rPr>
              <a:t>FIPT</a:t>
            </a:r>
            <a:r>
              <a:rPr lang="en-US" sz="3600" b="1" dirty="0" smtClean="0">
                <a:latin typeface="Cambria" panose="02040503050406030204" pitchFamily="18" charset="0"/>
              </a:rPr>
              <a:t> Inspection Request</a:t>
            </a:r>
            <a:br>
              <a:rPr lang="en-US" sz="3600" b="1" dirty="0" smtClean="0">
                <a:latin typeface="Cambria" panose="02040503050406030204" pitchFamily="18" charset="0"/>
              </a:rPr>
            </a:br>
            <a:r>
              <a:rPr lang="en-US" sz="3600" b="1" dirty="0" smtClean="0">
                <a:latin typeface="Cambria" panose="02040503050406030204" pitchFamily="18" charset="0"/>
              </a:rPr>
              <a:t>Frequently Asked Questions (FAQ)</a:t>
            </a:r>
            <a:endParaRPr lang="en-US" sz="3600" b="1" dirty="0">
              <a:latin typeface="Cambria" panose="02040503050406030204" pitchFamily="18" charset="0"/>
            </a:endParaRPr>
          </a:p>
        </p:txBody>
      </p:sp>
      <p:sp>
        <p:nvSpPr>
          <p:cNvPr id="5" name="TextBox 4"/>
          <p:cNvSpPr txBox="1"/>
          <p:nvPr/>
        </p:nvSpPr>
        <p:spPr>
          <a:xfrm>
            <a:off x="504825" y="1996575"/>
            <a:ext cx="11229975" cy="5339539"/>
          </a:xfrm>
          <a:prstGeom prst="rect">
            <a:avLst/>
          </a:prstGeom>
          <a:noFill/>
        </p:spPr>
        <p:txBody>
          <a:bodyPr wrap="square" rtlCol="0">
            <a:spAutoFit/>
          </a:bodyPr>
          <a:lstStyle/>
          <a:p>
            <a:pPr>
              <a:lnSpc>
                <a:spcPct val="90000"/>
              </a:lnSpc>
              <a:spcAft>
                <a:spcPts val="1200"/>
              </a:spcAft>
            </a:pPr>
            <a:r>
              <a:rPr lang="en-US" sz="2800" b="1" dirty="0">
                <a:effectLst>
                  <a:outerShdw blurRad="38100" dist="38100" dir="2700000" algn="tl">
                    <a:srgbClr val="000000">
                      <a:alpha val="43137"/>
                    </a:srgbClr>
                  </a:outerShdw>
                </a:effectLst>
                <a:latin typeface="Cambria" panose="02040503050406030204" pitchFamily="18" charset="0"/>
              </a:rPr>
              <a:t>Q</a:t>
            </a:r>
            <a:r>
              <a:rPr lang="en-US" sz="2800" b="1" dirty="0" smtClean="0">
                <a:effectLst>
                  <a:outerShdw blurRad="38100" dist="38100" dir="2700000" algn="tl">
                    <a:srgbClr val="000000">
                      <a:alpha val="43137"/>
                    </a:srgbClr>
                  </a:outerShdw>
                </a:effectLst>
                <a:latin typeface="Cambria" panose="02040503050406030204" pitchFamily="18" charset="0"/>
              </a:rPr>
              <a:t>:</a:t>
            </a:r>
            <a:r>
              <a:rPr lang="en-US" sz="2800" b="1" i="1" dirty="0" smtClean="0">
                <a:latin typeface="Cambria" panose="02040503050406030204" pitchFamily="18" charset="0"/>
              </a:rPr>
              <a:t> </a:t>
            </a:r>
            <a:r>
              <a:rPr lang="en-US" sz="2700" b="1" dirty="0">
                <a:latin typeface="Cambria" panose="02040503050406030204" pitchFamily="18" charset="0"/>
              </a:rPr>
              <a:t>What’s this talk about changing the </a:t>
            </a:r>
            <a:r>
              <a:rPr lang="en-US" sz="2700" b="1" i="1" dirty="0">
                <a:latin typeface="Cambria" panose="02040503050406030204" pitchFamily="18" charset="0"/>
              </a:rPr>
              <a:t>FIPT</a:t>
            </a:r>
            <a:r>
              <a:rPr lang="en-US" sz="2700" b="1" dirty="0">
                <a:latin typeface="Cambria" panose="02040503050406030204" pitchFamily="18" charset="0"/>
              </a:rPr>
              <a:t> as a result of this request?</a:t>
            </a:r>
            <a:endParaRPr lang="en-US" sz="2700" b="1" i="1" dirty="0" smtClean="0">
              <a:latin typeface="Cambria" panose="02040503050406030204" pitchFamily="18" charset="0"/>
            </a:endParaRPr>
          </a:p>
          <a:p>
            <a:pPr marL="749300" lvl="0" indent="-685800">
              <a:lnSpc>
                <a:spcPct val="90000"/>
              </a:lnSpc>
              <a:spcBef>
                <a:spcPts val="600"/>
              </a:spcBef>
              <a:tabLst>
                <a:tab pos="749300" algn="l"/>
              </a:tabLst>
            </a:pPr>
            <a:r>
              <a:rPr lang="en-US" sz="2700" b="1" dirty="0" smtClean="0">
                <a:effectLst>
                  <a:outerShdw blurRad="38100" dist="38100" dir="2700000" algn="tl">
                    <a:srgbClr val="000000">
                      <a:alpha val="43137"/>
                    </a:srgbClr>
                  </a:outerShdw>
                </a:effectLst>
                <a:latin typeface="Cambria" panose="02040503050406030204" pitchFamily="18" charset="0"/>
              </a:rPr>
              <a:t>A</a:t>
            </a:r>
            <a:r>
              <a:rPr lang="en-US" sz="2700" b="1" smtClean="0">
                <a:effectLst>
                  <a:outerShdw blurRad="38100" dist="38100" dir="2700000" algn="tl">
                    <a:srgbClr val="000000">
                      <a:alpha val="43137"/>
                    </a:srgbClr>
                  </a:outerShdw>
                </a:effectLst>
                <a:latin typeface="Cambria" panose="02040503050406030204" pitchFamily="18" charset="0"/>
              </a:rPr>
              <a:t>:</a:t>
            </a:r>
            <a:r>
              <a:rPr lang="en-US" sz="2700" b="1" i="1" smtClean="0">
                <a:latin typeface="Cambria" panose="02040503050406030204" pitchFamily="18" charset="0"/>
              </a:rPr>
              <a:t> </a:t>
            </a:r>
            <a:r>
              <a:rPr lang="en-US" sz="2250" b="1" smtClean="0">
                <a:solidFill>
                  <a:prstClr val="black"/>
                </a:solidFill>
                <a:latin typeface="Cambria" panose="02040503050406030204" pitchFamily="18" charset="0"/>
              </a:rPr>
              <a:t>⦁</a:t>
            </a:r>
            <a:r>
              <a:rPr lang="en-US" sz="2700" b="1" smtClean="0">
                <a:solidFill>
                  <a:prstClr val="black"/>
                </a:solidFill>
                <a:latin typeface="Cambria" panose="02040503050406030204" pitchFamily="18" charset="0"/>
              </a:rPr>
              <a:t>  </a:t>
            </a:r>
            <a:r>
              <a:rPr lang="en-US" sz="2700" dirty="0" smtClean="0">
                <a:solidFill>
                  <a:prstClr val="black"/>
                </a:solidFill>
                <a:latin typeface="Cambria" panose="02040503050406030204" pitchFamily="18" charset="0"/>
              </a:rPr>
              <a:t>Inspection provision hasn’t been updated since WSC approved the </a:t>
            </a:r>
            <a:r>
              <a:rPr lang="en-US" sz="2700" i="1" dirty="0" smtClean="0">
                <a:solidFill>
                  <a:prstClr val="black"/>
                </a:solidFill>
                <a:latin typeface="Cambria" panose="02040503050406030204" pitchFamily="18" charset="0"/>
              </a:rPr>
              <a:t>FIPT</a:t>
            </a:r>
            <a:r>
              <a:rPr lang="en-US" sz="2700" dirty="0" smtClean="0">
                <a:solidFill>
                  <a:prstClr val="black"/>
                </a:solidFill>
                <a:latin typeface="Cambria" panose="02040503050406030204" pitchFamily="18" charset="0"/>
              </a:rPr>
              <a:t> in 1993</a:t>
            </a:r>
          </a:p>
          <a:p>
            <a:pPr marL="685800" lvl="1" indent="-228600">
              <a:lnSpc>
                <a:spcPct val="90000"/>
              </a:lnSpc>
              <a:spcBef>
                <a:spcPts val="600"/>
              </a:spcBef>
              <a:buFont typeface="Arial" panose="020B0604020202020204" pitchFamily="34" charset="0"/>
              <a:buChar char="•"/>
            </a:pPr>
            <a:r>
              <a:rPr lang="en-US" sz="2700" dirty="0" smtClean="0">
                <a:solidFill>
                  <a:prstClr val="black"/>
                </a:solidFill>
                <a:latin typeface="Cambria" panose="02040503050406030204" pitchFamily="18" charset="0"/>
              </a:rPr>
              <a:t>Since then, World Services was restructured, creating NAWS: </a:t>
            </a:r>
            <a:endParaRPr lang="en-US" sz="2700" dirty="0">
              <a:solidFill>
                <a:prstClr val="black"/>
              </a:solidFill>
              <a:latin typeface="Cambria" panose="02040503050406030204" pitchFamily="18" charset="0"/>
            </a:endParaRPr>
          </a:p>
          <a:p>
            <a:pPr marL="1143000" lvl="2" indent="-228600">
              <a:lnSpc>
                <a:spcPct val="90000"/>
              </a:lnSpc>
              <a:spcBef>
                <a:spcPts val="600"/>
              </a:spcBef>
              <a:buFont typeface="Arial" panose="020B0604020202020204" pitchFamily="34" charset="0"/>
              <a:buChar char="•"/>
            </a:pPr>
            <a:r>
              <a:rPr lang="en-US" sz="2700" dirty="0" smtClean="0">
                <a:solidFill>
                  <a:prstClr val="black"/>
                </a:solidFill>
                <a:latin typeface="Cambria" panose="02040503050406030204" pitchFamily="18" charset="0"/>
              </a:rPr>
              <a:t>Single, unified budget for WSO, WSC, and WCNA</a:t>
            </a:r>
          </a:p>
          <a:p>
            <a:pPr marL="1143000" lvl="2" indent="-228600">
              <a:lnSpc>
                <a:spcPct val="90000"/>
              </a:lnSpc>
              <a:spcBef>
                <a:spcPts val="600"/>
              </a:spcBef>
              <a:buFont typeface="Arial" panose="020B0604020202020204" pitchFamily="34" charset="0"/>
              <a:buChar char="•"/>
            </a:pPr>
            <a:r>
              <a:rPr lang="en-US" sz="2700" dirty="0">
                <a:solidFill>
                  <a:prstClr val="black"/>
                </a:solidFill>
                <a:latin typeface="Cambria" panose="02040503050406030204" pitchFamily="18" charset="0"/>
              </a:rPr>
              <a:t>WSC </a:t>
            </a:r>
            <a:r>
              <a:rPr lang="en-US" sz="2700" dirty="0" smtClean="0">
                <a:solidFill>
                  <a:prstClr val="black"/>
                </a:solidFill>
                <a:latin typeface="Cambria" panose="02040503050406030204" pitchFamily="18" charset="0"/>
              </a:rPr>
              <a:t>review/approval of all </a:t>
            </a:r>
            <a:r>
              <a:rPr lang="en-US" sz="2700" dirty="0">
                <a:solidFill>
                  <a:prstClr val="black"/>
                </a:solidFill>
                <a:latin typeface="Cambria" panose="02040503050406030204" pitchFamily="18" charset="0"/>
              </a:rPr>
              <a:t>operating </a:t>
            </a:r>
            <a:r>
              <a:rPr lang="en-US" sz="2700" dirty="0" smtClean="0">
                <a:solidFill>
                  <a:prstClr val="black"/>
                </a:solidFill>
                <a:latin typeface="Cambria" panose="02040503050406030204" pitchFamily="18" charset="0"/>
              </a:rPr>
              <a:t>expenses (not </a:t>
            </a:r>
            <a:r>
              <a:rPr lang="en-US" sz="2700" dirty="0">
                <a:solidFill>
                  <a:prstClr val="black"/>
                </a:solidFill>
                <a:latin typeface="Cambria" panose="02040503050406030204" pitchFamily="18" charset="0"/>
              </a:rPr>
              <a:t>just </a:t>
            </a:r>
            <a:r>
              <a:rPr lang="en-US" sz="2700" dirty="0" smtClean="0">
                <a:solidFill>
                  <a:prstClr val="black"/>
                </a:solidFill>
                <a:latin typeface="Cambria" panose="02040503050406030204" pitchFamily="18" charset="0"/>
              </a:rPr>
              <a:t>WSC)</a:t>
            </a:r>
            <a:endParaRPr lang="en-US" sz="2700" dirty="0">
              <a:solidFill>
                <a:prstClr val="black"/>
              </a:solidFill>
              <a:latin typeface="Cambria" panose="02040503050406030204" pitchFamily="18" charset="0"/>
            </a:endParaRPr>
          </a:p>
          <a:p>
            <a:pPr marL="1143000" lvl="2" indent="-228600">
              <a:lnSpc>
                <a:spcPct val="90000"/>
              </a:lnSpc>
              <a:spcBef>
                <a:spcPts val="600"/>
              </a:spcBef>
              <a:buFont typeface="Arial" panose="020B0604020202020204" pitchFamily="34" charset="0"/>
              <a:buChar char="•"/>
            </a:pPr>
            <a:r>
              <a:rPr lang="en-US" sz="2700" dirty="0" smtClean="0">
                <a:solidFill>
                  <a:prstClr val="black"/>
                </a:solidFill>
                <a:latin typeface="Cambria" panose="02040503050406030204" pitchFamily="18" charset="0"/>
              </a:rPr>
              <a:t>One single Board elected </a:t>
            </a:r>
            <a:r>
              <a:rPr lang="en-US" sz="2700" dirty="0">
                <a:solidFill>
                  <a:prstClr val="black"/>
                </a:solidFill>
                <a:latin typeface="Cambria" panose="02040503050406030204" pitchFamily="18" charset="0"/>
              </a:rPr>
              <a:t>by and accountable to the </a:t>
            </a:r>
            <a:r>
              <a:rPr lang="en-US" sz="2700" dirty="0" smtClean="0">
                <a:solidFill>
                  <a:prstClr val="black"/>
                </a:solidFill>
                <a:latin typeface="Cambria" panose="02040503050406030204" pitchFamily="18" charset="0"/>
              </a:rPr>
              <a:t>WSC</a:t>
            </a:r>
            <a:endParaRPr lang="en-US" sz="2700" dirty="0">
              <a:solidFill>
                <a:prstClr val="black"/>
              </a:solidFill>
              <a:latin typeface="Cambria" panose="02040503050406030204" pitchFamily="18" charset="0"/>
            </a:endParaRPr>
          </a:p>
          <a:p>
            <a:pPr marL="1143000" lvl="2" indent="-228600">
              <a:lnSpc>
                <a:spcPct val="90000"/>
              </a:lnSpc>
              <a:spcBef>
                <a:spcPts val="600"/>
              </a:spcBef>
              <a:buFont typeface="Arial" panose="020B0604020202020204" pitchFamily="34" charset="0"/>
              <a:buChar char="•"/>
            </a:pPr>
            <a:r>
              <a:rPr lang="en-US" sz="2700" dirty="0" smtClean="0">
                <a:solidFill>
                  <a:prstClr val="black"/>
                </a:solidFill>
                <a:latin typeface="Cambria" panose="02040503050406030204" pitchFamily="18" charset="0"/>
              </a:rPr>
              <a:t>Good </a:t>
            </a:r>
            <a:r>
              <a:rPr lang="en-US" sz="2700" dirty="0">
                <a:solidFill>
                  <a:prstClr val="black"/>
                </a:solidFill>
                <a:latin typeface="Cambria" panose="02040503050406030204" pitchFamily="18" charset="0"/>
              </a:rPr>
              <a:t>for accountability, but </a:t>
            </a:r>
            <a:r>
              <a:rPr lang="en-US" sz="2700" i="1" dirty="0" smtClean="0">
                <a:solidFill>
                  <a:prstClr val="black"/>
                </a:solidFill>
                <a:latin typeface="Cambria" panose="02040503050406030204" pitchFamily="18" charset="0"/>
              </a:rPr>
              <a:t>FIPT</a:t>
            </a:r>
            <a:r>
              <a:rPr lang="en-US" sz="2700" dirty="0" smtClean="0">
                <a:solidFill>
                  <a:prstClr val="black"/>
                </a:solidFill>
                <a:latin typeface="Cambria" panose="02040503050406030204" pitchFamily="18" charset="0"/>
              </a:rPr>
              <a:t>-related </a:t>
            </a:r>
            <a:r>
              <a:rPr lang="en-US" sz="2700" dirty="0">
                <a:solidFill>
                  <a:prstClr val="black"/>
                </a:solidFill>
                <a:latin typeface="Cambria" panose="02040503050406030204" pitchFamily="18" charset="0"/>
              </a:rPr>
              <a:t>income and expenses are not tracked separately</a:t>
            </a:r>
            <a:r>
              <a:rPr lang="en-US" sz="2700" dirty="0" smtClean="0">
                <a:solidFill>
                  <a:prstClr val="black"/>
                </a:solidFill>
                <a:latin typeface="Cambria" panose="02040503050406030204" pitchFamily="18" charset="0"/>
              </a:rPr>
              <a:t>.</a:t>
            </a:r>
          </a:p>
          <a:p>
            <a:pPr marL="685800" lvl="1" indent="-228600">
              <a:lnSpc>
                <a:spcPct val="90000"/>
              </a:lnSpc>
              <a:spcBef>
                <a:spcPts val="600"/>
              </a:spcBef>
              <a:buFont typeface="Arial" panose="020B0604020202020204" pitchFamily="34" charset="0"/>
              <a:buChar char="•"/>
            </a:pPr>
            <a:r>
              <a:rPr lang="en-US" sz="2700" dirty="0" smtClean="0">
                <a:solidFill>
                  <a:prstClr val="black"/>
                </a:solidFill>
                <a:latin typeface="Cambria" panose="02040503050406030204" pitchFamily="18" charset="0"/>
              </a:rPr>
              <a:t>Resources required to fulfill a request like this are significant, so want to consult the WSC</a:t>
            </a:r>
            <a:endParaRPr lang="en-US" sz="2700" dirty="0">
              <a:solidFill>
                <a:prstClr val="black"/>
              </a:solidFill>
              <a:latin typeface="Cambria" panose="02040503050406030204" pitchFamily="18" charset="0"/>
            </a:endParaRPr>
          </a:p>
          <a:p>
            <a:pPr>
              <a:lnSpc>
                <a:spcPct val="110000"/>
              </a:lnSpc>
              <a:spcAft>
                <a:spcPts val="1200"/>
              </a:spcAft>
            </a:pPr>
            <a:endParaRPr lang="en-US" sz="2600" dirty="0">
              <a:latin typeface="Cambria" panose="020405030504060302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428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6562" y="2368958"/>
            <a:ext cx="12112702"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n-US" sz="6000" b="1" dirty="0" smtClean="0">
                <a:latin typeface="Cambria" charset="0"/>
                <a:ea typeface="Cambria" charset="0"/>
                <a:cs typeface="Cambria" charset="0"/>
              </a:rPr>
              <a:t>The Future of the WSC</a:t>
            </a:r>
            <a:endParaRPr lang="en-US" i="1"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6137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800" b="1" dirty="0">
                <a:latin typeface="+mj-lt"/>
              </a:rPr>
              <a:t>Future of the WSC</a:t>
            </a:r>
            <a:endParaRPr lang="en-US" sz="4500" b="1" dirty="0">
              <a:latin typeface="+mj-lt"/>
              <a:ea typeface="Cambria" charset="0"/>
              <a:cs typeface="Cambria" charset="0"/>
            </a:endParaRPr>
          </a:p>
        </p:txBody>
      </p:sp>
      <p:pic>
        <p:nvPicPr>
          <p:cNvPr id="4"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
        <p:nvSpPr>
          <p:cNvPr id="6" name="Content Placeholder 2"/>
          <p:cNvSpPr txBox="1">
            <a:spLocks/>
          </p:cNvSpPr>
          <p:nvPr/>
        </p:nvSpPr>
        <p:spPr>
          <a:xfrm>
            <a:off x="1401164" y="2134025"/>
            <a:ext cx="10515600" cy="44488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mtClean="0">
                <a:latin typeface="+mj-lt"/>
              </a:rPr>
              <a:t>The Future of the WSC is an ongoing project about improving the effectiveness and sustainability of the Conference.</a:t>
            </a:r>
          </a:p>
          <a:p>
            <a:pPr lvl="1">
              <a:lnSpc>
                <a:spcPct val="100000"/>
              </a:lnSpc>
              <a:spcBef>
                <a:spcPts val="600"/>
              </a:spcBef>
            </a:pPr>
            <a:r>
              <a:rPr lang="en-US" sz="2800" smtClean="0">
                <a:latin typeface="+mj-lt"/>
              </a:rPr>
              <a:t>Reports and related material are posted at </a:t>
            </a:r>
            <a:r>
              <a:rPr lang="en-US" sz="2800" smtClean="0">
                <a:latin typeface="+mj-lt"/>
                <a:hlinkClick r:id="rId4"/>
              </a:rPr>
              <a:t>www.na.org/future</a:t>
            </a:r>
            <a:r>
              <a:rPr lang="en-US" sz="2800" smtClean="0">
                <a:latin typeface="+mj-lt"/>
              </a:rPr>
              <a:t> </a:t>
            </a:r>
          </a:p>
          <a:p>
            <a:pPr lvl="1">
              <a:lnSpc>
                <a:spcPct val="100000"/>
              </a:lnSpc>
              <a:spcBef>
                <a:spcPts val="600"/>
              </a:spcBef>
            </a:pPr>
            <a:r>
              <a:rPr lang="en-US" sz="2800" smtClean="0">
                <a:latin typeface="+mj-lt"/>
              </a:rPr>
              <a:t>Project is focused on: </a:t>
            </a:r>
          </a:p>
          <a:p>
            <a:pPr marL="914400" lvl="2" indent="0">
              <a:lnSpc>
                <a:spcPct val="100000"/>
              </a:lnSpc>
              <a:spcBef>
                <a:spcPts val="600"/>
              </a:spcBef>
              <a:buFont typeface="Arial" panose="020B0604020202020204" pitchFamily="34" charset="0"/>
              <a:buNone/>
            </a:pPr>
            <a:r>
              <a:rPr lang="en-US" sz="2800" smtClean="0">
                <a:latin typeface="+mj-lt"/>
              </a:rPr>
              <a:t>a) WSC seating </a:t>
            </a:r>
          </a:p>
          <a:p>
            <a:pPr marL="914400" lvl="2" indent="0">
              <a:lnSpc>
                <a:spcPct val="100000"/>
              </a:lnSpc>
              <a:spcBef>
                <a:spcPts val="600"/>
              </a:spcBef>
              <a:buFont typeface="Arial" panose="020B0604020202020204" pitchFamily="34" charset="0"/>
              <a:buNone/>
            </a:pPr>
            <a:r>
              <a:rPr lang="en-US" sz="2800" smtClean="0">
                <a:latin typeface="+mj-lt"/>
              </a:rPr>
              <a:t>b) the WSC week itself </a:t>
            </a:r>
          </a:p>
          <a:p>
            <a:pPr marL="914400" lvl="2" indent="0">
              <a:lnSpc>
                <a:spcPct val="100000"/>
              </a:lnSpc>
              <a:spcBef>
                <a:spcPts val="600"/>
              </a:spcBef>
              <a:buFont typeface="Arial" panose="020B0604020202020204" pitchFamily="34" charset="0"/>
              <a:buNone/>
            </a:pPr>
            <a:r>
              <a:rPr lang="en-US" sz="2800" smtClean="0">
                <a:latin typeface="+mj-lt"/>
              </a:rPr>
              <a:t>c) better use of the time between Conferences</a:t>
            </a:r>
            <a:endParaRPr lang="en-US" sz="2400" smtClean="0">
              <a:latin typeface="+mj-lt"/>
            </a:endParaRPr>
          </a:p>
          <a:p>
            <a:pPr marL="0" indent="0">
              <a:lnSpc>
                <a:spcPct val="100000"/>
              </a:lnSpc>
              <a:spcBef>
                <a:spcPts val="600"/>
              </a:spcBef>
              <a:buFont typeface="Arial" panose="020B0604020202020204" pitchFamily="34" charset="0"/>
              <a:buNone/>
            </a:pPr>
            <a:r>
              <a:rPr lang="en-US" smtClean="0">
                <a:latin typeface="+mj-lt"/>
              </a:rPr>
              <a:t>Seating is where we are challenged to reach consensus and the Board has stepped back from framing seating options for discussion</a:t>
            </a:r>
            <a:endParaRPr lang="en-US" dirty="0" smtClean="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6453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26976561"/>
              </p:ext>
            </p:extLst>
          </p:nvPr>
        </p:nvGraphicFramePr>
        <p:xfrm>
          <a:off x="1236853" y="87315"/>
          <a:ext cx="9749077" cy="6583680"/>
        </p:xfrm>
        <a:graphic>
          <a:graphicData uri="http://schemas.openxmlformats.org/presentationml/2006/ole">
            <p:oleObj spid="_x0000_s239618" name="Acrobat Document" r:id="rId4" imgW="6540500" imgH="4419600" progId="">
              <p:embed/>
            </p:oleObj>
          </a:graphicData>
        </a:graphic>
      </p:graphicFrame>
      <p:pic>
        <p:nvPicPr>
          <p:cNvPr id="2" name="Picture 1"/>
          <p:cNvPicPr>
            <a:picLocks noChangeAspect="1"/>
          </p:cNvPicPr>
          <p:nvPr/>
        </p:nvPicPr>
        <p:blipFill>
          <a:blip r:embed="rId5"/>
          <a:stretch>
            <a:fillRect/>
          </a:stretch>
        </p:blipFill>
        <p:spPr>
          <a:xfrm>
            <a:off x="895019" y="47628"/>
            <a:ext cx="10609409" cy="681037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1505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09584" y="2333099"/>
            <a:ext cx="11604702" cy="2286000"/>
          </a:xfrm>
          <a:prstGeom prst="rect">
            <a:avLst/>
          </a:prstGeom>
          <a:solidFill>
            <a:srgbClr val="FFFFFF"/>
          </a:solidFill>
          <a:ln w="63500" cap="flat">
            <a:solidFill>
              <a:srgbClr val="A7A9A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n-US" sz="5000" b="1" i="1" dirty="0" smtClean="0">
                <a:latin typeface="Cambria" charset="0"/>
                <a:ea typeface="Cambria" charset="0"/>
                <a:cs typeface="Cambria" charset="0"/>
              </a:rPr>
              <a:t>Fellowship Intellectual Property Trust</a:t>
            </a:r>
            <a:endParaRPr lang="en-US" sz="5000" i="1"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0746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258"/>
          <a:stretch/>
        </p:blipFill>
        <p:spPr>
          <a:xfrm>
            <a:off x="940760" y="0"/>
            <a:ext cx="10267950" cy="69034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9055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24" y="545582"/>
            <a:ext cx="9658349" cy="1325563"/>
          </a:xfrm>
        </p:spPr>
        <p:txBody>
          <a:bodyPr/>
          <a:lstStyle/>
          <a:p>
            <a:pPr algn="ctr"/>
            <a:r>
              <a:rPr lang="en-US" b="1" dirty="0" smtClean="0">
                <a:latin typeface="Cambria" panose="02040503050406030204" pitchFamily="18" charset="0"/>
              </a:rPr>
              <a:t>Time available at WSC</a:t>
            </a:r>
            <a:endParaRPr lang="en-US" b="1" dirty="0">
              <a:latin typeface="Cambria" panose="02040503050406030204" pitchFamily="18" charset="0"/>
            </a:endParaRPr>
          </a:p>
        </p:txBody>
      </p:sp>
      <p:sp>
        <p:nvSpPr>
          <p:cNvPr id="3" name="Content Placeholder 2"/>
          <p:cNvSpPr>
            <a:spLocks noGrp="1"/>
          </p:cNvSpPr>
          <p:nvPr>
            <p:ph idx="4294967295"/>
          </p:nvPr>
        </p:nvSpPr>
        <p:spPr>
          <a:xfrm>
            <a:off x="1495646" y="2218698"/>
            <a:ext cx="10696354" cy="4543609"/>
          </a:xfrm>
        </p:spPr>
        <p:txBody>
          <a:bodyPr>
            <a:normAutofit/>
          </a:bodyPr>
          <a:lstStyle/>
          <a:p>
            <a:pPr marL="457200" indent="-457200">
              <a:spcBef>
                <a:spcPts val="0"/>
              </a:spcBef>
              <a:buBlip>
                <a:blip r:embed="rId3"/>
              </a:buBlip>
            </a:pPr>
            <a:r>
              <a:rPr lang="en-US" dirty="0" smtClean="0">
                <a:latin typeface="+mj-lt"/>
              </a:rPr>
              <a:t>24, 90-minute </a:t>
            </a:r>
            <a:r>
              <a:rPr lang="en-US" dirty="0">
                <a:latin typeface="+mj-lt"/>
              </a:rPr>
              <a:t>sessions</a:t>
            </a:r>
            <a:r>
              <a:rPr lang="en-US" dirty="0" smtClean="0">
                <a:latin typeface="+mj-lt"/>
              </a:rPr>
              <a:t> over 6½ days + evening sessions</a:t>
            </a:r>
          </a:p>
          <a:p>
            <a:pPr marL="457200" indent="-457200">
              <a:lnSpc>
                <a:spcPct val="95000"/>
              </a:lnSpc>
              <a:spcBef>
                <a:spcPts val="1200"/>
              </a:spcBef>
              <a:buBlip>
                <a:blip r:embed="rId3"/>
              </a:buBlip>
            </a:pPr>
            <a:r>
              <a:rPr lang="en-US" dirty="0" smtClean="0">
                <a:latin typeface="+mj-lt"/>
              </a:rPr>
              <a:t>14 sessions cover essential topics</a:t>
            </a:r>
          </a:p>
          <a:p>
            <a:pPr lvl="1">
              <a:lnSpc>
                <a:spcPct val="95000"/>
              </a:lnSpc>
              <a:spcBef>
                <a:spcPts val="0"/>
              </a:spcBef>
              <a:buFont typeface="Arial" charset="0"/>
              <a:buChar char="•"/>
            </a:pPr>
            <a:r>
              <a:rPr lang="en-US" sz="2800" dirty="0" smtClean="0">
                <a:latin typeface="+mj-lt"/>
              </a:rPr>
              <a:t> Welcoming, orientation, and community-building (3)</a:t>
            </a:r>
          </a:p>
          <a:p>
            <a:pPr lvl="1">
              <a:lnSpc>
                <a:spcPct val="95000"/>
              </a:lnSpc>
              <a:spcBef>
                <a:spcPts val="0"/>
              </a:spcBef>
              <a:buFont typeface="Arial" charset="0"/>
              <a:buChar char="•"/>
            </a:pPr>
            <a:r>
              <a:rPr lang="en-US" sz="2800" dirty="0" smtClean="0">
                <a:latin typeface="+mj-lt"/>
              </a:rPr>
              <a:t> Human Resource Panel and elections (2)</a:t>
            </a:r>
          </a:p>
          <a:p>
            <a:pPr lvl="1">
              <a:lnSpc>
                <a:spcPct val="95000"/>
              </a:lnSpc>
              <a:spcBef>
                <a:spcPts val="0"/>
              </a:spcBef>
              <a:buFont typeface="Arial" charset="0"/>
              <a:buChar char="•"/>
            </a:pPr>
            <a:r>
              <a:rPr lang="en-US" sz="2800" dirty="0" smtClean="0">
                <a:latin typeface="+mj-lt"/>
              </a:rPr>
              <a:t> NAWS and World Board reports + Q&amp;A (3)</a:t>
            </a:r>
          </a:p>
          <a:p>
            <a:pPr lvl="1">
              <a:lnSpc>
                <a:spcPct val="95000"/>
              </a:lnSpc>
              <a:spcBef>
                <a:spcPts val="0"/>
              </a:spcBef>
              <a:buFont typeface="Arial" charset="0"/>
              <a:buChar char="•"/>
            </a:pPr>
            <a:r>
              <a:rPr lang="en-US" sz="2800" dirty="0" smtClean="0">
                <a:latin typeface="+mj-lt"/>
              </a:rPr>
              <a:t> Budget and project plans—presentation and approval (2)</a:t>
            </a:r>
          </a:p>
          <a:p>
            <a:pPr lvl="1">
              <a:lnSpc>
                <a:spcPct val="95000"/>
              </a:lnSpc>
              <a:spcBef>
                <a:spcPts val="0"/>
              </a:spcBef>
              <a:buFont typeface="Arial" charset="0"/>
              <a:buChar char="•"/>
            </a:pPr>
            <a:r>
              <a:rPr lang="en-US" sz="2800" dirty="0" smtClean="0">
                <a:latin typeface="+mj-lt"/>
              </a:rPr>
              <a:t> Fellowship Development and PR (2)</a:t>
            </a:r>
          </a:p>
          <a:p>
            <a:pPr lvl="1">
              <a:lnSpc>
                <a:spcPct val="95000"/>
              </a:lnSpc>
              <a:spcBef>
                <a:spcPts val="0"/>
              </a:spcBef>
              <a:buFont typeface="Arial" charset="0"/>
              <a:buChar char="•"/>
            </a:pPr>
            <a:r>
              <a:rPr lang="en-US" sz="2800" dirty="0" smtClean="0">
                <a:latin typeface="+mj-lt"/>
              </a:rPr>
              <a:t> Moving Forward and Closing (2)</a:t>
            </a:r>
          </a:p>
          <a:p>
            <a:pPr marL="457200" indent="-457200">
              <a:spcBef>
                <a:spcPts val="1200"/>
              </a:spcBef>
              <a:buBlip>
                <a:blip r:embed="rId3"/>
              </a:buBlip>
            </a:pPr>
            <a:r>
              <a:rPr lang="en-US" dirty="0" smtClean="0">
                <a:latin typeface="+mj-lt"/>
              </a:rPr>
              <a:t>Plus </a:t>
            </a:r>
            <a:r>
              <a:rPr lang="en-US" dirty="0">
                <a:latin typeface="+mj-lt"/>
              </a:rPr>
              <a:t>time </a:t>
            </a:r>
            <a:r>
              <a:rPr lang="en-US" dirty="0" smtClean="0">
                <a:latin typeface="+mj-lt"/>
              </a:rPr>
              <a:t>for </a:t>
            </a:r>
            <a:r>
              <a:rPr lang="en-US" i="1" dirty="0">
                <a:latin typeface="+mj-lt"/>
              </a:rPr>
              <a:t>CAR</a:t>
            </a:r>
            <a:r>
              <a:rPr lang="en-US" dirty="0">
                <a:latin typeface="+mj-lt"/>
              </a:rPr>
              <a:t>-related discussion </a:t>
            </a:r>
            <a:r>
              <a:rPr lang="en-US" dirty="0" smtClean="0">
                <a:latin typeface="+mj-lt"/>
              </a:rPr>
              <a:t>&amp; decisions</a:t>
            </a:r>
          </a:p>
          <a:p>
            <a:pPr lvl="1">
              <a:spcBef>
                <a:spcPts val="0"/>
              </a:spcBef>
              <a:buFont typeface="Arial" charset="0"/>
              <a:buChar char="•"/>
            </a:pPr>
            <a:r>
              <a:rPr lang="en-US" sz="2800" dirty="0" smtClean="0">
                <a:latin typeface="+mj-lt"/>
              </a:rPr>
              <a:t> 13½ hours spent in 2014 &amp; 18 hours in 2016 </a:t>
            </a:r>
            <a:endParaRPr lang="en-US" sz="2800"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3644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4563" y="546542"/>
            <a:ext cx="9459985" cy="1325563"/>
          </a:xfrm>
        </p:spPr>
        <p:txBody>
          <a:bodyPr/>
          <a:lstStyle/>
          <a:p>
            <a:pPr algn="ctr"/>
            <a:r>
              <a:rPr lang="en-US" b="1" dirty="0" smtClean="0"/>
              <a:t>Recommendations for 2018</a:t>
            </a:r>
            <a:endParaRPr lang="en-US" b="1" dirty="0"/>
          </a:p>
        </p:txBody>
      </p:sp>
      <p:sp>
        <p:nvSpPr>
          <p:cNvPr id="3" name="Content Placeholder 2"/>
          <p:cNvSpPr>
            <a:spLocks noGrp="1"/>
          </p:cNvSpPr>
          <p:nvPr>
            <p:ph idx="4294967295"/>
          </p:nvPr>
        </p:nvSpPr>
        <p:spPr>
          <a:xfrm>
            <a:off x="628657" y="2172697"/>
            <a:ext cx="11045891" cy="4399628"/>
          </a:xfrm>
        </p:spPr>
        <p:txBody>
          <a:bodyPr>
            <a:noAutofit/>
          </a:bodyPr>
          <a:lstStyle/>
          <a:p>
            <a:pPr marL="457200" indent="-457200">
              <a:spcBef>
                <a:spcPts val="0"/>
              </a:spcBef>
              <a:buBlip>
                <a:blip r:embed="rId3"/>
              </a:buBlip>
            </a:pPr>
            <a:r>
              <a:rPr lang="en-US" sz="2600" b="1" dirty="0" smtClean="0">
                <a:latin typeface="+mj-lt"/>
              </a:rPr>
              <a:t>Remove formal business session </a:t>
            </a:r>
          </a:p>
          <a:p>
            <a:pPr lvl="1">
              <a:spcBef>
                <a:spcPts val="300"/>
              </a:spcBef>
              <a:buFont typeface="Arial" charset="0"/>
              <a:buChar char="•"/>
            </a:pPr>
            <a:r>
              <a:rPr lang="en-US" sz="2600" dirty="0" smtClean="0">
                <a:latin typeface="+mj-lt"/>
              </a:rPr>
              <a:t>All </a:t>
            </a:r>
            <a:r>
              <a:rPr lang="en-US" sz="2600" dirty="0">
                <a:latin typeface="+mj-lt"/>
              </a:rPr>
              <a:t>decisions </a:t>
            </a:r>
            <a:r>
              <a:rPr lang="en-US" sz="2600" dirty="0" smtClean="0">
                <a:latin typeface="+mj-lt"/>
              </a:rPr>
              <a:t>would </a:t>
            </a:r>
            <a:r>
              <a:rPr lang="en-US" sz="2600" dirty="0">
                <a:latin typeface="+mj-lt"/>
              </a:rPr>
              <a:t>be made during the discussion session currently held prior to the formal session</a:t>
            </a:r>
          </a:p>
          <a:p>
            <a:pPr marL="457200" indent="-457200">
              <a:spcBef>
                <a:spcPts val="800"/>
              </a:spcBef>
              <a:buBlip>
                <a:blip r:embed="rId3"/>
              </a:buBlip>
            </a:pPr>
            <a:r>
              <a:rPr lang="en-US" sz="2600" b="1" dirty="0" smtClean="0">
                <a:latin typeface="+mj-lt"/>
              </a:rPr>
              <a:t>Old business would now be “</a:t>
            </a:r>
            <a:r>
              <a:rPr lang="en-US" sz="2600" b="1" i="1" dirty="0" smtClean="0">
                <a:latin typeface="+mj-lt"/>
              </a:rPr>
              <a:t>CAR</a:t>
            </a:r>
            <a:r>
              <a:rPr lang="en-US" sz="2600" b="1" dirty="0" smtClean="0">
                <a:latin typeface="+mj-lt"/>
              </a:rPr>
              <a:t>-related discussions and decisions” </a:t>
            </a:r>
          </a:p>
          <a:p>
            <a:pPr lvl="1">
              <a:spcBef>
                <a:spcPts val="300"/>
              </a:spcBef>
              <a:buFont typeface="Arial" charset="0"/>
              <a:buChar char="•"/>
            </a:pPr>
            <a:r>
              <a:rPr lang="en-US" sz="2600" i="1" dirty="0" smtClean="0">
                <a:latin typeface="+mj-lt"/>
              </a:rPr>
              <a:t>CAR</a:t>
            </a:r>
            <a:r>
              <a:rPr lang="en-US" sz="2600" dirty="0" smtClean="0">
                <a:latin typeface="+mj-lt"/>
              </a:rPr>
              <a:t> motions + proposals to amend those motions</a:t>
            </a:r>
          </a:p>
          <a:p>
            <a:pPr lvl="1">
              <a:spcBef>
                <a:spcPts val="300"/>
              </a:spcBef>
              <a:buFont typeface="Arial" charset="0"/>
              <a:buChar char="•"/>
            </a:pPr>
            <a:r>
              <a:rPr lang="en-US" sz="2600" dirty="0" smtClean="0">
                <a:latin typeface="+mj-lt"/>
              </a:rPr>
              <a:t>Approval of minutes </a:t>
            </a:r>
          </a:p>
          <a:p>
            <a:pPr lvl="1">
              <a:spcBef>
                <a:spcPts val="300"/>
              </a:spcBef>
              <a:buFont typeface="Arial" charset="0"/>
              <a:buChar char="•"/>
            </a:pPr>
            <a:r>
              <a:rPr lang="en-US" sz="2600" dirty="0">
                <a:latin typeface="+mj-lt"/>
              </a:rPr>
              <a:t>M</a:t>
            </a:r>
            <a:r>
              <a:rPr lang="en-US" sz="2600" dirty="0" smtClean="0">
                <a:latin typeface="+mj-lt"/>
              </a:rPr>
              <a:t>otions/proposals about business processes</a:t>
            </a:r>
          </a:p>
          <a:p>
            <a:pPr marL="457200" indent="-457200">
              <a:spcBef>
                <a:spcPts val="800"/>
              </a:spcBef>
              <a:buBlip>
                <a:blip r:embed="rId3"/>
              </a:buBlip>
            </a:pPr>
            <a:r>
              <a:rPr lang="en-US" sz="2600" b="1" dirty="0" smtClean="0">
                <a:latin typeface="+mj-lt"/>
              </a:rPr>
              <a:t>Divide new business into two sessions</a:t>
            </a:r>
          </a:p>
          <a:p>
            <a:pPr lvl="1">
              <a:spcBef>
                <a:spcPts val="300"/>
              </a:spcBef>
              <a:buFont typeface="Arial" charset="0"/>
              <a:buChar char="•"/>
            </a:pPr>
            <a:r>
              <a:rPr lang="en-US" sz="2600" dirty="0" smtClean="0">
                <a:latin typeface="+mj-lt"/>
              </a:rPr>
              <a:t>Discussion and decision of CAT-related motions and proposals </a:t>
            </a:r>
            <a:r>
              <a:rPr lang="en-US" dirty="0" smtClean="0">
                <a:latin typeface="+mj-lt"/>
              </a:rPr>
              <a:t>(budget, project plans, seating regions, and other CAT issues)</a:t>
            </a:r>
          </a:p>
          <a:p>
            <a:pPr lvl="1">
              <a:spcBef>
                <a:spcPts val="300"/>
              </a:spcBef>
              <a:buFont typeface="Arial" charset="0"/>
              <a:buChar char="•"/>
            </a:pPr>
            <a:r>
              <a:rPr lang="en-US" sz="2600" dirty="0" smtClean="0">
                <a:latin typeface="+mj-lt"/>
              </a:rPr>
              <a:t>New proposals submitted at the WSC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9875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6131" y="2158409"/>
            <a:ext cx="10399769" cy="4399628"/>
          </a:xfrm>
        </p:spPr>
        <p:txBody>
          <a:bodyPr>
            <a:noAutofit/>
          </a:bodyPr>
          <a:lstStyle/>
          <a:p>
            <a:pPr marL="457200" indent="-457200">
              <a:lnSpc>
                <a:spcPct val="95000"/>
              </a:lnSpc>
              <a:spcBef>
                <a:spcPts val="600"/>
              </a:spcBef>
              <a:buBlip>
                <a:blip r:embed="rId3"/>
              </a:buBlip>
            </a:pPr>
            <a:r>
              <a:rPr lang="en-US" b="1" dirty="0">
                <a:latin typeface="+mj-lt"/>
              </a:rPr>
              <a:t>Revise process for new </a:t>
            </a:r>
            <a:r>
              <a:rPr lang="en-US" b="1" dirty="0" smtClean="0">
                <a:latin typeface="+mj-lt"/>
              </a:rPr>
              <a:t>proposals</a:t>
            </a:r>
            <a:endParaRPr lang="en-US" b="1" dirty="0">
              <a:latin typeface="+mj-lt"/>
            </a:endParaRPr>
          </a:p>
          <a:p>
            <a:pPr lvl="1">
              <a:lnSpc>
                <a:spcPct val="95000"/>
              </a:lnSpc>
              <a:spcBef>
                <a:spcPts val="600"/>
              </a:spcBef>
              <a:buFont typeface="Arial" charset="0"/>
              <a:buChar char="•"/>
            </a:pPr>
            <a:r>
              <a:rPr lang="en-US" sz="2800" dirty="0" smtClean="0">
                <a:latin typeface="+mj-lt"/>
              </a:rPr>
              <a:t>Ideas and proposals can be shared before the Conference, but most new business is not </a:t>
            </a:r>
          </a:p>
          <a:p>
            <a:pPr lvl="1">
              <a:lnSpc>
                <a:spcPct val="95000"/>
              </a:lnSpc>
              <a:spcBef>
                <a:spcPts val="600"/>
              </a:spcBef>
              <a:buFont typeface="Arial" charset="0"/>
              <a:buChar char="•"/>
            </a:pPr>
            <a:r>
              <a:rPr lang="en-US" sz="2800" dirty="0" smtClean="0">
                <a:latin typeface="+mj-lt"/>
              </a:rPr>
              <a:t>New </a:t>
            </a:r>
            <a:r>
              <a:rPr lang="en-US" sz="2800" dirty="0">
                <a:latin typeface="+mj-lt"/>
              </a:rPr>
              <a:t>proposals will be prioritized by Conference participants</a:t>
            </a:r>
          </a:p>
          <a:p>
            <a:pPr lvl="1">
              <a:lnSpc>
                <a:spcPct val="95000"/>
              </a:lnSpc>
              <a:spcBef>
                <a:spcPts val="600"/>
              </a:spcBef>
              <a:buFont typeface="Arial" charset="0"/>
              <a:buChar char="•"/>
            </a:pPr>
            <a:r>
              <a:rPr lang="en-US" sz="2800" dirty="0">
                <a:latin typeface="+mj-lt"/>
              </a:rPr>
              <a:t>Address only the number of proposals that can be addressed in the time allotted </a:t>
            </a:r>
          </a:p>
          <a:p>
            <a:pPr lvl="1">
              <a:lnSpc>
                <a:spcPct val="95000"/>
              </a:lnSpc>
              <a:spcBef>
                <a:spcPts val="600"/>
              </a:spcBef>
              <a:buFont typeface="Arial" charset="0"/>
              <a:buChar char="•"/>
            </a:pPr>
            <a:r>
              <a:rPr lang="en-US" sz="2800" dirty="0">
                <a:latin typeface="+mj-lt"/>
              </a:rPr>
              <a:t>Process for other proposals that attract more than 50% support but no time is available to discuss will be determined by the Conference</a:t>
            </a:r>
          </a:p>
          <a:p>
            <a:pPr lvl="1">
              <a:lnSpc>
                <a:spcPct val="95000"/>
              </a:lnSpc>
              <a:spcBef>
                <a:spcPts val="600"/>
              </a:spcBef>
              <a:buFont typeface="Arial" charset="0"/>
              <a:buChar char="•"/>
            </a:pPr>
            <a:r>
              <a:rPr lang="en-US" sz="2800" dirty="0">
                <a:latin typeface="+mj-lt"/>
              </a:rPr>
              <a:t>Wrap-up discussions will take place on Saturday morning</a:t>
            </a:r>
            <a:endParaRPr lang="en-US" dirty="0">
              <a:latin typeface="+mj-lt"/>
            </a:endParaRPr>
          </a:p>
          <a:p>
            <a:pPr>
              <a:lnSpc>
                <a:spcPct val="95000"/>
              </a:lnSpc>
              <a:spcBef>
                <a:spcPts val="600"/>
              </a:spcBef>
              <a:buFont typeface="Arial" charset="0"/>
              <a:buChar char="•"/>
            </a:pPr>
            <a:endParaRPr lang="en-US" dirty="0" smtClean="0">
              <a:latin typeface="+mj-lt"/>
            </a:endParaRPr>
          </a:p>
          <a:p>
            <a:pPr>
              <a:lnSpc>
                <a:spcPct val="95000"/>
              </a:lnSpc>
              <a:spcBef>
                <a:spcPts val="600"/>
              </a:spcBef>
            </a:pPr>
            <a:endParaRPr lang="en-US" dirty="0">
              <a:latin typeface="+mj-lt"/>
            </a:endParaRPr>
          </a:p>
          <a:p>
            <a:pPr>
              <a:lnSpc>
                <a:spcPct val="95000"/>
              </a:lnSpc>
              <a:spcBef>
                <a:spcPts val="600"/>
              </a:spcBef>
            </a:pPr>
            <a:endParaRPr lang="en-US" dirty="0">
              <a:latin typeface="+mj-lt"/>
            </a:endParaRP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t>Recommendations for 2018</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4462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0418" y="2158409"/>
            <a:ext cx="11231545" cy="4399628"/>
          </a:xfrm>
        </p:spPr>
        <p:txBody>
          <a:bodyPr>
            <a:noAutofit/>
          </a:bodyPr>
          <a:lstStyle/>
          <a:p>
            <a:pPr marL="457200" indent="-457200">
              <a:lnSpc>
                <a:spcPct val="95000"/>
              </a:lnSpc>
              <a:spcBef>
                <a:spcPts val="0"/>
              </a:spcBef>
              <a:spcAft>
                <a:spcPts val="600"/>
              </a:spcAft>
              <a:buBlip>
                <a:blip r:embed="rId3"/>
              </a:buBlip>
            </a:pPr>
            <a:r>
              <a:rPr lang="en-US" b="1" dirty="0" smtClean="0">
                <a:latin typeface="+mj-lt"/>
              </a:rPr>
              <a:t>Change </a:t>
            </a:r>
            <a:r>
              <a:rPr lang="en-US" b="1" dirty="0">
                <a:latin typeface="+mj-lt"/>
              </a:rPr>
              <a:t>the voting threshold to 2/3 for everything</a:t>
            </a:r>
          </a:p>
          <a:p>
            <a:pPr lvl="1">
              <a:lnSpc>
                <a:spcPct val="95000"/>
              </a:lnSpc>
              <a:spcBef>
                <a:spcPts val="1200"/>
              </a:spcBef>
              <a:spcAft>
                <a:spcPts val="600"/>
              </a:spcAft>
              <a:buFont typeface="Arial" charset="0"/>
              <a:buChar char="•"/>
            </a:pPr>
            <a:r>
              <a:rPr lang="en-US" sz="2800" dirty="0" smtClean="0">
                <a:latin typeface="+mj-lt"/>
              </a:rPr>
              <a:t>Procedural </a:t>
            </a:r>
            <a:r>
              <a:rPr lang="en-US" sz="2800" dirty="0">
                <a:latin typeface="+mj-lt"/>
              </a:rPr>
              <a:t>arguments at WSC 2016 about voting threshold required for different motions</a:t>
            </a:r>
          </a:p>
          <a:p>
            <a:pPr lvl="1">
              <a:lnSpc>
                <a:spcPct val="95000"/>
              </a:lnSpc>
              <a:spcBef>
                <a:spcPts val="1200"/>
              </a:spcBef>
              <a:spcAft>
                <a:spcPts val="600"/>
              </a:spcAft>
              <a:buFont typeface="Arial" charset="0"/>
              <a:buChar char="•"/>
            </a:pPr>
            <a:r>
              <a:rPr lang="en-US" sz="2800" dirty="0" smtClean="0">
                <a:latin typeface="+mj-lt"/>
              </a:rPr>
              <a:t>Reflects </a:t>
            </a:r>
            <a:r>
              <a:rPr lang="en-US" sz="2800" dirty="0">
                <a:latin typeface="+mj-lt"/>
              </a:rPr>
              <a:t>the evolution towards consensus-based decision making</a:t>
            </a:r>
          </a:p>
          <a:p>
            <a:pPr lvl="1">
              <a:lnSpc>
                <a:spcPct val="95000"/>
              </a:lnSpc>
              <a:spcBef>
                <a:spcPts val="1200"/>
              </a:spcBef>
              <a:spcAft>
                <a:spcPts val="600"/>
              </a:spcAft>
              <a:buFont typeface="Arial" charset="0"/>
              <a:buChar char="•"/>
            </a:pPr>
            <a:r>
              <a:rPr lang="en-US" sz="2800" dirty="0" smtClean="0">
                <a:latin typeface="+mj-lt"/>
              </a:rPr>
              <a:t>Percentages </a:t>
            </a:r>
            <a:r>
              <a:rPr lang="en-US" sz="2800" dirty="0">
                <a:latin typeface="+mj-lt"/>
              </a:rPr>
              <a:t>for elections remain unchanged </a:t>
            </a:r>
          </a:p>
          <a:p>
            <a:pPr lvl="2">
              <a:lnSpc>
                <a:spcPct val="95000"/>
              </a:lnSpc>
              <a:spcBef>
                <a:spcPts val="0"/>
              </a:spcBef>
              <a:spcAft>
                <a:spcPts val="600"/>
              </a:spcAft>
              <a:buFont typeface="Wingdings" panose="05000000000000000000" pitchFamily="2" charset="2"/>
              <a:buChar char="§"/>
            </a:pPr>
            <a:r>
              <a:rPr lang="en-US" sz="2800" dirty="0" smtClean="0">
                <a:latin typeface="+mj-lt"/>
              </a:rPr>
              <a:t>60</a:t>
            </a:r>
            <a:r>
              <a:rPr lang="en-US" sz="2800" dirty="0">
                <a:latin typeface="+mj-lt"/>
              </a:rPr>
              <a:t>% for World </a:t>
            </a:r>
            <a:r>
              <a:rPr lang="en-US" sz="2800" dirty="0" smtClean="0">
                <a:latin typeface="+mj-lt"/>
              </a:rPr>
              <a:t>Board </a:t>
            </a:r>
          </a:p>
          <a:p>
            <a:pPr lvl="2">
              <a:lnSpc>
                <a:spcPct val="95000"/>
              </a:lnSpc>
              <a:spcBef>
                <a:spcPts val="0"/>
              </a:spcBef>
              <a:spcAft>
                <a:spcPts val="600"/>
              </a:spcAft>
              <a:buFont typeface="Wingdings" panose="05000000000000000000" pitchFamily="2" charset="2"/>
              <a:buChar char="§"/>
            </a:pPr>
            <a:r>
              <a:rPr lang="en-US" sz="2800" dirty="0" smtClean="0">
                <a:latin typeface="+mj-lt"/>
              </a:rPr>
              <a:t>50</a:t>
            </a:r>
            <a:r>
              <a:rPr lang="en-US" sz="2800" dirty="0">
                <a:latin typeface="+mj-lt"/>
              </a:rPr>
              <a:t>% for WSC Cofacilitators and Human Resource Panel members</a:t>
            </a: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t>Recommendations for 2018</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0234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7556" y="2158409"/>
            <a:ext cx="10483832" cy="4399628"/>
          </a:xfrm>
        </p:spPr>
        <p:txBody>
          <a:bodyPr>
            <a:noAutofit/>
          </a:bodyPr>
          <a:lstStyle/>
          <a:p>
            <a:pPr marL="457200" indent="-457200">
              <a:lnSpc>
                <a:spcPct val="95000"/>
              </a:lnSpc>
              <a:spcBef>
                <a:spcPts val="600"/>
              </a:spcBef>
              <a:spcAft>
                <a:spcPts val="1000"/>
              </a:spcAft>
              <a:buBlip>
                <a:blip r:embed="rId3"/>
              </a:buBlip>
            </a:pPr>
            <a:r>
              <a:rPr lang="en-US" b="1" dirty="0">
                <a:latin typeface="+mj-lt"/>
              </a:rPr>
              <a:t>Improving the use of time between Conferences</a:t>
            </a:r>
          </a:p>
          <a:p>
            <a:pPr lvl="1">
              <a:lnSpc>
                <a:spcPct val="95000"/>
              </a:lnSpc>
              <a:spcBef>
                <a:spcPts val="600"/>
              </a:spcBef>
              <a:spcAft>
                <a:spcPts val="1000"/>
              </a:spcAft>
              <a:buFont typeface="Arial" charset="0"/>
              <a:buChar char="•"/>
            </a:pPr>
            <a:r>
              <a:rPr lang="en-US" sz="2800" dirty="0" smtClean="0">
                <a:latin typeface="+mj-lt"/>
              </a:rPr>
              <a:t>Forum </a:t>
            </a:r>
            <a:r>
              <a:rPr lang="en-US" sz="2800" dirty="0">
                <a:latin typeface="+mj-lt"/>
              </a:rPr>
              <a:t>for discussion and development of </a:t>
            </a:r>
            <a:r>
              <a:rPr lang="en-US" sz="2800" dirty="0" smtClean="0">
                <a:latin typeface="+mj-lt"/>
              </a:rPr>
              <a:t>ideas is needed, </a:t>
            </a:r>
            <a:r>
              <a:rPr lang="en-US" sz="2800" dirty="0">
                <a:latin typeface="+mj-lt"/>
              </a:rPr>
              <a:t>but unclear what  medium to use for this</a:t>
            </a:r>
          </a:p>
          <a:p>
            <a:pPr lvl="1">
              <a:lnSpc>
                <a:spcPct val="95000"/>
              </a:lnSpc>
              <a:spcBef>
                <a:spcPts val="600"/>
              </a:spcBef>
              <a:spcAft>
                <a:spcPts val="1000"/>
              </a:spcAft>
              <a:buFont typeface="Arial" charset="0"/>
              <a:buChar char="•"/>
            </a:pPr>
            <a:r>
              <a:rPr lang="en-US" sz="2800" dirty="0" smtClean="0">
                <a:latin typeface="+mj-lt"/>
              </a:rPr>
              <a:t>Current </a:t>
            </a:r>
            <a:r>
              <a:rPr lang="en-US" sz="2800" dirty="0">
                <a:latin typeface="+mj-lt"/>
              </a:rPr>
              <a:t>options are underutilized</a:t>
            </a:r>
          </a:p>
          <a:p>
            <a:pPr lvl="1">
              <a:lnSpc>
                <a:spcPct val="95000"/>
              </a:lnSpc>
              <a:spcBef>
                <a:spcPts val="600"/>
              </a:spcBef>
              <a:spcAft>
                <a:spcPts val="1000"/>
              </a:spcAft>
              <a:buFont typeface="Arial" charset="0"/>
              <a:buChar char="•"/>
            </a:pPr>
            <a:r>
              <a:rPr lang="en-US" sz="2800" dirty="0" smtClean="0">
                <a:latin typeface="+mj-lt"/>
              </a:rPr>
              <a:t>Difficult </a:t>
            </a:r>
            <a:r>
              <a:rPr lang="en-US" sz="2800" dirty="0">
                <a:latin typeface="+mj-lt"/>
              </a:rPr>
              <a:t>to maintain focus and follow through over the course of many months</a:t>
            </a:r>
          </a:p>
          <a:p>
            <a:pPr lvl="1">
              <a:lnSpc>
                <a:spcPct val="95000"/>
              </a:lnSpc>
              <a:spcBef>
                <a:spcPts val="600"/>
              </a:spcBef>
              <a:spcAft>
                <a:spcPts val="1000"/>
              </a:spcAft>
              <a:buFont typeface="Arial" charset="0"/>
              <a:buChar char="•"/>
            </a:pPr>
            <a:r>
              <a:rPr lang="en-US" sz="2800" dirty="0" smtClean="0">
                <a:latin typeface="+mj-lt"/>
              </a:rPr>
              <a:t>Web </a:t>
            </a:r>
            <a:r>
              <a:rPr lang="en-US" sz="2800" dirty="0">
                <a:latin typeface="+mj-lt"/>
              </a:rPr>
              <a:t>meetings have helped and may be used to carry forward discussions begun at WSC </a:t>
            </a:r>
            <a:r>
              <a:rPr lang="en-US" sz="2800" dirty="0" smtClean="0">
                <a:latin typeface="+mj-lt"/>
              </a:rPr>
              <a:t>2018</a:t>
            </a:r>
            <a:endParaRPr lang="en-US" sz="2800" dirty="0">
              <a:latin typeface="+mj-lt"/>
            </a:endParaRP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t>Recommendations for 2018</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5636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6562" y="2368958"/>
            <a:ext cx="12062862" cy="228600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n-US" sz="6000" b="1" dirty="0" smtClean="0">
                <a:latin typeface="Cambria" charset="0"/>
                <a:ea typeface="Cambria" charset="0"/>
                <a:cs typeface="Cambria" charset="0"/>
              </a:rPr>
              <a:t>NA World Services Strategic Plan</a:t>
            </a:r>
            <a:endParaRPr lang="en-US"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0698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6912864" y="594360"/>
            <a:ext cx="4892040" cy="5541264"/>
          </a:xfrm>
        </p:spPr>
        <p:txBody>
          <a:bodyPr>
            <a:noAutofit/>
          </a:bodyPr>
          <a:lstStyle/>
          <a:p>
            <a:pPr marL="0" indent="0" algn="ctr">
              <a:spcBef>
                <a:spcPts val="900"/>
              </a:spcBef>
              <a:spcAft>
                <a:spcPts val="1800"/>
              </a:spcAft>
              <a:buNone/>
              <a:defRPr sz="1800"/>
            </a:pPr>
            <a:r>
              <a:rPr lang="en-US" sz="4000" b="1" dirty="0" smtClean="0">
                <a:solidFill>
                  <a:srgbClr val="FFFFFF"/>
                </a:solidFill>
                <a:latin typeface="Cambria" charset="0"/>
                <a:ea typeface="Cambria" charset="0"/>
                <a:cs typeface="Cambria" charset="0"/>
                <a:sym typeface="PopplLaudatio-Regular"/>
              </a:rPr>
              <a:t>The Strategic Plan </a:t>
            </a:r>
          </a:p>
          <a:p>
            <a:pPr lvl="1">
              <a:spcBef>
                <a:spcPts val="900"/>
              </a:spcBef>
              <a:spcAft>
                <a:spcPts val="600"/>
              </a:spcAft>
              <a:buFont typeface="Wingdings" panose="05000000000000000000" pitchFamily="2" charset="2"/>
              <a:buChar char="ü"/>
              <a:defRPr sz="1800"/>
            </a:pPr>
            <a:r>
              <a:rPr lang="en-US" sz="3200" b="1" dirty="0" smtClean="0">
                <a:solidFill>
                  <a:srgbClr val="FFFFFF"/>
                </a:solidFill>
                <a:latin typeface="Cambria" charset="0"/>
                <a:ea typeface="Cambria" charset="0"/>
                <a:cs typeface="Cambria" charset="0"/>
                <a:sym typeface="PopplLaudatio-Regular"/>
              </a:rPr>
              <a:t>Addresses changes and improvements</a:t>
            </a:r>
          </a:p>
          <a:p>
            <a:pPr lvl="1">
              <a:spcBef>
                <a:spcPts val="900"/>
              </a:spcBef>
              <a:spcAft>
                <a:spcPts val="600"/>
              </a:spcAft>
              <a:buFont typeface="Wingdings" panose="05000000000000000000" pitchFamily="2" charset="2"/>
              <a:buChar char="ü"/>
              <a:defRPr sz="1800"/>
            </a:pPr>
            <a:r>
              <a:rPr lang="en-US" sz="3200" b="1" dirty="0" smtClean="0">
                <a:solidFill>
                  <a:srgbClr val="FFFFFF"/>
                </a:solidFill>
                <a:latin typeface="Cambria" charset="0"/>
                <a:ea typeface="Cambria" charset="0"/>
                <a:cs typeface="Cambria" charset="0"/>
                <a:sym typeface="PopplLaudatio-Regular"/>
              </a:rPr>
              <a:t>Is updated every two years</a:t>
            </a:r>
          </a:p>
          <a:p>
            <a:pPr lvl="1">
              <a:spcBef>
                <a:spcPts val="900"/>
              </a:spcBef>
              <a:spcAft>
                <a:spcPts val="600"/>
              </a:spcAft>
              <a:buFont typeface="Wingdings" panose="05000000000000000000" pitchFamily="2" charset="2"/>
              <a:buChar char="ü"/>
              <a:defRPr sz="1800"/>
            </a:pPr>
            <a:r>
              <a:rPr lang="en-US" sz="3200" b="1" dirty="0" smtClean="0">
                <a:solidFill>
                  <a:srgbClr val="FFFFFF"/>
                </a:solidFill>
                <a:latin typeface="Cambria" charset="0"/>
                <a:ea typeface="Cambria" charset="0"/>
                <a:cs typeface="Cambria" charset="0"/>
                <a:sym typeface="PopplLaudatio-Regular"/>
              </a:rPr>
              <a:t>Is inspired by A Vision for NA Service</a:t>
            </a:r>
          </a:p>
          <a:p>
            <a:pPr lvl="1">
              <a:spcBef>
                <a:spcPts val="900"/>
              </a:spcBef>
              <a:spcAft>
                <a:spcPts val="600"/>
              </a:spcAft>
              <a:buFont typeface="Wingdings" panose="05000000000000000000" pitchFamily="2" charset="2"/>
              <a:buChar char="ü"/>
              <a:defRPr sz="1800"/>
            </a:pPr>
            <a:r>
              <a:rPr lang="en-US" sz="3200" b="1" dirty="0" smtClean="0">
                <a:solidFill>
                  <a:srgbClr val="FFFFFF"/>
                </a:solidFill>
                <a:latin typeface="Cambria" charset="0"/>
                <a:ea typeface="Cambria" charset="0"/>
                <a:cs typeface="Cambria" charset="0"/>
                <a:sym typeface="PopplLaudatio-Regular"/>
              </a:rPr>
              <a:t>Guides efforts toward long-term goals</a:t>
            </a:r>
            <a:endParaRPr lang="en-US" sz="320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785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4983480" y="836884"/>
            <a:ext cx="6840220" cy="764632"/>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lIns="35719" tIns="35719" rIns="35719" bIns="35719" anchor="ctr">
            <a:noAutofit/>
          </a:bodyPr>
          <a:lstStyle/>
          <a:p>
            <a:pPr marL="0" lvl="1" indent="0" algn="ctr" defTabSz="457200">
              <a:defRPr sz="1800"/>
            </a:pPr>
            <a:r>
              <a:rPr lang="en-US" sz="4500" b="1" dirty="0" smtClean="0">
                <a:solidFill>
                  <a:srgbClr val="373896"/>
                </a:solidFill>
                <a:latin typeface="Cambria" charset="0"/>
                <a:ea typeface="Cambria" charset="0"/>
                <a:cs typeface="Cambria" charset="0"/>
                <a:sym typeface="BotonBQ-Bold"/>
              </a:rPr>
              <a:t>Making a plan…</a:t>
            </a:r>
            <a:endParaRPr sz="4500" b="1" dirty="0">
              <a:solidFill>
                <a:srgbClr val="373896"/>
              </a:solidFill>
              <a:latin typeface="Cambria" charset="0"/>
              <a:ea typeface="Cambria" charset="0"/>
              <a:cs typeface="Cambria" charset="0"/>
              <a:sym typeface="BotonBQ-Bold"/>
            </a:endParaRPr>
          </a:p>
        </p:txBody>
      </p:sp>
      <p:sp>
        <p:nvSpPr>
          <p:cNvPr id="3" name="Shape 86"/>
          <p:cNvSpPr/>
          <p:nvPr/>
        </p:nvSpPr>
        <p:spPr>
          <a:xfrm>
            <a:off x="926883" y="1785330"/>
            <a:ext cx="10204308" cy="4080095"/>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wrap="square" lIns="0" tIns="0" rIns="0" bIns="0">
            <a:noAutofit/>
          </a:bodyPr>
          <a:lstStyle/>
          <a:p>
            <a:pPr marL="457200" indent="-457200" algn="l">
              <a:lnSpc>
                <a:spcPct val="120000"/>
              </a:lnSpc>
              <a:buSzPct val="75000"/>
              <a:buBlip>
                <a:blip r:embed="rId3"/>
              </a:buBlip>
              <a:defRPr sz="1800"/>
            </a:pPr>
            <a:r>
              <a:rPr lang="en-US" sz="3200" dirty="0" smtClean="0">
                <a:latin typeface="Cambria" charset="0"/>
                <a:ea typeface="Cambria" charset="0"/>
                <a:cs typeface="Cambria" charset="0"/>
                <a:sym typeface="PopplLaudatio-Regular"/>
              </a:rPr>
              <a:t>Input from several sources:</a:t>
            </a:r>
          </a:p>
          <a:p>
            <a:pPr marL="685800" lvl="1" indent="-228600">
              <a:lnSpc>
                <a:spcPct val="120000"/>
              </a:lnSpc>
              <a:buSzPct val="75000"/>
              <a:buFont typeface="Arial" charset="0"/>
              <a:buChar char="•"/>
              <a:defRPr sz="1800"/>
            </a:pPr>
            <a:r>
              <a:rPr lang="en-US" sz="3200" dirty="0" smtClean="0">
                <a:latin typeface="Cambria" charset="0"/>
                <a:ea typeface="Cambria" charset="0"/>
                <a:cs typeface="Cambria" charset="0"/>
                <a:sym typeface="PopplLaudatio-Regular"/>
              </a:rPr>
              <a:t>Discussion at past WSC</a:t>
            </a:r>
          </a:p>
          <a:p>
            <a:pPr marL="685800" lvl="1" indent="-228600">
              <a:lnSpc>
                <a:spcPct val="120000"/>
              </a:lnSpc>
              <a:buSzPct val="75000"/>
              <a:buFont typeface="Arial" charset="0"/>
              <a:buChar char="•"/>
              <a:defRPr sz="1800"/>
            </a:pPr>
            <a:r>
              <a:rPr lang="en-US" sz="3200" dirty="0" smtClean="0">
                <a:latin typeface="Cambria" charset="0"/>
                <a:ea typeface="Cambria" charset="0"/>
                <a:cs typeface="Cambria" charset="0"/>
                <a:sym typeface="PopplLaudatio-Regular"/>
              </a:rPr>
              <a:t>Interactions with members around the world</a:t>
            </a:r>
          </a:p>
          <a:p>
            <a:pPr marL="685800" lvl="1" indent="-228600">
              <a:lnSpc>
                <a:spcPct val="120000"/>
              </a:lnSpc>
              <a:buSzPct val="75000"/>
              <a:buFont typeface="Arial" charset="0"/>
              <a:buChar char="•"/>
              <a:defRPr sz="1800"/>
            </a:pPr>
            <a:r>
              <a:rPr lang="en-US" sz="3200" dirty="0" smtClean="0">
                <a:latin typeface="Cambria" charset="0"/>
                <a:ea typeface="Cambria" charset="0"/>
                <a:cs typeface="Cambria" charset="0"/>
                <a:sym typeface="PopplLaudatio-Regular"/>
              </a:rPr>
              <a:t>Correspondence with NA members</a:t>
            </a:r>
          </a:p>
          <a:p>
            <a:pPr marL="457200" lvl="0" indent="-457200">
              <a:lnSpc>
                <a:spcPct val="120000"/>
              </a:lnSpc>
              <a:buSzPct val="75000"/>
              <a:buBlip>
                <a:blip r:embed="rId3"/>
              </a:buBlip>
              <a:defRPr sz="1800"/>
            </a:pPr>
            <a:r>
              <a:rPr lang="en-US" sz="3200" dirty="0" smtClean="0">
                <a:solidFill>
                  <a:prstClr val="black"/>
                </a:solidFill>
                <a:latin typeface="Cambria" charset="0"/>
                <a:ea typeface="Cambria" charset="0"/>
                <a:cs typeface="Cambria" charset="0"/>
                <a:sym typeface="PopplLaudatio-Regular"/>
              </a:rPr>
              <a:t>Factors </a:t>
            </a:r>
            <a:r>
              <a:rPr lang="en-US" sz="3200" dirty="0">
                <a:solidFill>
                  <a:prstClr val="black"/>
                </a:solidFill>
                <a:latin typeface="Cambria" charset="0"/>
                <a:ea typeface="Cambria" charset="0"/>
                <a:cs typeface="Cambria" charset="0"/>
                <a:sym typeface="PopplLaudatio-Regular"/>
              </a:rPr>
              <a:t>within and outside of NA that may </a:t>
            </a:r>
            <a:r>
              <a:rPr lang="en-US" sz="3200" dirty="0" smtClean="0">
                <a:solidFill>
                  <a:prstClr val="black"/>
                </a:solidFill>
                <a:latin typeface="Cambria" charset="0"/>
                <a:ea typeface="Cambria" charset="0"/>
                <a:cs typeface="Cambria" charset="0"/>
                <a:sym typeface="PopplLaudatio-Regular"/>
              </a:rPr>
              <a:t>affect us</a:t>
            </a:r>
          </a:p>
          <a:p>
            <a:pPr marL="685800" lvl="1" indent="-228600">
              <a:lnSpc>
                <a:spcPct val="120000"/>
              </a:lnSpc>
              <a:buSzPct val="75000"/>
              <a:buFont typeface="Arial" charset="0"/>
              <a:buChar char="•"/>
              <a:defRPr sz="1800"/>
            </a:pPr>
            <a:r>
              <a:rPr lang="en-US" sz="3200" dirty="0">
                <a:latin typeface="Cambria" charset="0"/>
                <a:ea typeface="Cambria" charset="0"/>
                <a:cs typeface="Cambria" charset="0"/>
                <a:sym typeface="PopplLaudatio-Regular"/>
              </a:rPr>
              <a:t>Relationships with the public and outside </a:t>
            </a:r>
            <a:r>
              <a:rPr lang="en-US" sz="3200" dirty="0" smtClean="0">
                <a:latin typeface="Cambria" charset="0"/>
                <a:ea typeface="Cambria" charset="0"/>
                <a:cs typeface="Cambria" charset="0"/>
                <a:sym typeface="PopplLaudatio-Regular"/>
              </a:rPr>
              <a:t>organizations</a:t>
            </a:r>
          </a:p>
          <a:p>
            <a:pPr marL="685800" lvl="1" indent="-228600">
              <a:lnSpc>
                <a:spcPct val="120000"/>
              </a:lnSpc>
              <a:buSzPct val="75000"/>
              <a:buFont typeface="Arial" charset="0"/>
              <a:buChar char="•"/>
              <a:defRPr sz="1800"/>
            </a:pPr>
            <a:r>
              <a:rPr lang="en-US" sz="3200" dirty="0" smtClean="0">
                <a:latin typeface="Cambria" charset="0"/>
                <a:ea typeface="Cambria" charset="0"/>
                <a:cs typeface="Cambria" charset="0"/>
                <a:sym typeface="PopplLaudatio-Regular"/>
              </a:rPr>
              <a:t>Effectiveness of groups and service bodies</a:t>
            </a:r>
            <a:endParaRPr lang="en-US" sz="3200" dirty="0">
              <a:latin typeface="Cambria" charset="0"/>
              <a:ea typeface="Cambria" charset="0"/>
              <a:cs typeface="Cambria" charset="0"/>
              <a:sym typeface="PopplLaudatio-Regular"/>
            </a:endParaRPr>
          </a:p>
          <a:p>
            <a:pPr marL="914400" lvl="1" indent="-457200">
              <a:lnSpc>
                <a:spcPct val="120000"/>
              </a:lnSpc>
              <a:buSzPct val="75000"/>
              <a:buBlip>
                <a:blip r:embed="rId3"/>
              </a:buBlip>
              <a:defRPr sz="1800"/>
            </a:pPr>
            <a:endParaRPr lang="en-US" sz="3200" dirty="0">
              <a:latin typeface="Cambria" charset="0"/>
              <a:ea typeface="Cambria" charset="0"/>
              <a:cs typeface="Cambria" charset="0"/>
              <a:sym typeface="PopplLaudatio-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1031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3333" b="4487"/>
          <a:stretch/>
        </p:blipFill>
        <p:spPr>
          <a:xfrm>
            <a:off x="5850659" y="786435"/>
            <a:ext cx="6341341" cy="6080709"/>
          </a:xfrm>
          <a:prstGeom prst="rect">
            <a:avLst/>
          </a:prstGeom>
        </p:spPr>
      </p:pic>
      <p:sp>
        <p:nvSpPr>
          <p:cNvPr id="2" name="TextBox 1"/>
          <p:cNvSpPr txBox="1"/>
          <p:nvPr/>
        </p:nvSpPr>
        <p:spPr>
          <a:xfrm>
            <a:off x="394978" y="125670"/>
            <a:ext cx="5455681" cy="13032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292100" fontAlgn="t" latinLnBrk="1" hangingPunct="0"/>
            <a:r>
              <a:rPr lang="en-US" sz="4000" b="1" dirty="0">
                <a:solidFill>
                  <a:srgbClr val="373896"/>
                </a:solidFill>
                <a:latin typeface="Cambria" panose="02040503050406030204" pitchFamily="18" charset="0"/>
              </a:rPr>
              <a:t>Collaborative </a:t>
            </a:r>
            <a:r>
              <a:rPr lang="en-US" sz="4000" b="1" dirty="0" smtClean="0">
                <a:solidFill>
                  <a:srgbClr val="373896"/>
                </a:solidFill>
                <a:latin typeface="Cambria" panose="02040503050406030204" pitchFamily="18" charset="0"/>
              </a:rPr>
              <a:t>Strategic</a:t>
            </a:r>
            <a:br>
              <a:rPr lang="en-US" sz="4000" b="1" dirty="0" smtClean="0">
                <a:solidFill>
                  <a:srgbClr val="373896"/>
                </a:solidFill>
                <a:latin typeface="Cambria" panose="02040503050406030204" pitchFamily="18" charset="0"/>
              </a:rPr>
            </a:br>
            <a:r>
              <a:rPr lang="en-US" sz="4000" b="1" dirty="0" smtClean="0">
                <a:solidFill>
                  <a:srgbClr val="373896"/>
                </a:solidFill>
                <a:latin typeface="Cambria" panose="02040503050406030204" pitchFamily="18" charset="0"/>
              </a:rPr>
              <a:t>Planning </a:t>
            </a:r>
            <a:r>
              <a:rPr lang="en-US" sz="4000" b="1" dirty="0">
                <a:solidFill>
                  <a:srgbClr val="373896"/>
                </a:solidFill>
                <a:latin typeface="Cambria" panose="02040503050406030204" pitchFamily="18" charset="0"/>
              </a:rPr>
              <a:t>Process</a:t>
            </a:r>
            <a:endParaRPr lang="en-US" sz="4000" dirty="0">
              <a:solidFill>
                <a:srgbClr val="373896"/>
              </a:solidFill>
              <a:sym typeface="Helvetica Light"/>
            </a:endParaRPr>
          </a:p>
        </p:txBody>
      </p:sp>
      <p:sp>
        <p:nvSpPr>
          <p:cNvPr id="3" name="TextBox 2"/>
          <p:cNvSpPr txBox="1"/>
          <p:nvPr/>
        </p:nvSpPr>
        <p:spPr>
          <a:xfrm>
            <a:off x="727090" y="1451661"/>
            <a:ext cx="4791456" cy="5166360"/>
          </a:xfrm>
          <a:prstGeom prst="rect">
            <a:avLst/>
          </a:prstGeom>
          <a:solidFill>
            <a:srgbClr val="373896"/>
          </a:solidFill>
        </p:spPr>
        <p:txBody>
          <a:bodyPr wrap="square" rtlCol="0">
            <a:noAutofit/>
          </a:bodyPr>
          <a:lstStyle/>
          <a:p>
            <a:pPr algn="l">
              <a:spcAft>
                <a:spcPts val="2400"/>
              </a:spcAft>
            </a:pPr>
            <a:r>
              <a:rPr lang="en-US" sz="2800" b="1" dirty="0" smtClean="0">
                <a:solidFill>
                  <a:schemeClr val="bg1"/>
                </a:solidFill>
                <a:latin typeface="Cambria" panose="02040503050406030204" pitchFamily="18" charset="0"/>
              </a:rPr>
              <a:t>Creating the strategic </a:t>
            </a:r>
            <a:r>
              <a:rPr lang="en-US" sz="2800" b="1" dirty="0">
                <a:solidFill>
                  <a:schemeClr val="bg1"/>
                </a:solidFill>
                <a:latin typeface="Cambria" panose="02040503050406030204" pitchFamily="18" charset="0"/>
              </a:rPr>
              <a:t>p</a:t>
            </a:r>
            <a:r>
              <a:rPr lang="en-US" sz="2800" b="1" dirty="0" smtClean="0">
                <a:solidFill>
                  <a:schemeClr val="bg1"/>
                </a:solidFill>
                <a:latin typeface="Cambria" panose="02040503050406030204" pitchFamily="18" charset="0"/>
              </a:rPr>
              <a:t>lan:</a:t>
            </a:r>
          </a:p>
          <a:p>
            <a:pPr marL="457200" indent="-457200" algn="l">
              <a:spcAft>
                <a:spcPts val="1200"/>
              </a:spcAft>
              <a:buFont typeface="Arial" panose="020B0604020202020204" pitchFamily="34" charset="0"/>
              <a:buChar char="•"/>
            </a:pPr>
            <a:r>
              <a:rPr lang="en-US" sz="2800" b="1" dirty="0" smtClean="0">
                <a:solidFill>
                  <a:schemeClr val="bg1"/>
                </a:solidFill>
                <a:latin typeface="Cambria" panose="02040503050406030204" pitchFamily="18" charset="0"/>
              </a:rPr>
              <a:t>Environmental scan</a:t>
            </a:r>
          </a:p>
          <a:p>
            <a:pPr marL="457200" indent="-457200" algn="l">
              <a:spcAft>
                <a:spcPts val="1200"/>
              </a:spcAft>
              <a:buFont typeface="Arial" panose="020B0604020202020204" pitchFamily="34" charset="0"/>
              <a:buChar char="•"/>
            </a:pPr>
            <a:r>
              <a:rPr lang="en-US" sz="2800" b="1" dirty="0" smtClean="0">
                <a:solidFill>
                  <a:schemeClr val="bg1"/>
                </a:solidFill>
                <a:latin typeface="Cambria" panose="02040503050406030204" pitchFamily="18" charset="0"/>
              </a:rPr>
              <a:t>Objectives and strategies</a:t>
            </a:r>
          </a:p>
          <a:p>
            <a:pPr marL="457200" indent="-457200" algn="l">
              <a:spcAft>
                <a:spcPts val="1200"/>
              </a:spcAft>
              <a:buFont typeface="Arial" panose="020B0604020202020204" pitchFamily="34" charset="0"/>
              <a:buChar char="•"/>
            </a:pPr>
            <a:r>
              <a:rPr lang="en-US" sz="2800" b="1" dirty="0" smtClean="0">
                <a:solidFill>
                  <a:schemeClr val="bg1"/>
                </a:solidFill>
                <a:latin typeface="Cambria" panose="02040503050406030204" pitchFamily="18" charset="0"/>
              </a:rPr>
              <a:t>Project </a:t>
            </a:r>
            <a:r>
              <a:rPr lang="en-US" sz="2800" b="1" dirty="0">
                <a:solidFill>
                  <a:schemeClr val="bg1"/>
                </a:solidFill>
                <a:latin typeface="Cambria" panose="02040503050406030204" pitchFamily="18" charset="0"/>
              </a:rPr>
              <a:t>p</a:t>
            </a:r>
            <a:r>
              <a:rPr lang="en-US" sz="2800" b="1" dirty="0" smtClean="0">
                <a:solidFill>
                  <a:schemeClr val="bg1"/>
                </a:solidFill>
                <a:latin typeface="Cambria" panose="02040503050406030204" pitchFamily="18" charset="0"/>
              </a:rPr>
              <a:t>lans and budgets</a:t>
            </a:r>
          </a:p>
          <a:p>
            <a:pPr marL="457200" indent="-457200" algn="l">
              <a:spcAft>
                <a:spcPts val="1200"/>
              </a:spcAft>
              <a:buFont typeface="Arial" panose="020B0604020202020204" pitchFamily="34" charset="0"/>
              <a:buChar char="•"/>
            </a:pPr>
            <a:r>
              <a:rPr lang="en-US" sz="2800" b="1" dirty="0" smtClean="0">
                <a:solidFill>
                  <a:schemeClr val="bg1"/>
                </a:solidFill>
                <a:latin typeface="Cambria" panose="02040503050406030204" pitchFamily="18" charset="0"/>
              </a:rPr>
              <a:t>Conference Approval Material</a:t>
            </a:r>
          </a:p>
          <a:p>
            <a:pPr marL="457200" indent="-457200">
              <a:spcAft>
                <a:spcPts val="1200"/>
              </a:spcAft>
              <a:buFont typeface="Arial" panose="020B0604020202020204" pitchFamily="34" charset="0"/>
              <a:buChar char="•"/>
            </a:pPr>
            <a:r>
              <a:rPr lang="en-US" sz="2800" b="1" dirty="0">
                <a:solidFill>
                  <a:schemeClr val="bg1"/>
                </a:solidFill>
                <a:latin typeface="Cambria" panose="02040503050406030204" pitchFamily="18" charset="0"/>
              </a:rPr>
              <a:t>Always more </a:t>
            </a:r>
            <a:r>
              <a:rPr lang="en-US" sz="2800" b="1" dirty="0" smtClean="0">
                <a:solidFill>
                  <a:schemeClr val="bg1"/>
                </a:solidFill>
                <a:latin typeface="Cambria" panose="02040503050406030204" pitchFamily="18" charset="0"/>
              </a:rPr>
              <a:t>work than </a:t>
            </a:r>
            <a:r>
              <a:rPr lang="en-US" sz="2800" b="1" dirty="0">
                <a:solidFill>
                  <a:schemeClr val="bg1"/>
                </a:solidFill>
                <a:latin typeface="Cambria" panose="02040503050406030204" pitchFamily="18" charset="0"/>
              </a:rPr>
              <a:t>we can achieve</a:t>
            </a:r>
          </a:p>
          <a:p>
            <a:pPr marL="457200" indent="-457200" algn="l">
              <a:spcAft>
                <a:spcPts val="2400"/>
              </a:spcAft>
              <a:buFont typeface="Arial" panose="020B0604020202020204" pitchFamily="34" charset="0"/>
              <a:buChar char="•"/>
            </a:pPr>
            <a:endParaRPr lang="en-US" sz="2800" b="1" dirty="0" smtClean="0">
              <a:solidFill>
                <a:schemeClr val="bg1"/>
              </a:solidFill>
              <a:latin typeface="Cambria" panose="020405030504060302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962115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6691" y="373514"/>
            <a:ext cx="9628908" cy="1325563"/>
          </a:xfrm>
        </p:spPr>
        <p:txBody>
          <a:bodyPr>
            <a:normAutofit/>
          </a:bodyPr>
          <a:lstStyle/>
          <a:p>
            <a:r>
              <a:rPr lang="en-US" sz="4500" b="1" dirty="0" smtClean="0">
                <a:latin typeface="Cambria" panose="02040503050406030204" pitchFamily="18" charset="0"/>
              </a:rPr>
              <a:t>What’s a </a:t>
            </a:r>
            <a:r>
              <a:rPr lang="en-US" sz="4500" b="1" i="1" dirty="0" smtClean="0">
                <a:latin typeface="Cambria" panose="02040503050406030204" pitchFamily="18" charset="0"/>
              </a:rPr>
              <a:t>FIPT</a:t>
            </a:r>
            <a:r>
              <a:rPr lang="en-US" sz="4500" b="1" dirty="0" smtClean="0">
                <a:latin typeface="Cambria" panose="02040503050406030204" pitchFamily="18" charset="0"/>
              </a:rPr>
              <a:t>?</a:t>
            </a:r>
            <a:endParaRPr lang="en-US" sz="4500" b="1" dirty="0">
              <a:latin typeface="Cambria" panose="02040503050406030204" pitchFamily="18" charset="0"/>
            </a:endParaRPr>
          </a:p>
        </p:txBody>
      </p:sp>
      <p:sp>
        <p:nvSpPr>
          <p:cNvPr id="3" name="Content Placeholder 2"/>
          <p:cNvSpPr>
            <a:spLocks noGrp="1"/>
          </p:cNvSpPr>
          <p:nvPr>
            <p:ph idx="4294967295"/>
          </p:nvPr>
        </p:nvSpPr>
        <p:spPr>
          <a:xfrm>
            <a:off x="990600" y="1825625"/>
            <a:ext cx="10240818" cy="4351338"/>
          </a:xfrm>
        </p:spPr>
        <p:txBody>
          <a:bodyPr>
            <a:normAutofit/>
          </a:bodyPr>
          <a:lstStyle/>
          <a:p>
            <a:pPr marL="0" indent="0">
              <a:lnSpc>
                <a:spcPct val="100000"/>
              </a:lnSpc>
              <a:spcBef>
                <a:spcPts val="1200"/>
              </a:spcBef>
              <a:buNone/>
            </a:pPr>
            <a:r>
              <a:rPr lang="en-US" sz="3600" dirty="0" smtClean="0">
                <a:latin typeface="Cambria" panose="02040503050406030204" pitchFamily="18" charset="0"/>
              </a:rPr>
              <a:t>The </a:t>
            </a:r>
            <a:r>
              <a:rPr lang="en-US" sz="3600" i="1" dirty="0" smtClean="0">
                <a:latin typeface="Cambria" panose="02040503050406030204" pitchFamily="18" charset="0"/>
              </a:rPr>
              <a:t>Fellowship Intellectual Property Trust</a:t>
            </a:r>
            <a:r>
              <a:rPr lang="en-US" sz="3600" dirty="0">
                <a:latin typeface="Cambria" panose="02040503050406030204" pitchFamily="18" charset="0"/>
              </a:rPr>
              <a:t> </a:t>
            </a:r>
            <a:r>
              <a:rPr lang="en-US" sz="3600" dirty="0" smtClean="0">
                <a:latin typeface="Cambria" panose="02040503050406030204" pitchFamily="18" charset="0"/>
              </a:rPr>
              <a:t>(</a:t>
            </a:r>
            <a:r>
              <a:rPr lang="en-US" sz="3600" i="1" dirty="0" smtClean="0">
                <a:latin typeface="Cambria" panose="02040503050406030204" pitchFamily="18" charset="0"/>
              </a:rPr>
              <a:t>FIPT</a:t>
            </a:r>
            <a:r>
              <a:rPr lang="en-US" sz="3600" dirty="0" smtClean="0">
                <a:latin typeface="Cambria" panose="02040503050406030204" pitchFamily="18" charset="0"/>
              </a:rPr>
              <a:t>) represents the collective decisions of the World Service Conference (WSC) to preserve</a:t>
            </a:r>
          </a:p>
          <a:p>
            <a:pPr lvl="1">
              <a:lnSpc>
                <a:spcPct val="100000"/>
              </a:lnSpc>
              <a:spcBef>
                <a:spcPts val="1200"/>
              </a:spcBef>
              <a:buBlip>
                <a:blip r:embed="rId3"/>
              </a:buBlip>
            </a:pPr>
            <a:r>
              <a:rPr lang="en-US" sz="3200" dirty="0" smtClean="0">
                <a:latin typeface="Cambria" panose="02040503050406030204" pitchFamily="18" charset="0"/>
              </a:rPr>
              <a:t> the integrity of NA’s published message, and</a:t>
            </a:r>
          </a:p>
          <a:p>
            <a:pPr lvl="1">
              <a:lnSpc>
                <a:spcPct val="100000"/>
              </a:lnSpc>
              <a:spcBef>
                <a:spcPts val="1200"/>
              </a:spcBef>
              <a:buBlip>
                <a:blip r:embed="rId3"/>
              </a:buBlip>
            </a:pPr>
            <a:r>
              <a:rPr lang="en-US" sz="3200" dirty="0" smtClean="0">
                <a:latin typeface="Cambria" panose="02040503050406030204" pitchFamily="18" charset="0"/>
              </a:rPr>
              <a:t> the accountability of our publishing services</a:t>
            </a:r>
            <a:endParaRPr lang="en-US" sz="3200" dirty="0">
              <a:latin typeface="Cambria" panose="020405030504060302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479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4133088" y="416260"/>
            <a:ext cx="7599172" cy="1659428"/>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lIns="35719" tIns="35719" rIns="35719" bIns="35719" anchor="ctr">
            <a:noAutofit/>
          </a:bodyPr>
          <a:lstStyle/>
          <a:p>
            <a:pPr marL="0" lvl="1" indent="0" algn="r" defTabSz="457200">
              <a:defRPr sz="1800"/>
            </a:pPr>
            <a:r>
              <a:rPr lang="en-US" sz="3600" b="1" dirty="0">
                <a:latin typeface="Cambria" panose="02040503050406030204" pitchFamily="18" charset="0"/>
              </a:rPr>
              <a:t>2016-2018 Strategic Plan</a:t>
            </a:r>
            <a:r>
              <a:rPr lang="en-US" sz="3600" b="1" dirty="0" smtClean="0">
                <a:latin typeface="Cambria" panose="02040503050406030204" pitchFamily="18" charset="0"/>
              </a:rPr>
              <a:t>:</a:t>
            </a:r>
            <a:br>
              <a:rPr lang="en-US" sz="3600" b="1" dirty="0" smtClean="0">
                <a:latin typeface="Cambria" panose="02040503050406030204" pitchFamily="18" charset="0"/>
              </a:rPr>
            </a:br>
            <a:r>
              <a:rPr lang="en-US" sz="3200" dirty="0" smtClean="0">
                <a:solidFill>
                  <a:prstClr val="black"/>
                </a:solidFill>
                <a:latin typeface="Cambria" panose="02040503050406030204" pitchFamily="18" charset="0"/>
              </a:rPr>
              <a:t>“</a:t>
            </a:r>
            <a:r>
              <a:rPr lang="en-US" sz="3200" dirty="0">
                <a:solidFill>
                  <a:prstClr val="black"/>
                </a:solidFill>
                <a:latin typeface="Cambria" panose="02040503050406030204" pitchFamily="18" charset="0"/>
              </a:rPr>
              <a:t>Develop new recovery literature and/or revise existing literature to meet Fellowship needs</a:t>
            </a:r>
            <a:r>
              <a:rPr lang="en-US" sz="3200" dirty="0" smtClean="0">
                <a:solidFill>
                  <a:prstClr val="black"/>
                </a:solidFill>
                <a:latin typeface="Cambria" panose="02040503050406030204" pitchFamily="18" charset="0"/>
              </a:rPr>
              <a:t>.”</a:t>
            </a:r>
            <a:endParaRPr sz="4500" dirty="0">
              <a:latin typeface="Cambria" panose="02040503050406030204" pitchFamily="18" charset="0"/>
              <a:ea typeface="Cambria" charset="0"/>
              <a:cs typeface="Cambria" charset="0"/>
              <a:sym typeface="BotonBQ-Bold"/>
            </a:endParaRPr>
          </a:p>
        </p:txBody>
      </p:sp>
      <p:sp>
        <p:nvSpPr>
          <p:cNvPr id="6" name="Rectangle 5"/>
          <p:cNvSpPr/>
          <p:nvPr/>
        </p:nvSpPr>
        <p:spPr>
          <a:xfrm>
            <a:off x="274320" y="2672523"/>
            <a:ext cx="10899648" cy="4233672"/>
          </a:xfrm>
          <a:prstGeom prst="rect">
            <a:avLst/>
          </a:prstGeom>
        </p:spPr>
        <p:txBody>
          <a:bodyPr>
            <a:noAutofit/>
          </a:bodyPr>
          <a:lstStyle/>
          <a:p>
            <a:pPr marL="457200" indent="-457200">
              <a:spcBef>
                <a:spcPts val="1200"/>
              </a:spcBef>
              <a:buBlip>
                <a:blip r:embed="rId3"/>
              </a:buBlip>
            </a:pPr>
            <a:r>
              <a:rPr lang="en-US" sz="2900" b="1" dirty="0" smtClean="0">
                <a:latin typeface="Cambria" charset="0"/>
                <a:ea typeface="Cambria" charset="0"/>
                <a:cs typeface="Cambria" charset="0"/>
              </a:rPr>
              <a:t>Publish </a:t>
            </a:r>
            <a:r>
              <a:rPr lang="en-US" sz="2900" b="1" i="1" dirty="0" smtClean="0">
                <a:latin typeface="Cambria" charset="0"/>
                <a:ea typeface="Cambria" charset="0"/>
                <a:cs typeface="Cambria" charset="0"/>
              </a:rPr>
              <a:t>Guiding Principles: The Spirit of Our Traditions</a:t>
            </a:r>
            <a:r>
              <a:rPr lang="en-US" sz="2900" b="1" dirty="0" smtClean="0">
                <a:latin typeface="Cambria" charset="0"/>
                <a:ea typeface="Cambria" charset="0"/>
                <a:cs typeface="Cambria" charset="0"/>
              </a:rPr>
              <a:t/>
            </a:r>
            <a:br>
              <a:rPr lang="en-US" sz="2900" b="1" dirty="0" smtClean="0">
                <a:latin typeface="Cambria" charset="0"/>
                <a:ea typeface="Cambria" charset="0"/>
                <a:cs typeface="Cambria" charset="0"/>
              </a:rPr>
            </a:br>
            <a:r>
              <a:rPr lang="en-US" sz="2900" dirty="0" smtClean="0">
                <a:latin typeface="Cambria" charset="0"/>
                <a:ea typeface="Cambria" charset="0"/>
                <a:cs typeface="Cambria" charset="0"/>
              </a:rPr>
              <a:t>Accomplished with approval and publishing of </a:t>
            </a:r>
            <a:r>
              <a:rPr lang="en-US" sz="2900" i="1" dirty="0" smtClean="0">
                <a:latin typeface="Cambria" charset="0"/>
                <a:ea typeface="Cambria" charset="0"/>
                <a:cs typeface="Cambria" charset="0"/>
              </a:rPr>
              <a:t>Guiding Principles</a:t>
            </a:r>
            <a:endParaRPr lang="en-US" sz="2900" i="1" dirty="0">
              <a:latin typeface="Cambria" charset="0"/>
              <a:ea typeface="Cambria" charset="0"/>
              <a:cs typeface="Cambria" charset="0"/>
            </a:endParaRPr>
          </a:p>
          <a:p>
            <a:pPr marL="457200" indent="-457200">
              <a:lnSpc>
                <a:spcPct val="105000"/>
              </a:lnSpc>
              <a:spcBef>
                <a:spcPts val="1200"/>
              </a:spcBef>
              <a:buBlip>
                <a:blip r:embed="rId3"/>
              </a:buBlip>
            </a:pPr>
            <a:r>
              <a:rPr lang="en-US" sz="2900" b="1" dirty="0" smtClean="0">
                <a:latin typeface="Cambria" charset="0"/>
                <a:ea typeface="Cambria" charset="0"/>
                <a:cs typeface="Cambria" charset="0"/>
              </a:rPr>
              <a:t>Identify and </a:t>
            </a:r>
            <a:r>
              <a:rPr lang="en-US" sz="2900" b="1" dirty="0">
                <a:latin typeface="Cambria" charset="0"/>
                <a:ea typeface="Cambria" charset="0"/>
                <a:cs typeface="Cambria" charset="0"/>
              </a:rPr>
              <a:t>pursue </a:t>
            </a:r>
            <a:r>
              <a:rPr lang="en-US" sz="2900" b="1" dirty="0" smtClean="0">
                <a:latin typeface="Cambria" charset="0"/>
                <a:ea typeface="Cambria" charset="0"/>
                <a:cs typeface="Cambria" charset="0"/>
              </a:rPr>
              <a:t>recovery </a:t>
            </a:r>
            <a:r>
              <a:rPr lang="en-US" sz="2900" b="1" dirty="0">
                <a:latin typeface="Cambria" charset="0"/>
                <a:ea typeface="Cambria" charset="0"/>
                <a:cs typeface="Cambria" charset="0"/>
              </a:rPr>
              <a:t>literature priorities based on the results of the 2016 </a:t>
            </a:r>
            <a:r>
              <a:rPr lang="en-US" sz="2900" b="1" i="1" dirty="0">
                <a:latin typeface="Cambria" charset="0"/>
                <a:ea typeface="Cambria" charset="0"/>
                <a:cs typeface="Cambria" charset="0"/>
              </a:rPr>
              <a:t>CAR</a:t>
            </a:r>
            <a:r>
              <a:rPr lang="en-US" sz="2900" b="1" dirty="0">
                <a:latin typeface="Cambria" charset="0"/>
                <a:ea typeface="Cambria" charset="0"/>
                <a:cs typeface="Cambria" charset="0"/>
              </a:rPr>
              <a:t> Fellowship </a:t>
            </a:r>
            <a:r>
              <a:rPr lang="en-US" sz="2900" b="1" dirty="0" smtClean="0">
                <a:latin typeface="Cambria" charset="0"/>
                <a:ea typeface="Cambria" charset="0"/>
                <a:cs typeface="Cambria" charset="0"/>
              </a:rPr>
              <a:t>survey</a:t>
            </a:r>
            <a:br>
              <a:rPr lang="en-US" sz="2900" b="1" dirty="0" smtClean="0">
                <a:latin typeface="Cambria" charset="0"/>
                <a:ea typeface="Cambria" charset="0"/>
                <a:cs typeface="Cambria" charset="0"/>
              </a:rPr>
            </a:br>
            <a:r>
              <a:rPr lang="en-US" sz="2900" dirty="0" smtClean="0">
                <a:latin typeface="Cambria" charset="0"/>
                <a:ea typeface="Cambria" charset="0"/>
                <a:cs typeface="Cambria" charset="0"/>
              </a:rPr>
              <a:t>Meditation book and mental health/mental illness IP </a:t>
            </a:r>
            <a:br>
              <a:rPr lang="en-US" sz="2900" dirty="0" smtClean="0">
                <a:latin typeface="Cambria" charset="0"/>
                <a:ea typeface="Cambria" charset="0"/>
                <a:cs typeface="Cambria" charset="0"/>
              </a:rPr>
            </a:br>
            <a:r>
              <a:rPr lang="en-US" sz="2900" dirty="0" smtClean="0">
                <a:latin typeface="Cambria" charset="0"/>
                <a:ea typeface="Cambria" charset="0"/>
                <a:cs typeface="Cambria" charset="0"/>
              </a:rPr>
              <a:t>project plans will be included in 2018 Conference </a:t>
            </a:r>
            <a:br>
              <a:rPr lang="en-US" sz="2900" dirty="0" smtClean="0">
                <a:latin typeface="Cambria" charset="0"/>
                <a:ea typeface="Cambria" charset="0"/>
                <a:cs typeface="Cambria" charset="0"/>
              </a:rPr>
            </a:br>
            <a:r>
              <a:rPr lang="en-US" sz="2900" dirty="0" smtClean="0">
                <a:latin typeface="Cambria" charset="0"/>
                <a:ea typeface="Cambria" charset="0"/>
                <a:cs typeface="Cambria" charset="0"/>
              </a:rPr>
              <a:t>Approval Track Material for consideration by </a:t>
            </a:r>
            <a:br>
              <a:rPr lang="en-US" sz="2900" dirty="0" smtClean="0">
                <a:latin typeface="Cambria" charset="0"/>
                <a:ea typeface="Cambria" charset="0"/>
                <a:cs typeface="Cambria" charset="0"/>
              </a:rPr>
            </a:br>
            <a:r>
              <a:rPr lang="en-US" sz="2900" dirty="0" smtClean="0">
                <a:latin typeface="Cambria" charset="0"/>
                <a:ea typeface="Cambria" charset="0"/>
                <a:cs typeface="Cambria" charset="0"/>
              </a:rPr>
              <a:t>WSC 2018</a:t>
            </a:r>
            <a:endParaRPr lang="en-US" sz="2900" dirty="0">
              <a:latin typeface="Cambria" charset="0"/>
              <a:ea typeface="Cambria" charset="0"/>
              <a:cs typeface="Cambria" charset="0"/>
            </a:endParaRPr>
          </a:p>
          <a:p>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4510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ight Arrow 10"/>
          <p:cNvSpPr/>
          <p:nvPr/>
        </p:nvSpPr>
        <p:spPr>
          <a:xfrm>
            <a:off x="37410" y="874718"/>
            <a:ext cx="12154590" cy="4635501"/>
          </a:xfrm>
          <a:prstGeom prst="rightArrow">
            <a:avLst/>
          </a:prstGeom>
          <a:solidFill>
            <a:schemeClr val="tx1"/>
          </a:solidFill>
          <a:ln w="76200">
            <a:solidFill>
              <a:schemeClr val="tx1"/>
            </a:solidFill>
          </a:ln>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300095" y="1454722"/>
            <a:ext cx="2514600" cy="3423216"/>
          </a:xfrm>
          <a:custGeom>
            <a:avLst/>
            <a:gdLst>
              <a:gd name="connsiteX0" fmla="*/ 0 w 2280794"/>
              <a:gd name="connsiteY0" fmla="*/ 262754 h 1576493"/>
              <a:gd name="connsiteX1" fmla="*/ 262754 w 2280794"/>
              <a:gd name="connsiteY1" fmla="*/ 0 h 1576493"/>
              <a:gd name="connsiteX2" fmla="*/ 2018040 w 2280794"/>
              <a:gd name="connsiteY2" fmla="*/ 0 h 1576493"/>
              <a:gd name="connsiteX3" fmla="*/ 2280794 w 2280794"/>
              <a:gd name="connsiteY3" fmla="*/ 262754 h 1576493"/>
              <a:gd name="connsiteX4" fmla="*/ 2280794 w 2280794"/>
              <a:gd name="connsiteY4" fmla="*/ 1313739 h 1576493"/>
              <a:gd name="connsiteX5" fmla="*/ 2018040 w 2280794"/>
              <a:gd name="connsiteY5" fmla="*/ 1576493 h 1576493"/>
              <a:gd name="connsiteX6" fmla="*/ 262754 w 2280794"/>
              <a:gd name="connsiteY6" fmla="*/ 1576493 h 1576493"/>
              <a:gd name="connsiteX7" fmla="*/ 0 w 2280794"/>
              <a:gd name="connsiteY7" fmla="*/ 1313739 h 1576493"/>
              <a:gd name="connsiteX8" fmla="*/ 0 w 2280794"/>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794" h="1576493">
                <a:moveTo>
                  <a:pt x="0" y="262754"/>
                </a:moveTo>
                <a:cubicBezTo>
                  <a:pt x="0" y="117639"/>
                  <a:pt x="117639" y="0"/>
                  <a:pt x="262754" y="0"/>
                </a:cubicBezTo>
                <a:lnTo>
                  <a:pt x="2018040" y="0"/>
                </a:lnTo>
                <a:cubicBezTo>
                  <a:pt x="2163155" y="0"/>
                  <a:pt x="2280794" y="117639"/>
                  <a:pt x="2280794" y="262754"/>
                </a:cubicBezTo>
                <a:lnTo>
                  <a:pt x="2280794" y="1313739"/>
                </a:lnTo>
                <a:cubicBezTo>
                  <a:pt x="2280794" y="1458854"/>
                  <a:pt x="2163155" y="1576493"/>
                  <a:pt x="2018040" y="1576493"/>
                </a:cubicBezTo>
                <a:lnTo>
                  <a:pt x="262754" y="1576493"/>
                </a:lnTo>
                <a:cubicBezTo>
                  <a:pt x="117639" y="1576493"/>
                  <a:pt x="0" y="1458854"/>
                  <a:pt x="0" y="1313739"/>
                </a:cubicBezTo>
                <a:lnTo>
                  <a:pt x="0" y="262754"/>
                </a:lnTo>
                <a:close/>
              </a:path>
            </a:pathLst>
          </a:custGeom>
          <a:solidFill>
            <a:srgbClr val="A7A9A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n-US" sz="2700" kern="1200" dirty="0" smtClean="0">
                <a:latin typeface="Cambria" charset="0"/>
                <a:ea typeface="Cambria" charset="0"/>
                <a:cs typeface="Cambria" charset="0"/>
              </a:rPr>
              <a:t>Environmental</a:t>
            </a:r>
          </a:p>
          <a:p>
            <a:pPr lvl="0" algn="ctr" defTabSz="755650">
              <a:spcBef>
                <a:spcPct val="0"/>
              </a:spcBef>
            </a:pPr>
            <a:r>
              <a:rPr lang="en-US" sz="2700" kern="1200" dirty="0" smtClean="0">
                <a:latin typeface="Cambria" charset="0"/>
                <a:ea typeface="Cambria" charset="0"/>
                <a:cs typeface="Cambria" charset="0"/>
              </a:rPr>
              <a:t>Scan</a:t>
            </a:r>
          </a:p>
          <a:p>
            <a:pPr lvl="0" algn="ctr" defTabSz="755650">
              <a:spcBef>
                <a:spcPct val="0"/>
              </a:spcBef>
            </a:pPr>
            <a:endParaRPr lang="en-US" sz="2900" dirty="0">
              <a:latin typeface="Cambria" charset="0"/>
              <a:ea typeface="Cambria" charset="0"/>
              <a:cs typeface="Cambria" charset="0"/>
            </a:endParaRPr>
          </a:p>
          <a:p>
            <a:pPr lvl="0" algn="ctr" defTabSz="755650">
              <a:spcBef>
                <a:spcPct val="0"/>
              </a:spcBef>
            </a:pPr>
            <a:r>
              <a:rPr lang="en-US" sz="2400" dirty="0" smtClean="0">
                <a:latin typeface="Cambria" charset="0"/>
                <a:ea typeface="Cambria" charset="0"/>
                <a:cs typeface="Cambria" charset="0"/>
              </a:rPr>
              <a:t>internal</a:t>
            </a:r>
            <a:endParaRPr lang="en-US" sz="2400" dirty="0">
              <a:latin typeface="Cambria" charset="0"/>
              <a:ea typeface="Cambria" charset="0"/>
              <a:cs typeface="Cambria" charset="0"/>
            </a:endParaRPr>
          </a:p>
          <a:p>
            <a:pPr lvl="0" algn="ctr" defTabSz="755650">
              <a:spcBef>
                <a:spcPct val="0"/>
              </a:spcBef>
            </a:pPr>
            <a:r>
              <a:rPr lang="en-US" sz="2400" dirty="0">
                <a:latin typeface="Cambria" charset="0"/>
                <a:ea typeface="Cambria" charset="0"/>
                <a:cs typeface="Cambria" charset="0"/>
              </a:rPr>
              <a:t>external</a:t>
            </a:r>
          </a:p>
          <a:p>
            <a:pPr lvl="0" algn="ctr" defTabSz="755650">
              <a:spcBef>
                <a:spcPct val="0"/>
              </a:spcBef>
            </a:pPr>
            <a:endParaRPr lang="en-US" sz="2900" kern="1200" dirty="0" smtClean="0"/>
          </a:p>
          <a:p>
            <a:pPr lvl="0" algn="ctr" defTabSz="755650">
              <a:spcBef>
                <a:spcPct val="0"/>
              </a:spcBef>
            </a:pPr>
            <a:endParaRPr lang="en-US" sz="2900" kern="1200" dirty="0" smtClean="0"/>
          </a:p>
        </p:txBody>
      </p:sp>
      <p:sp>
        <p:nvSpPr>
          <p:cNvPr id="13" name="Freeform 12"/>
          <p:cNvSpPr/>
          <p:nvPr/>
        </p:nvSpPr>
        <p:spPr>
          <a:xfrm>
            <a:off x="3049365" y="1454721"/>
            <a:ext cx="2514600" cy="3423218"/>
          </a:xfrm>
          <a:custGeom>
            <a:avLst/>
            <a:gdLst>
              <a:gd name="connsiteX0" fmla="*/ 0 w 1842830"/>
              <a:gd name="connsiteY0" fmla="*/ 262754 h 1576493"/>
              <a:gd name="connsiteX1" fmla="*/ 262754 w 1842830"/>
              <a:gd name="connsiteY1" fmla="*/ 0 h 1576493"/>
              <a:gd name="connsiteX2" fmla="*/ 1580076 w 1842830"/>
              <a:gd name="connsiteY2" fmla="*/ 0 h 1576493"/>
              <a:gd name="connsiteX3" fmla="*/ 1842830 w 1842830"/>
              <a:gd name="connsiteY3" fmla="*/ 262754 h 1576493"/>
              <a:gd name="connsiteX4" fmla="*/ 1842830 w 1842830"/>
              <a:gd name="connsiteY4" fmla="*/ 1313739 h 1576493"/>
              <a:gd name="connsiteX5" fmla="*/ 1580076 w 1842830"/>
              <a:gd name="connsiteY5" fmla="*/ 1576493 h 1576493"/>
              <a:gd name="connsiteX6" fmla="*/ 262754 w 1842830"/>
              <a:gd name="connsiteY6" fmla="*/ 1576493 h 1576493"/>
              <a:gd name="connsiteX7" fmla="*/ 0 w 1842830"/>
              <a:gd name="connsiteY7" fmla="*/ 1313739 h 1576493"/>
              <a:gd name="connsiteX8" fmla="*/ 0 w 1842830"/>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830" h="1576493">
                <a:moveTo>
                  <a:pt x="0" y="262754"/>
                </a:moveTo>
                <a:cubicBezTo>
                  <a:pt x="0" y="117639"/>
                  <a:pt x="117639" y="0"/>
                  <a:pt x="262754" y="0"/>
                </a:cubicBezTo>
                <a:lnTo>
                  <a:pt x="1580076" y="0"/>
                </a:lnTo>
                <a:cubicBezTo>
                  <a:pt x="1725191" y="0"/>
                  <a:pt x="1842830" y="117639"/>
                  <a:pt x="1842830" y="262754"/>
                </a:cubicBezTo>
                <a:lnTo>
                  <a:pt x="1842830" y="1313739"/>
                </a:lnTo>
                <a:cubicBezTo>
                  <a:pt x="1842830" y="1458854"/>
                  <a:pt x="1725191" y="1576493"/>
                  <a:pt x="1580076" y="1576493"/>
                </a:cubicBezTo>
                <a:lnTo>
                  <a:pt x="262754" y="1576493"/>
                </a:lnTo>
                <a:cubicBezTo>
                  <a:pt x="117639" y="1576493"/>
                  <a:pt x="0" y="1458854"/>
                  <a:pt x="0" y="1313739"/>
                </a:cubicBezTo>
                <a:lnTo>
                  <a:pt x="0" y="262754"/>
                </a:lnTo>
                <a:close/>
              </a:path>
            </a:pathLst>
          </a:custGeom>
          <a:solidFill>
            <a:srgbClr val="27AAE1"/>
          </a:solid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n-US" sz="2700" kern="1200" dirty="0" smtClean="0">
                <a:latin typeface="Cambria" charset="0"/>
                <a:ea typeface="Cambria" charset="0"/>
                <a:cs typeface="Cambria" charset="0"/>
              </a:rPr>
              <a:t>Objectives</a:t>
            </a:r>
          </a:p>
          <a:p>
            <a:pPr lvl="0" algn="ctr" defTabSz="755650">
              <a:spcBef>
                <a:spcPct val="0"/>
              </a:spcBef>
            </a:pPr>
            <a:endParaRPr lang="en-US" sz="2900" dirty="0">
              <a:latin typeface="Cambria" charset="0"/>
              <a:ea typeface="Cambria" charset="0"/>
              <a:cs typeface="Cambria" charset="0"/>
            </a:endParaRPr>
          </a:p>
          <a:p>
            <a:pPr lvl="0" algn="ctr" defTabSz="755650">
              <a:spcBef>
                <a:spcPct val="0"/>
              </a:spcBef>
            </a:pPr>
            <a:endParaRPr lang="en-US" sz="2900" dirty="0" smtClean="0">
              <a:latin typeface="Cambria" charset="0"/>
              <a:ea typeface="Cambria" charset="0"/>
              <a:cs typeface="Cambria" charset="0"/>
            </a:endParaRPr>
          </a:p>
          <a:p>
            <a:pPr lvl="0" algn="ctr" defTabSz="755650">
              <a:spcBef>
                <a:spcPct val="0"/>
              </a:spcBef>
            </a:pPr>
            <a:r>
              <a:rPr lang="en-US" sz="2400" dirty="0" smtClean="0">
                <a:latin typeface="Cambria" charset="0"/>
                <a:ea typeface="Cambria" charset="0"/>
                <a:cs typeface="Cambria" charset="0"/>
              </a:rPr>
              <a:t>goals</a:t>
            </a:r>
            <a:endParaRPr lang="en-US" sz="2400" dirty="0">
              <a:latin typeface="Cambria" charset="0"/>
              <a:ea typeface="Cambria" charset="0"/>
              <a:cs typeface="Cambria" charset="0"/>
            </a:endParaRPr>
          </a:p>
          <a:p>
            <a:pPr algn="ctr" defTabSz="755650">
              <a:spcBef>
                <a:spcPct val="0"/>
              </a:spcBef>
            </a:pPr>
            <a:r>
              <a:rPr lang="en-US" sz="2400" dirty="0">
                <a:latin typeface="Cambria" charset="0"/>
                <a:ea typeface="Cambria" charset="0"/>
                <a:cs typeface="Cambria" charset="0"/>
              </a:rPr>
              <a:t>next 2 years</a:t>
            </a:r>
          </a:p>
          <a:p>
            <a:pPr lvl="0" algn="ctr" defTabSz="755650">
              <a:spcBef>
                <a:spcPct val="0"/>
              </a:spcBef>
            </a:pPr>
            <a:endParaRPr lang="en-US" sz="2800" kern="1200" dirty="0">
              <a:latin typeface="Cambria" charset="0"/>
              <a:ea typeface="Cambria" charset="0"/>
              <a:cs typeface="Cambria" charset="0"/>
            </a:endParaRPr>
          </a:p>
        </p:txBody>
      </p:sp>
      <p:sp>
        <p:nvSpPr>
          <p:cNvPr id="14" name="Freeform 13"/>
          <p:cNvSpPr/>
          <p:nvPr/>
        </p:nvSpPr>
        <p:spPr>
          <a:xfrm>
            <a:off x="6028550" y="1454719"/>
            <a:ext cx="2514600" cy="3423219"/>
          </a:xfrm>
          <a:custGeom>
            <a:avLst/>
            <a:gdLst>
              <a:gd name="connsiteX0" fmla="*/ 0 w 3921248"/>
              <a:gd name="connsiteY0" fmla="*/ 262754 h 1576493"/>
              <a:gd name="connsiteX1" fmla="*/ 262754 w 3921248"/>
              <a:gd name="connsiteY1" fmla="*/ 0 h 1576493"/>
              <a:gd name="connsiteX2" fmla="*/ 3658494 w 3921248"/>
              <a:gd name="connsiteY2" fmla="*/ 0 h 1576493"/>
              <a:gd name="connsiteX3" fmla="*/ 3921248 w 3921248"/>
              <a:gd name="connsiteY3" fmla="*/ 262754 h 1576493"/>
              <a:gd name="connsiteX4" fmla="*/ 3921248 w 3921248"/>
              <a:gd name="connsiteY4" fmla="*/ 1313739 h 1576493"/>
              <a:gd name="connsiteX5" fmla="*/ 3658494 w 3921248"/>
              <a:gd name="connsiteY5" fmla="*/ 1576493 h 1576493"/>
              <a:gd name="connsiteX6" fmla="*/ 262754 w 3921248"/>
              <a:gd name="connsiteY6" fmla="*/ 1576493 h 1576493"/>
              <a:gd name="connsiteX7" fmla="*/ 0 w 3921248"/>
              <a:gd name="connsiteY7" fmla="*/ 1313739 h 1576493"/>
              <a:gd name="connsiteX8" fmla="*/ 0 w 3921248"/>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248" h="1576493">
                <a:moveTo>
                  <a:pt x="0" y="262754"/>
                </a:moveTo>
                <a:cubicBezTo>
                  <a:pt x="0" y="117639"/>
                  <a:pt x="117639" y="0"/>
                  <a:pt x="262754" y="0"/>
                </a:cubicBezTo>
                <a:lnTo>
                  <a:pt x="3658494" y="0"/>
                </a:lnTo>
                <a:cubicBezTo>
                  <a:pt x="3803609" y="0"/>
                  <a:pt x="3921248" y="117639"/>
                  <a:pt x="3921248" y="262754"/>
                </a:cubicBezTo>
                <a:lnTo>
                  <a:pt x="3921248" y="1313739"/>
                </a:lnTo>
                <a:cubicBezTo>
                  <a:pt x="3921248" y="1458854"/>
                  <a:pt x="3803609" y="1576493"/>
                  <a:pt x="3658494" y="1576493"/>
                </a:cubicBezTo>
                <a:lnTo>
                  <a:pt x="262754" y="1576493"/>
                </a:lnTo>
                <a:cubicBezTo>
                  <a:pt x="117639" y="1576493"/>
                  <a:pt x="0" y="1458854"/>
                  <a:pt x="0" y="1313739"/>
                </a:cubicBezTo>
                <a:lnTo>
                  <a:pt x="0" y="262754"/>
                </a:lnTo>
                <a:close/>
              </a:path>
            </a:pathLst>
          </a:custGeom>
          <a:solidFill>
            <a:srgbClr val="373896"/>
          </a:solid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141728" tIns="141728" rIns="141728" bIns="141728" numCol="1" spcCol="1270" anchor="t" anchorCtr="0">
            <a:noAutofit/>
          </a:bodyPr>
          <a:lstStyle/>
          <a:p>
            <a:pPr algn="ctr" defTabSz="755650">
              <a:spcBef>
                <a:spcPct val="0"/>
              </a:spcBef>
            </a:pPr>
            <a:r>
              <a:rPr lang="en-US" sz="2700" dirty="0" smtClean="0">
                <a:latin typeface="Cambria" charset="0"/>
                <a:ea typeface="Cambria" charset="0"/>
                <a:cs typeface="Cambria" charset="0"/>
              </a:rPr>
              <a:t>Strategies</a:t>
            </a:r>
          </a:p>
          <a:p>
            <a:pPr algn="ctr" defTabSz="755650">
              <a:spcBef>
                <a:spcPct val="0"/>
              </a:spcBef>
            </a:pPr>
            <a:endParaRPr lang="en-US" sz="2800" dirty="0">
              <a:solidFill>
                <a:schemeClr val="bg1"/>
              </a:solidFill>
              <a:latin typeface="Cambria" charset="0"/>
              <a:ea typeface="Cambria" charset="0"/>
              <a:cs typeface="Cambria" charset="0"/>
            </a:endParaRPr>
          </a:p>
          <a:p>
            <a:pPr algn="ctr" defTabSz="755650">
              <a:spcBef>
                <a:spcPct val="0"/>
              </a:spcBef>
            </a:pPr>
            <a:endParaRPr lang="en-US" sz="2800" dirty="0" smtClean="0">
              <a:solidFill>
                <a:schemeClr val="bg1"/>
              </a:solidFill>
              <a:latin typeface="Cambria" charset="0"/>
              <a:ea typeface="Cambria" charset="0"/>
              <a:cs typeface="Cambria" charset="0"/>
            </a:endParaRPr>
          </a:p>
          <a:p>
            <a:pPr algn="ctr" defTabSz="755650">
              <a:spcBef>
                <a:spcPct val="0"/>
              </a:spcBef>
            </a:pPr>
            <a:r>
              <a:rPr lang="en-US" sz="2400" dirty="0" smtClean="0">
                <a:solidFill>
                  <a:schemeClr val="bg1"/>
                </a:solidFill>
                <a:latin typeface="Cambria" charset="0"/>
                <a:ea typeface="Cambria" charset="0"/>
                <a:cs typeface="Cambria" charset="0"/>
              </a:rPr>
              <a:t>approaches </a:t>
            </a:r>
            <a:r>
              <a:rPr lang="en-US" sz="2400" dirty="0">
                <a:solidFill>
                  <a:schemeClr val="bg1"/>
                </a:solidFill>
                <a:latin typeface="Cambria" charset="0"/>
                <a:ea typeface="Cambria" charset="0"/>
                <a:cs typeface="Cambria" charset="0"/>
              </a:rPr>
              <a:t>to accomplish goals</a:t>
            </a:r>
          </a:p>
          <a:p>
            <a:pPr algn="ctr" defTabSz="755650">
              <a:lnSpc>
                <a:spcPct val="90000"/>
              </a:lnSpc>
              <a:spcBef>
                <a:spcPct val="0"/>
              </a:spcBef>
              <a:spcAft>
                <a:spcPct val="35000"/>
              </a:spcAft>
            </a:pPr>
            <a:endParaRPr lang="en-US" sz="2800" dirty="0" smtClean="0">
              <a:latin typeface="Cambria" charset="0"/>
              <a:ea typeface="Cambria" charset="0"/>
              <a:cs typeface="Cambria" charset="0"/>
            </a:endParaRPr>
          </a:p>
        </p:txBody>
      </p:sp>
      <p:sp>
        <p:nvSpPr>
          <p:cNvPr id="15" name="Freeform 14"/>
          <p:cNvSpPr/>
          <p:nvPr/>
        </p:nvSpPr>
        <p:spPr>
          <a:xfrm>
            <a:off x="9018243" y="1454721"/>
            <a:ext cx="2514600" cy="3423218"/>
          </a:xfrm>
          <a:custGeom>
            <a:avLst/>
            <a:gdLst>
              <a:gd name="connsiteX0" fmla="*/ 0 w 3921248"/>
              <a:gd name="connsiteY0" fmla="*/ 262754 h 1576493"/>
              <a:gd name="connsiteX1" fmla="*/ 262754 w 3921248"/>
              <a:gd name="connsiteY1" fmla="*/ 0 h 1576493"/>
              <a:gd name="connsiteX2" fmla="*/ 3658494 w 3921248"/>
              <a:gd name="connsiteY2" fmla="*/ 0 h 1576493"/>
              <a:gd name="connsiteX3" fmla="*/ 3921248 w 3921248"/>
              <a:gd name="connsiteY3" fmla="*/ 262754 h 1576493"/>
              <a:gd name="connsiteX4" fmla="*/ 3921248 w 3921248"/>
              <a:gd name="connsiteY4" fmla="*/ 1313739 h 1576493"/>
              <a:gd name="connsiteX5" fmla="*/ 3658494 w 3921248"/>
              <a:gd name="connsiteY5" fmla="*/ 1576493 h 1576493"/>
              <a:gd name="connsiteX6" fmla="*/ 262754 w 3921248"/>
              <a:gd name="connsiteY6" fmla="*/ 1576493 h 1576493"/>
              <a:gd name="connsiteX7" fmla="*/ 0 w 3921248"/>
              <a:gd name="connsiteY7" fmla="*/ 1313739 h 1576493"/>
              <a:gd name="connsiteX8" fmla="*/ 0 w 3921248"/>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248" h="1576493">
                <a:moveTo>
                  <a:pt x="0" y="262754"/>
                </a:moveTo>
                <a:cubicBezTo>
                  <a:pt x="0" y="117639"/>
                  <a:pt x="117639" y="0"/>
                  <a:pt x="262754" y="0"/>
                </a:cubicBezTo>
                <a:lnTo>
                  <a:pt x="3658494" y="0"/>
                </a:lnTo>
                <a:cubicBezTo>
                  <a:pt x="3803609" y="0"/>
                  <a:pt x="3921248" y="117639"/>
                  <a:pt x="3921248" y="262754"/>
                </a:cubicBezTo>
                <a:lnTo>
                  <a:pt x="3921248" y="1313739"/>
                </a:lnTo>
                <a:cubicBezTo>
                  <a:pt x="3921248" y="1458854"/>
                  <a:pt x="3803609" y="1576493"/>
                  <a:pt x="3658494" y="1576493"/>
                </a:cubicBezTo>
                <a:lnTo>
                  <a:pt x="262754" y="1576493"/>
                </a:lnTo>
                <a:cubicBezTo>
                  <a:pt x="117639" y="1576493"/>
                  <a:pt x="0" y="1458854"/>
                  <a:pt x="0" y="1313739"/>
                </a:cubicBezTo>
                <a:lnTo>
                  <a:pt x="0" y="262754"/>
                </a:lnTo>
                <a:close/>
              </a:path>
            </a:pathLst>
          </a:custGeom>
          <a:solidFill>
            <a:srgbClr val="92278F"/>
          </a:solidFill>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n-US" sz="2700" dirty="0" smtClean="0">
                <a:latin typeface="Cambria" charset="0"/>
                <a:ea typeface="Cambria" charset="0"/>
                <a:cs typeface="Cambria" charset="0"/>
              </a:rPr>
              <a:t>Project Plans</a:t>
            </a:r>
          </a:p>
          <a:p>
            <a:pPr lvl="0" algn="ctr" defTabSz="755650">
              <a:spcBef>
                <a:spcPts val="6600"/>
              </a:spcBef>
            </a:pPr>
            <a:r>
              <a:rPr lang="en-US" sz="2400" dirty="0" smtClean="0">
                <a:latin typeface="Cambria" charset="0"/>
                <a:ea typeface="Cambria" charset="0"/>
                <a:cs typeface="Cambria" charset="0"/>
              </a:rPr>
              <a:t>CAT </a:t>
            </a:r>
            <a:endParaRPr lang="en-US" sz="2400" dirty="0">
              <a:latin typeface="Cambria" charset="0"/>
              <a:ea typeface="Cambria" charset="0"/>
              <a:cs typeface="Cambria" charset="0"/>
            </a:endParaRPr>
          </a:p>
          <a:p>
            <a:pPr lvl="0" algn="ctr" defTabSz="755650">
              <a:spcBef>
                <a:spcPct val="0"/>
              </a:spcBef>
            </a:pPr>
            <a:r>
              <a:rPr lang="en-US" sz="2400" dirty="0">
                <a:latin typeface="Cambria" charset="0"/>
                <a:ea typeface="Cambria" charset="0"/>
                <a:cs typeface="Cambria" charset="0"/>
              </a:rPr>
              <a:t>WSC </a:t>
            </a:r>
            <a:r>
              <a:rPr lang="en-US" sz="2400" dirty="0" smtClean="0">
                <a:latin typeface="Cambria" charset="0"/>
                <a:ea typeface="Cambria" charset="0"/>
                <a:cs typeface="Cambria" charset="0"/>
              </a:rPr>
              <a:t>decision</a:t>
            </a:r>
            <a:endParaRPr lang="en-US" sz="2400" dirty="0">
              <a:latin typeface="Cambria" charset="0"/>
              <a:ea typeface="Cambria" charset="0"/>
              <a:cs typeface="Cambria" charset="0"/>
            </a:endParaRPr>
          </a:p>
          <a:p>
            <a:pPr lvl="0" algn="ctr" defTabSz="755650">
              <a:spcBef>
                <a:spcPct val="0"/>
              </a:spcBef>
            </a:pPr>
            <a:endParaRPr lang="en-US" sz="2800" dirty="0" smtClean="0">
              <a:latin typeface="Cambria" charset="0"/>
              <a:ea typeface="Cambria" charset="0"/>
              <a:cs typeface="Cambria" charset="0"/>
            </a:endParaRPr>
          </a:p>
        </p:txBody>
      </p:sp>
      <p:sp>
        <p:nvSpPr>
          <p:cNvPr id="16" name="Right Arrow 15"/>
          <p:cNvSpPr/>
          <p:nvPr/>
        </p:nvSpPr>
        <p:spPr>
          <a:xfrm>
            <a:off x="2561655"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ight Arrow 16"/>
          <p:cNvSpPr/>
          <p:nvPr/>
        </p:nvSpPr>
        <p:spPr>
          <a:xfrm>
            <a:off x="5450254"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ight Arrow 17"/>
          <p:cNvSpPr/>
          <p:nvPr/>
        </p:nvSpPr>
        <p:spPr>
          <a:xfrm>
            <a:off x="8354585"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027487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1506939" y="2542032"/>
            <a:ext cx="10115086" cy="1664208"/>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lIns="35719" tIns="35719" rIns="35719" bIns="35719" anchor="t" anchorCtr="0">
            <a:noAutofit/>
          </a:bodyPr>
          <a:lstStyle/>
          <a:p>
            <a:pPr marL="0" lvl="1" algn="r" defTabSz="457200">
              <a:defRPr sz="1800"/>
            </a:pPr>
            <a:r>
              <a:rPr lang="en-US" sz="3200" dirty="0">
                <a:solidFill>
                  <a:srgbClr val="92278F"/>
                </a:solidFill>
                <a:latin typeface="Cambria" panose="02040503050406030204" pitchFamily="18" charset="0"/>
              </a:rPr>
              <a:t>We </a:t>
            </a:r>
            <a:r>
              <a:rPr lang="en-US" sz="3200" dirty="0" smtClean="0">
                <a:solidFill>
                  <a:srgbClr val="92278F"/>
                </a:solidFill>
                <a:latin typeface="Cambria" panose="02040503050406030204" pitchFamily="18" charset="0"/>
              </a:rPr>
              <a:t>are </a:t>
            </a:r>
            <a:r>
              <a:rPr lang="en-US" sz="3200" b="1" dirty="0" smtClean="0">
                <a:latin typeface="Cambria" panose="02040503050406030204" pitchFamily="18" charset="0"/>
              </a:rPr>
              <a:t>grateful</a:t>
            </a:r>
            <a:r>
              <a:rPr lang="en-US" sz="3200" dirty="0" smtClean="0">
                <a:solidFill>
                  <a:srgbClr val="92278F"/>
                </a:solidFill>
                <a:latin typeface="Cambria" panose="02040503050406030204" pitchFamily="18" charset="0"/>
              </a:rPr>
              <a:t> </a:t>
            </a:r>
            <a:r>
              <a:rPr lang="en-US" sz="3200" b="1" dirty="0">
                <a:latin typeface="Cambria" panose="02040503050406030204" pitchFamily="18" charset="0"/>
              </a:rPr>
              <a:t>for </a:t>
            </a:r>
            <a:r>
              <a:rPr lang="en-US" sz="3200" b="1" dirty="0" smtClean="0">
                <a:latin typeface="Cambria" panose="02040503050406030204" pitchFamily="18" charset="0"/>
              </a:rPr>
              <a:t>thoughtful input</a:t>
            </a:r>
            <a:br>
              <a:rPr lang="en-US" sz="3200" b="1" dirty="0" smtClean="0">
                <a:latin typeface="Cambria" panose="02040503050406030204" pitchFamily="18" charset="0"/>
              </a:rPr>
            </a:br>
            <a:r>
              <a:rPr lang="en-US" sz="3200" b="1" dirty="0" smtClean="0">
                <a:latin typeface="Cambria" panose="02040503050406030204" pitchFamily="18" charset="0"/>
              </a:rPr>
              <a:t>from </a:t>
            </a:r>
            <a:r>
              <a:rPr lang="en-US" sz="3200" b="1" dirty="0">
                <a:latin typeface="Cambria" panose="02040503050406030204" pitchFamily="18" charset="0"/>
              </a:rPr>
              <a:t>members and service bodies around the </a:t>
            </a:r>
            <a:r>
              <a:rPr lang="en-US" sz="3200" b="1" dirty="0" smtClean="0">
                <a:latin typeface="Cambria" panose="02040503050406030204" pitchFamily="18" charset="0"/>
              </a:rPr>
              <a:t>world</a:t>
            </a:r>
            <a:br>
              <a:rPr lang="en-US" sz="3200" b="1" dirty="0" smtClean="0">
                <a:latin typeface="Cambria" panose="02040503050406030204" pitchFamily="18" charset="0"/>
              </a:rPr>
            </a:br>
            <a:r>
              <a:rPr lang="en-US" sz="3200" dirty="0" smtClean="0">
                <a:solidFill>
                  <a:srgbClr val="92278F"/>
                </a:solidFill>
                <a:latin typeface="Cambria" panose="02040503050406030204" pitchFamily="18" charset="0"/>
              </a:rPr>
              <a:t>to </a:t>
            </a:r>
            <a:r>
              <a:rPr lang="en-US" sz="3200" dirty="0">
                <a:solidFill>
                  <a:srgbClr val="92278F"/>
                </a:solidFill>
                <a:latin typeface="Cambria" panose="02040503050406030204" pitchFamily="18" charset="0"/>
              </a:rPr>
              <a:t>help </a:t>
            </a:r>
            <a:r>
              <a:rPr lang="en-US" sz="3200" dirty="0" smtClean="0">
                <a:solidFill>
                  <a:srgbClr val="92278F"/>
                </a:solidFill>
                <a:latin typeface="Cambria" panose="02040503050406030204" pitchFamily="18" charset="0"/>
              </a:rPr>
              <a:t>frame </a:t>
            </a:r>
            <a:r>
              <a:rPr lang="en-US" sz="3200" dirty="0">
                <a:solidFill>
                  <a:srgbClr val="92278F"/>
                </a:solidFill>
                <a:latin typeface="Cambria" panose="02040503050406030204" pitchFamily="18" charset="0"/>
              </a:rPr>
              <a:t>the </a:t>
            </a:r>
            <a:r>
              <a:rPr lang="en-US" sz="3200" dirty="0" smtClean="0">
                <a:solidFill>
                  <a:srgbClr val="92278F"/>
                </a:solidFill>
                <a:latin typeface="Cambria" panose="02040503050406030204" pitchFamily="18" charset="0"/>
              </a:rPr>
              <a:t>NAWS Strategic Plan.</a:t>
            </a:r>
            <a:endParaRPr sz="3200" b="1" dirty="0">
              <a:solidFill>
                <a:srgbClr val="92278F"/>
              </a:solidFill>
              <a:latin typeface="Cambria" panose="02040503050406030204" pitchFamily="18" charset="0"/>
              <a:ea typeface="Cambria" charset="0"/>
              <a:cs typeface="Cambria" charset="0"/>
              <a:sym typeface="BotonBQ-Regular"/>
            </a:endParaRPr>
          </a:p>
        </p:txBody>
      </p:sp>
      <p:sp>
        <p:nvSpPr>
          <p:cNvPr id="4" name="Shape 104"/>
          <p:cNvSpPr/>
          <p:nvPr/>
        </p:nvSpPr>
        <p:spPr>
          <a:xfrm>
            <a:off x="566929" y="4595342"/>
            <a:ext cx="8714232" cy="2006626"/>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lIns="35719" tIns="35719" rIns="35719" bIns="35719" anchor="t" anchorCtr="0">
            <a:noAutofit/>
          </a:bodyPr>
          <a:lstStyle/>
          <a:p>
            <a:pPr marL="0" lvl="1" defTabSz="457200">
              <a:defRPr sz="1800"/>
            </a:pPr>
            <a:r>
              <a:rPr lang="en-US" sz="3200" b="1" dirty="0" smtClean="0">
                <a:latin typeface="Cambria" panose="02040503050406030204" pitchFamily="18" charset="0"/>
              </a:rPr>
              <a:t>Your </a:t>
            </a:r>
            <a:r>
              <a:rPr lang="en-US" sz="3200" b="1" dirty="0">
                <a:latin typeface="Cambria" panose="02040503050406030204" pitchFamily="18" charset="0"/>
              </a:rPr>
              <a:t>participation ensures </a:t>
            </a:r>
            <a:r>
              <a:rPr lang="en-US" sz="3200" dirty="0">
                <a:solidFill>
                  <a:srgbClr val="92278F"/>
                </a:solidFill>
                <a:latin typeface="Cambria" panose="02040503050406030204" pitchFamily="18" charset="0"/>
              </a:rPr>
              <a:t>that </a:t>
            </a:r>
            <a:r>
              <a:rPr lang="en-US" sz="3200" dirty="0" smtClean="0">
                <a:solidFill>
                  <a:srgbClr val="92278F"/>
                </a:solidFill>
                <a:latin typeface="Cambria" panose="02040503050406030204" pitchFamily="18" charset="0"/>
              </a:rPr>
              <a:t>we are working </a:t>
            </a:r>
            <a:r>
              <a:rPr lang="en-US" sz="3200" dirty="0">
                <a:solidFill>
                  <a:srgbClr val="92278F"/>
                </a:solidFill>
                <a:latin typeface="Cambria" panose="02040503050406030204" pitchFamily="18" charset="0"/>
              </a:rPr>
              <a:t>toward the </a:t>
            </a:r>
            <a:r>
              <a:rPr lang="en-US" sz="3200" b="1" dirty="0">
                <a:latin typeface="Cambria" panose="02040503050406030204" pitchFamily="18" charset="0"/>
              </a:rPr>
              <a:t>goals that are most important to the </a:t>
            </a:r>
            <a:r>
              <a:rPr lang="en-US" sz="3200" b="1" dirty="0" smtClean="0">
                <a:latin typeface="Cambria" panose="02040503050406030204" pitchFamily="18" charset="0"/>
              </a:rPr>
              <a:t>Fellowship, </a:t>
            </a:r>
            <a:r>
              <a:rPr lang="en-US" sz="3200" b="1" dirty="0">
                <a:latin typeface="Cambria" panose="02040503050406030204" pitchFamily="18" charset="0"/>
              </a:rPr>
              <a:t>and </a:t>
            </a:r>
            <a:r>
              <a:rPr lang="en-US" sz="3200" dirty="0">
                <a:solidFill>
                  <a:srgbClr val="92278F"/>
                </a:solidFill>
                <a:latin typeface="Cambria" panose="02040503050406030204" pitchFamily="18" charset="0"/>
              </a:rPr>
              <a:t>toward achieving </a:t>
            </a:r>
            <a:r>
              <a:rPr lang="en-US" sz="3200" b="1" dirty="0">
                <a:solidFill>
                  <a:srgbClr val="92278F"/>
                </a:solidFill>
                <a:latin typeface="Cambria" panose="02040503050406030204" pitchFamily="18" charset="0"/>
              </a:rPr>
              <a:t>A Vision for NA Service</a:t>
            </a:r>
            <a:r>
              <a:rPr lang="en-US" sz="3200" b="1" dirty="0" smtClean="0">
                <a:solidFill>
                  <a:srgbClr val="92278F"/>
                </a:solidFill>
                <a:latin typeface="Cambria" panose="02040503050406030204" pitchFamily="18" charset="0"/>
              </a:rPr>
              <a:t>.</a:t>
            </a:r>
            <a:endParaRPr sz="3200" b="1" dirty="0">
              <a:solidFill>
                <a:srgbClr val="92278F"/>
              </a:solidFill>
              <a:latin typeface="Cambria" panose="02040503050406030204" pitchFamily="18" charset="0"/>
              <a:ea typeface="Cambria" charset="0"/>
              <a:cs typeface="Cambria" charset="0"/>
              <a:sym typeface="BotonBQ-Regular"/>
            </a:endParaRPr>
          </a:p>
        </p:txBody>
      </p:sp>
      <p:sp>
        <p:nvSpPr>
          <p:cNvPr id="5" name="TextBox 4"/>
          <p:cNvSpPr txBox="1"/>
          <p:nvPr/>
        </p:nvSpPr>
        <p:spPr>
          <a:xfrm rot="21000127">
            <a:off x="6425713" y="1014144"/>
            <a:ext cx="3878471" cy="1200329"/>
          </a:xfrm>
          <a:prstGeom prst="rect">
            <a:avLst/>
          </a:prstGeom>
          <a:noFill/>
        </p:spPr>
        <p:txBody>
          <a:bodyPr wrap="square" rtlCol="0">
            <a:spAutoFit/>
          </a:bodyPr>
          <a:lstStyle/>
          <a:p>
            <a:r>
              <a:rPr lang="en-US" sz="7200" b="1" dirty="0" smtClean="0">
                <a:solidFill>
                  <a:srgbClr val="92278F"/>
                </a:solidFill>
                <a:effectLst>
                  <a:outerShdw blurRad="38100" dist="38100" dir="2700000" algn="tl">
                    <a:srgbClr val="000000">
                      <a:alpha val="43137"/>
                    </a:srgbClr>
                  </a:outerShdw>
                </a:effectLst>
                <a:latin typeface="Brush Script MT" panose="03060802040406070304" pitchFamily="66" charset="0"/>
              </a:rPr>
              <a:t>Thank You!</a:t>
            </a:r>
            <a:endParaRPr lang="en-US" sz="7200" b="1" dirty="0">
              <a:solidFill>
                <a:srgbClr val="92278F"/>
              </a:solidFill>
              <a:effectLst>
                <a:outerShdw blurRad="38100" dist="38100" dir="2700000" algn="tl">
                  <a:srgbClr val="000000">
                    <a:alpha val="43137"/>
                  </a:srgbClr>
                </a:outerShdw>
              </a:effectLst>
              <a:latin typeface="Brush Script MT" panose="03060802040406070304" pitchFamily="66"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833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6562" y="2368958"/>
            <a:ext cx="12057838" cy="228600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n-US" sz="5400" b="1" dirty="0" smtClean="0">
                <a:latin typeface="Cambria" charset="0"/>
                <a:ea typeface="Cambria" charset="0"/>
                <a:cs typeface="Cambria" charset="0"/>
              </a:rPr>
              <a:t>Literature, Service Material,</a:t>
            </a:r>
            <a:br>
              <a:rPr lang="en-US" sz="5400" b="1" dirty="0" smtClean="0">
                <a:latin typeface="Cambria" charset="0"/>
                <a:ea typeface="Cambria" charset="0"/>
                <a:cs typeface="Cambria" charset="0"/>
              </a:rPr>
            </a:br>
            <a:r>
              <a:rPr lang="en-US" sz="5400" b="1" dirty="0" smtClean="0">
                <a:latin typeface="Cambria" charset="0"/>
                <a:ea typeface="Cambria" charset="0"/>
                <a:cs typeface="Cambria" charset="0"/>
              </a:rPr>
              <a:t>and Issue Discussion Topics Survey</a:t>
            </a:r>
            <a:endParaRPr lang="en-US" sz="5400"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4788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4055533" y="286549"/>
            <a:ext cx="7903633" cy="1410669"/>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lIns="35719" tIns="35719" rIns="35719" bIns="35719" anchor="t" anchorCtr="0">
            <a:noAutofit/>
          </a:bodyPr>
          <a:lstStyle/>
          <a:p>
            <a:pPr marL="0" lvl="1" indent="0" algn="ctr" defTabSz="457200">
              <a:defRPr sz="1800"/>
            </a:pPr>
            <a:r>
              <a:rPr lang="en-US" sz="4500" b="1" dirty="0" smtClean="0">
                <a:latin typeface="Cambria" charset="0"/>
                <a:ea typeface="Cambria" charset="0"/>
                <a:cs typeface="Cambria" charset="0"/>
                <a:sym typeface="BotonBQ-Bold"/>
              </a:rPr>
              <a:t>How was the survey developed?</a:t>
            </a:r>
            <a:endParaRPr sz="4500" b="1" dirty="0">
              <a:latin typeface="Cambria" charset="0"/>
              <a:ea typeface="Cambria" charset="0"/>
              <a:cs typeface="Cambria" charset="0"/>
              <a:sym typeface="BotonBQ-Bold"/>
            </a:endParaRPr>
          </a:p>
        </p:txBody>
      </p:sp>
      <p:sp>
        <p:nvSpPr>
          <p:cNvPr id="3" name="Shape 86"/>
          <p:cNvSpPr/>
          <p:nvPr/>
        </p:nvSpPr>
        <p:spPr>
          <a:xfrm>
            <a:off x="926883" y="2247553"/>
            <a:ext cx="10204308" cy="544893"/>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wrap="square" lIns="0" tIns="0" rIns="0" bIns="0">
            <a:spAutoFit/>
          </a:bodyPr>
          <a:lstStyle/>
          <a:p>
            <a:pPr marL="457200" indent="-457200" algn="l">
              <a:lnSpc>
                <a:spcPct val="120000"/>
              </a:lnSpc>
              <a:buSzPct val="75000"/>
              <a:buBlip>
                <a:blip r:embed="rId3"/>
              </a:buBlip>
              <a:defRPr sz="1800"/>
            </a:pPr>
            <a:endParaRPr sz="3250" dirty="0">
              <a:latin typeface="Cambria" charset="0"/>
              <a:ea typeface="Cambria" charset="0"/>
              <a:cs typeface="Cambria" charset="0"/>
              <a:sym typeface="PopplLaudatio-Regular"/>
            </a:endParaRPr>
          </a:p>
        </p:txBody>
      </p:sp>
      <p:sp>
        <p:nvSpPr>
          <p:cNvPr id="4" name="Rectangle 3"/>
          <p:cNvSpPr/>
          <p:nvPr/>
        </p:nvSpPr>
        <p:spPr>
          <a:xfrm>
            <a:off x="926883" y="2247553"/>
            <a:ext cx="10638584" cy="3883459"/>
          </a:xfrm>
          <a:prstGeom prst="rect">
            <a:avLst/>
          </a:prstGeom>
        </p:spPr>
        <p:txBody>
          <a:bodyPr>
            <a:noAutofit/>
          </a:bodyPr>
          <a:lstStyle/>
          <a:p>
            <a:pPr marL="457200" indent="-457200">
              <a:buClr>
                <a:srgbClr val="373896"/>
              </a:buClr>
              <a:buBlip>
                <a:blip r:embed="rId3"/>
              </a:buBlip>
            </a:pPr>
            <a:r>
              <a:rPr lang="en-US" sz="3200" dirty="0">
                <a:latin typeface="Cambria" panose="02040503050406030204" pitchFamily="18" charset="0"/>
              </a:rPr>
              <a:t>M</a:t>
            </a:r>
            <a:r>
              <a:rPr lang="en-US" sz="3200" dirty="0" smtClean="0">
                <a:latin typeface="Cambria" panose="02040503050406030204" pitchFamily="18" charset="0"/>
              </a:rPr>
              <a:t>any </a:t>
            </a:r>
            <a:r>
              <a:rPr lang="en-US" sz="3200" dirty="0">
                <a:latin typeface="Cambria" panose="02040503050406030204" pitchFamily="18" charset="0"/>
              </a:rPr>
              <a:t>ideas from Conference participants </a:t>
            </a:r>
            <a:r>
              <a:rPr lang="en-US" sz="3200" dirty="0" smtClean="0">
                <a:latin typeface="Cambria" panose="02040503050406030204" pitchFamily="18" charset="0"/>
              </a:rPr>
              <a:t>and from members </a:t>
            </a:r>
          </a:p>
          <a:p>
            <a:pPr marL="457200" indent="-457200">
              <a:buClr>
                <a:srgbClr val="373896"/>
              </a:buClr>
              <a:buBlip>
                <a:blip r:embed="rId3"/>
              </a:buBlip>
            </a:pPr>
            <a:r>
              <a:rPr lang="en-US" sz="3200" dirty="0">
                <a:latin typeface="Cambria" panose="02040503050406030204" pitchFamily="18" charset="0"/>
              </a:rPr>
              <a:t>R</a:t>
            </a:r>
            <a:r>
              <a:rPr lang="en-US" sz="3200" dirty="0" smtClean="0">
                <a:latin typeface="Cambria" panose="02040503050406030204" pitchFamily="18" charset="0"/>
              </a:rPr>
              <a:t>egional </a:t>
            </a:r>
            <a:r>
              <a:rPr lang="en-US" sz="3200" dirty="0">
                <a:latin typeface="Cambria" panose="02040503050406030204" pitchFamily="18" charset="0"/>
              </a:rPr>
              <a:t>input to our strategic planning </a:t>
            </a:r>
            <a:r>
              <a:rPr lang="en-US" sz="3200" dirty="0" smtClean="0">
                <a:latin typeface="Cambria" panose="02040503050406030204" pitchFamily="18" charset="0"/>
              </a:rPr>
              <a:t>process</a:t>
            </a:r>
          </a:p>
          <a:p>
            <a:pPr marL="457200" lvl="0" indent="-457200">
              <a:buClr>
                <a:srgbClr val="373896"/>
              </a:buClr>
              <a:buBlip>
                <a:blip r:embed="rId3"/>
              </a:buBlip>
            </a:pPr>
            <a:r>
              <a:rPr lang="en-US" sz="3200" dirty="0">
                <a:solidFill>
                  <a:prstClr val="black"/>
                </a:solidFill>
                <a:latin typeface="Cambria" panose="02040503050406030204" pitchFamily="18" charset="0"/>
              </a:rPr>
              <a:t>Emails and calls to World Services</a:t>
            </a:r>
          </a:p>
          <a:p>
            <a:pPr marL="457200" lvl="0" indent="-457200">
              <a:buClr>
                <a:srgbClr val="373896"/>
              </a:buClr>
              <a:buBlip>
                <a:blip r:embed="rId3"/>
              </a:buBlip>
            </a:pPr>
            <a:r>
              <a:rPr lang="en-US" sz="3200" dirty="0">
                <a:solidFill>
                  <a:prstClr val="black"/>
                </a:solidFill>
                <a:latin typeface="Cambria" panose="02040503050406030204" pitchFamily="18" charset="0"/>
              </a:rPr>
              <a:t>Workshop </a:t>
            </a:r>
            <a:r>
              <a:rPr lang="en-US" sz="3200" dirty="0" smtClean="0">
                <a:solidFill>
                  <a:prstClr val="black"/>
                </a:solidFill>
                <a:latin typeface="Cambria" panose="02040503050406030204" pitchFamily="18" charset="0"/>
              </a:rPr>
              <a:t>results</a:t>
            </a:r>
            <a:endParaRPr lang="en-US" sz="3200" dirty="0" smtClean="0">
              <a:latin typeface="Cambria" panose="02040503050406030204" pitchFamily="18" charset="0"/>
            </a:endParaRPr>
          </a:p>
          <a:p>
            <a:pPr marL="457200" indent="-457200">
              <a:buClr>
                <a:srgbClr val="373896"/>
              </a:buClr>
              <a:buBlip>
                <a:blip r:embed="rId3"/>
              </a:buBlip>
            </a:pPr>
            <a:r>
              <a:rPr lang="en-US" sz="3200" dirty="0" smtClean="0">
                <a:latin typeface="Cambria" panose="02040503050406030204" pitchFamily="18" charset="0"/>
              </a:rPr>
              <a:t>Conversations with Board members</a:t>
            </a:r>
          </a:p>
          <a:p>
            <a:pPr marL="457200" indent="-457200">
              <a:buClr>
                <a:srgbClr val="373896"/>
              </a:buClr>
              <a:buBlip>
                <a:blip r:embed="rId3"/>
              </a:buBlip>
            </a:pPr>
            <a:r>
              <a:rPr lang="en-US" sz="3200" dirty="0" smtClean="0">
                <a:latin typeface="Cambria" panose="02040503050406030204" pitchFamily="18" charset="0"/>
              </a:rPr>
              <a:t>Conference </a:t>
            </a:r>
            <a:r>
              <a:rPr lang="en-US" sz="3200" dirty="0">
                <a:latin typeface="Cambria" panose="02040503050406030204" pitchFamily="18" charset="0"/>
              </a:rPr>
              <a:t>participant input on </a:t>
            </a:r>
            <a:r>
              <a:rPr lang="en-US" sz="3200" dirty="0" smtClean="0">
                <a:latin typeface="Cambria" panose="02040503050406030204" pitchFamily="18" charset="0"/>
              </a:rPr>
              <a:t>the draft </a:t>
            </a:r>
            <a:br>
              <a:rPr lang="en-US" sz="3200" dirty="0" smtClean="0">
                <a:latin typeface="Cambria" panose="02040503050406030204" pitchFamily="18" charset="0"/>
              </a:rPr>
            </a:br>
            <a:r>
              <a:rPr lang="en-US" sz="3200" dirty="0" smtClean="0">
                <a:latin typeface="Cambria" panose="02040503050406030204" pitchFamily="18" charset="0"/>
              </a:rPr>
              <a:t>of </a:t>
            </a:r>
            <a:r>
              <a:rPr lang="en-US" sz="3200" dirty="0">
                <a:latin typeface="Cambria" panose="02040503050406030204" pitchFamily="18" charset="0"/>
              </a:rPr>
              <a:t>this </a:t>
            </a:r>
            <a:r>
              <a:rPr lang="en-US" sz="3200" dirty="0" smtClean="0">
                <a:latin typeface="Cambria" panose="02040503050406030204" pitchFamily="18" charset="0"/>
              </a:rPr>
              <a:t>survey </a:t>
            </a:r>
          </a:p>
          <a:p>
            <a:pPr>
              <a:buClr>
                <a:srgbClr val="373896"/>
              </a:buClr>
            </a:pPr>
            <a:endParaRPr lang="en-US" sz="3200" b="1" dirty="0">
              <a:latin typeface="Cambria" panose="020405030504060302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7848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4055533" y="286549"/>
            <a:ext cx="7903633" cy="1410669"/>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lIns="35719" tIns="35719" rIns="35719" bIns="35719" anchor="t" anchorCtr="0">
            <a:noAutofit/>
          </a:bodyPr>
          <a:lstStyle/>
          <a:p>
            <a:pPr marL="0" lvl="1" indent="0" algn="ctr" defTabSz="457200">
              <a:defRPr sz="1800"/>
            </a:pPr>
            <a:r>
              <a:rPr lang="en-US" sz="4500" b="1" dirty="0" smtClean="0">
                <a:latin typeface="Cambria" charset="0"/>
                <a:ea typeface="Cambria" charset="0"/>
                <a:cs typeface="Cambria" charset="0"/>
                <a:sym typeface="BotonBQ-Bold"/>
              </a:rPr>
              <a:t>How can the survey help?</a:t>
            </a:r>
            <a:endParaRPr sz="4500" b="1" dirty="0">
              <a:latin typeface="Cambria" charset="0"/>
              <a:ea typeface="Cambria" charset="0"/>
              <a:cs typeface="Cambria" charset="0"/>
              <a:sym typeface="BotonBQ-Bold"/>
            </a:endParaRPr>
          </a:p>
        </p:txBody>
      </p:sp>
      <p:sp>
        <p:nvSpPr>
          <p:cNvPr id="3" name="Shape 86"/>
          <p:cNvSpPr/>
          <p:nvPr/>
        </p:nvSpPr>
        <p:spPr>
          <a:xfrm>
            <a:off x="926883" y="2247553"/>
            <a:ext cx="10204308" cy="544893"/>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wrap="square" lIns="0" tIns="0" rIns="0" bIns="0">
            <a:spAutoFit/>
          </a:bodyPr>
          <a:lstStyle/>
          <a:p>
            <a:pPr marL="457200" indent="-457200" algn="l">
              <a:lnSpc>
                <a:spcPct val="120000"/>
              </a:lnSpc>
              <a:buSzPct val="75000"/>
              <a:buBlip>
                <a:blip r:embed="rId3"/>
              </a:buBlip>
              <a:defRPr sz="1800"/>
            </a:pPr>
            <a:endParaRPr sz="3250" dirty="0">
              <a:latin typeface="Cambria" charset="0"/>
              <a:ea typeface="Cambria" charset="0"/>
              <a:cs typeface="Cambria" charset="0"/>
              <a:sym typeface="PopplLaudatio-Regular"/>
            </a:endParaRPr>
          </a:p>
        </p:txBody>
      </p:sp>
      <p:sp>
        <p:nvSpPr>
          <p:cNvPr id="4" name="Rectangle 3"/>
          <p:cNvSpPr/>
          <p:nvPr/>
        </p:nvSpPr>
        <p:spPr>
          <a:xfrm>
            <a:off x="926883" y="1939129"/>
            <a:ext cx="10638584" cy="4517314"/>
          </a:xfrm>
          <a:prstGeom prst="rect">
            <a:avLst/>
          </a:prstGeom>
        </p:spPr>
        <p:txBody>
          <a:bodyPr>
            <a:noAutofit/>
          </a:bodyPr>
          <a:lstStyle/>
          <a:p>
            <a:pPr marL="457200" indent="-457200">
              <a:spcAft>
                <a:spcPts val="1200"/>
              </a:spcAft>
              <a:buClr>
                <a:srgbClr val="373896"/>
              </a:buClr>
              <a:buBlip>
                <a:blip r:embed="rId3"/>
              </a:buBlip>
            </a:pPr>
            <a:r>
              <a:rPr lang="en-US" sz="3200" dirty="0" smtClean="0">
                <a:latin typeface="Cambria" panose="02040503050406030204" pitchFamily="18" charset="0"/>
              </a:rPr>
              <a:t>Tells us what the Fellowship </a:t>
            </a:r>
            <a:r>
              <a:rPr lang="en-US" sz="3200" dirty="0">
                <a:latin typeface="Cambria" panose="02040503050406030204" pitchFamily="18" charset="0"/>
              </a:rPr>
              <a:t>believes are priorities for </a:t>
            </a:r>
            <a:r>
              <a:rPr lang="en-US" sz="3200" dirty="0" smtClean="0">
                <a:latin typeface="Cambria" panose="02040503050406030204" pitchFamily="18" charset="0"/>
              </a:rPr>
              <a:t>new </a:t>
            </a:r>
            <a:r>
              <a:rPr lang="en-US" sz="3200" dirty="0">
                <a:latin typeface="Cambria" panose="02040503050406030204" pitchFamily="18" charset="0"/>
              </a:rPr>
              <a:t>recovery literature and/or service </a:t>
            </a:r>
            <a:r>
              <a:rPr lang="en-US" sz="3200" dirty="0" smtClean="0">
                <a:latin typeface="Cambria" panose="02040503050406030204" pitchFamily="18" charset="0"/>
              </a:rPr>
              <a:t>material </a:t>
            </a:r>
          </a:p>
          <a:p>
            <a:pPr marL="457200" indent="-457200">
              <a:buClr>
                <a:srgbClr val="373896"/>
              </a:buClr>
              <a:buBlip>
                <a:blip r:embed="rId3"/>
              </a:buBlip>
            </a:pPr>
            <a:r>
              <a:rPr lang="en-US" sz="3200" dirty="0" smtClean="0">
                <a:latin typeface="Cambria" panose="02040503050406030204" pitchFamily="18" charset="0"/>
              </a:rPr>
              <a:t>2016 WSC reviewed </a:t>
            </a:r>
            <a:r>
              <a:rPr lang="en-US" sz="3200" i="1" dirty="0" smtClean="0">
                <a:latin typeface="Cambria" panose="02040503050406030204" pitchFamily="18" charset="0"/>
              </a:rPr>
              <a:t>CAR</a:t>
            </a:r>
            <a:r>
              <a:rPr lang="en-US" sz="3200" dirty="0" smtClean="0">
                <a:latin typeface="Cambria" panose="02040503050406030204" pitchFamily="18" charset="0"/>
              </a:rPr>
              <a:t> survey results, </a:t>
            </a:r>
            <a:r>
              <a:rPr lang="en-US" sz="3200" dirty="0">
                <a:latin typeface="Cambria" panose="02040503050406030204" pitchFamily="18" charset="0"/>
              </a:rPr>
              <a:t>and decided to </a:t>
            </a:r>
            <a:r>
              <a:rPr lang="en-US" sz="3200" dirty="0" smtClean="0">
                <a:latin typeface="Cambria" panose="02040503050406030204" pitchFamily="18" charset="0"/>
              </a:rPr>
              <a:t>frame</a:t>
            </a:r>
          </a:p>
          <a:p>
            <a:pPr marL="914400" lvl="1" indent="-457200">
              <a:buClr>
                <a:srgbClr val="373896"/>
              </a:buClr>
              <a:buFont typeface="Arial" panose="020B0604020202020204" pitchFamily="34" charset="0"/>
              <a:buChar char="•"/>
            </a:pPr>
            <a:r>
              <a:rPr lang="en-US" sz="3200" dirty="0" smtClean="0">
                <a:latin typeface="Cambria" panose="02040503050406030204" pitchFamily="18" charset="0"/>
              </a:rPr>
              <a:t>Two literature projects </a:t>
            </a:r>
            <a:r>
              <a:rPr lang="en-US" sz="3200" dirty="0">
                <a:latin typeface="Cambria" panose="02040503050406030204" pitchFamily="18" charset="0"/>
              </a:rPr>
              <a:t>with </a:t>
            </a:r>
            <a:r>
              <a:rPr lang="en-US" sz="3200" dirty="0" smtClean="0">
                <a:latin typeface="Cambria" panose="02040503050406030204" pitchFamily="18" charset="0"/>
              </a:rPr>
              <a:t>highest priority—a </a:t>
            </a:r>
            <a:r>
              <a:rPr lang="en-US" sz="3200" dirty="0">
                <a:latin typeface="Cambria" panose="02040503050406030204" pitchFamily="18" charset="0"/>
              </a:rPr>
              <a:t>new meditation </a:t>
            </a:r>
            <a:r>
              <a:rPr lang="en-US" sz="3200" dirty="0" smtClean="0">
                <a:latin typeface="Cambria" panose="02040503050406030204" pitchFamily="18" charset="0"/>
              </a:rPr>
              <a:t>book, </a:t>
            </a:r>
            <a:r>
              <a:rPr lang="en-US" sz="3200" dirty="0">
                <a:latin typeface="Cambria" panose="02040503050406030204" pitchFamily="18" charset="0"/>
              </a:rPr>
              <a:t>and an IP on recovery and mental health/mental </a:t>
            </a:r>
            <a:r>
              <a:rPr lang="en-US" sz="3200" dirty="0" smtClean="0">
                <a:latin typeface="Cambria" panose="02040503050406030204" pitchFamily="18" charset="0"/>
              </a:rPr>
              <a:t>illness </a:t>
            </a:r>
          </a:p>
          <a:p>
            <a:pPr marL="914400" lvl="1" indent="-457200">
              <a:buClr>
                <a:srgbClr val="373896"/>
              </a:buClr>
              <a:buFont typeface="Arial" panose="020B0604020202020204" pitchFamily="34" charset="0"/>
              <a:buChar char="•"/>
            </a:pPr>
            <a:r>
              <a:rPr lang="en-US" sz="3200" dirty="0" smtClean="0">
                <a:latin typeface="Cambria" panose="02040503050406030204" pitchFamily="18" charset="0"/>
              </a:rPr>
              <a:t>Service material projects for conventions </a:t>
            </a:r>
            <a:br>
              <a:rPr lang="en-US" sz="3200" dirty="0" smtClean="0">
                <a:latin typeface="Cambria" panose="02040503050406030204" pitchFamily="18" charset="0"/>
              </a:rPr>
            </a:br>
            <a:r>
              <a:rPr lang="en-US" sz="3200" dirty="0" smtClean="0">
                <a:latin typeface="Cambria" panose="02040503050406030204" pitchFamily="18" charset="0"/>
              </a:rPr>
              <a:t>and events, and local service tools</a:t>
            </a:r>
            <a:endParaRPr lang="en-US" sz="3200" dirty="0">
              <a:latin typeface="Cambria" panose="02040503050406030204" pitchFamily="18" charset="0"/>
            </a:endParaRPr>
          </a:p>
          <a:p>
            <a:pPr marL="457200" indent="-457200">
              <a:buClr>
                <a:srgbClr val="373896"/>
              </a:buClr>
              <a:buFont typeface="Arial" panose="020B0604020202020204" pitchFamily="34" charset="0"/>
              <a:buChar char="•"/>
            </a:pPr>
            <a:endParaRPr lang="en-US" sz="3600" b="1" dirty="0">
              <a:latin typeface="Cambria" panose="020405030504060302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6567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wsc2018_logobluetextchairs.png"/>
          <p:cNvPicPr/>
          <p:nvPr/>
        </p:nvPicPr>
        <p:blipFill>
          <a:blip r:embed="rId3">
            <a:extLst/>
          </a:blip>
          <a:stretch>
            <a:fillRect/>
          </a:stretch>
        </p:blipFill>
        <p:spPr>
          <a:xfrm>
            <a:off x="9846734" y="5249331"/>
            <a:ext cx="2237298" cy="1498598"/>
          </a:xfrm>
          <a:prstGeom prst="rect">
            <a:avLst/>
          </a:prstGeom>
          <a:solidFill>
            <a:schemeClr val="bg1"/>
          </a:solidFill>
          <a:ln w="12700">
            <a:miter lim="400000"/>
          </a:ln>
        </p:spPr>
      </p:pic>
      <p:sp>
        <p:nvSpPr>
          <p:cNvPr id="2" name="TextBox 1"/>
          <p:cNvSpPr txBox="1"/>
          <p:nvPr/>
        </p:nvSpPr>
        <p:spPr>
          <a:xfrm>
            <a:off x="696288" y="1876827"/>
            <a:ext cx="10608734" cy="4682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4"/>
              </a:buBlip>
            </a:pPr>
            <a:r>
              <a:rPr lang="en-US" sz="3000" dirty="0">
                <a:solidFill>
                  <a:srgbClr val="000000"/>
                </a:solidFill>
                <a:latin typeface="Cambria" charset="0"/>
                <a:ea typeface="Cambria" charset="0"/>
                <a:cs typeface="Cambria" charset="0"/>
                <a:sym typeface="Helvetica Light"/>
              </a:rPr>
              <a:t>Unless otherwise directed by WSC 2018, we plan to prioritize work on focuses agreed upon by WSC 2016:  </a:t>
            </a:r>
          </a:p>
          <a:p>
            <a:pPr marL="1371600" lvl="2" indent="-457200" defTabSz="292100" fontAlgn="t" latinLnBrk="1" hangingPunct="0">
              <a:buClr>
                <a:srgbClr val="373896"/>
              </a:buClr>
              <a:buFont typeface="Arial" charset="0"/>
              <a:buChar char="•"/>
            </a:pPr>
            <a:r>
              <a:rPr lang="en-US" sz="3000" dirty="0" smtClean="0">
                <a:solidFill>
                  <a:srgbClr val="000000"/>
                </a:solidFill>
                <a:latin typeface="Cambria" charset="0"/>
                <a:ea typeface="Cambria" charset="0"/>
                <a:cs typeface="Cambria" charset="0"/>
                <a:sym typeface="Helvetica Light"/>
              </a:rPr>
              <a:t>A meditation book</a:t>
            </a:r>
          </a:p>
          <a:p>
            <a:pPr marL="1371600" lvl="2" indent="-457200" defTabSz="292100" fontAlgn="t" latinLnBrk="1" hangingPunct="0">
              <a:spcAft>
                <a:spcPts val="1200"/>
              </a:spcAft>
              <a:buClr>
                <a:srgbClr val="373896"/>
              </a:buClr>
              <a:buFont typeface="Arial" charset="0"/>
              <a:buChar char="•"/>
            </a:pPr>
            <a:r>
              <a:rPr lang="en-US" sz="3000" dirty="0" smtClean="0">
                <a:solidFill>
                  <a:srgbClr val="000000"/>
                </a:solidFill>
                <a:latin typeface="Cambria" charset="0"/>
                <a:ea typeface="Cambria" charset="0"/>
                <a:cs typeface="Cambria" charset="0"/>
                <a:sym typeface="Helvetica Light"/>
              </a:rPr>
              <a:t>An IP on mental health/mental illness</a:t>
            </a:r>
            <a:endParaRPr lang="en-US" sz="30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These survey results will help prioritize possible </a:t>
            </a:r>
            <a:r>
              <a:rPr lang="en-US" sz="3000" u="sng" dirty="0" smtClean="0">
                <a:solidFill>
                  <a:srgbClr val="000000"/>
                </a:solidFill>
                <a:latin typeface="Cambria" charset="0"/>
                <a:ea typeface="Cambria" charset="0"/>
                <a:cs typeface="Cambria" charset="0"/>
                <a:sym typeface="Helvetica Light"/>
              </a:rPr>
              <a:t>future</a:t>
            </a:r>
            <a:r>
              <a:rPr lang="en-US" sz="3000" dirty="0" smtClean="0">
                <a:solidFill>
                  <a:srgbClr val="000000"/>
                </a:solidFill>
                <a:latin typeface="Cambria" charset="0"/>
                <a:ea typeface="Cambria" charset="0"/>
                <a:cs typeface="Cambria" charset="0"/>
                <a:sym typeface="Helvetica Light"/>
              </a:rPr>
              <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work/project plans. </a:t>
            </a: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Please choose at least one, but no more than two from the list</a:t>
            </a:r>
            <a:endParaRPr lang="en-US" sz="3000" dirty="0">
              <a:solidFill>
                <a:srgbClr val="000000"/>
              </a:solidFill>
              <a:latin typeface="Cambria" charset="0"/>
              <a:ea typeface="Cambria" charset="0"/>
              <a:cs typeface="Cambria" charset="0"/>
              <a:sym typeface="Helvetica Light"/>
            </a:endParaRPr>
          </a:p>
          <a:p>
            <a:pPr defTabSz="292100" fontAlgn="t" latinLnBrk="1" hangingPunct="0"/>
            <a:endParaRPr lang="en-US" sz="900" dirty="0">
              <a:solidFill>
                <a:srgbClr val="000000"/>
              </a:solidFill>
              <a:latin typeface="Cambria" charset="0"/>
              <a:ea typeface="Cambria" charset="0"/>
              <a:cs typeface="Cambria" charset="0"/>
            </a:endParaRPr>
          </a:p>
          <a:p>
            <a:pPr defTabSz="292100" fontAlgn="t" latinLnBrk="1" hangingPunct="0"/>
            <a:endParaRPr lang="en-US" sz="2500" dirty="0">
              <a:solidFill>
                <a:srgbClr val="000000"/>
              </a:solidFill>
              <a:sym typeface="Helvetica Light"/>
            </a:endParaRPr>
          </a:p>
        </p:txBody>
      </p:sp>
      <p:sp>
        <p:nvSpPr>
          <p:cNvPr id="11" name="TextBox 10"/>
          <p:cNvSpPr txBox="1"/>
          <p:nvPr/>
        </p:nvSpPr>
        <p:spPr>
          <a:xfrm>
            <a:off x="1197985" y="297373"/>
            <a:ext cx="9753600"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n-US" sz="4800" b="1" dirty="0" smtClean="0">
                <a:latin typeface="Cambria" charset="0"/>
                <a:ea typeface="Cambria" charset="0"/>
                <a:cs typeface="Cambria" charset="0"/>
              </a:rPr>
              <a:t>Recovery Literature Survey</a:t>
            </a:r>
            <a:endParaRPr lang="en-US" sz="4800" b="1" dirty="0">
              <a:latin typeface="Cambria" charset="0"/>
              <a:ea typeface="Cambria" charset="0"/>
              <a:cs typeface="Cambria" charset="0"/>
            </a:endParaRPr>
          </a:p>
        </p:txBody>
      </p:sp>
      <p:sp>
        <p:nvSpPr>
          <p:cNvPr id="3" name="TextBox 2"/>
          <p:cNvSpPr txBox="1"/>
          <p:nvPr/>
        </p:nvSpPr>
        <p:spPr>
          <a:xfrm>
            <a:off x="1500075" y="5124902"/>
            <a:ext cx="7819015" cy="1384995"/>
          </a:xfrm>
          <a:prstGeom prst="rect">
            <a:avLst/>
          </a:prstGeom>
          <a:noFill/>
        </p:spPr>
        <p:txBody>
          <a:bodyPr wrap="square" rtlCol="0">
            <a:spAutoFit/>
          </a:bodyPr>
          <a:lstStyle/>
          <a:p>
            <a:pPr algn="ctr"/>
            <a:r>
              <a:rPr lang="en-US" sz="2800" b="1" dirty="0" smtClean="0">
                <a:solidFill>
                  <a:srgbClr val="92278F"/>
                </a:solidFill>
                <a:latin typeface="Cambria" panose="02040503050406030204" pitchFamily="18" charset="0"/>
              </a:rPr>
              <a:t>This survey begins on page 32 of the 2018 </a:t>
            </a:r>
            <a:r>
              <a:rPr lang="en-US" sz="2800" b="1" i="1" dirty="0" smtClean="0">
                <a:solidFill>
                  <a:srgbClr val="92278F"/>
                </a:solidFill>
                <a:latin typeface="Cambria" panose="02040503050406030204" pitchFamily="18" charset="0"/>
              </a:rPr>
              <a:t>CAR </a:t>
            </a:r>
            <a:r>
              <a:rPr lang="en-US" sz="2800" b="1" dirty="0" smtClean="0">
                <a:solidFill>
                  <a:srgbClr val="92278F"/>
                </a:solidFill>
                <a:latin typeface="Cambria" panose="02040503050406030204" pitchFamily="18" charset="0"/>
              </a:rPr>
              <a:t>and is available to complete online at www.na.org/conference</a:t>
            </a:r>
            <a:endParaRPr lang="en-US" sz="2800" b="1" dirty="0">
              <a:solidFill>
                <a:srgbClr val="92278F"/>
              </a:solidFill>
              <a:latin typeface="Cambria" panose="020405030504060302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817069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865700" y="214981"/>
            <a:ext cx="4934148" cy="523894"/>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n-US" sz="2800" b="1" dirty="0" smtClean="0">
                <a:latin typeface="Cambria" charset="0"/>
                <a:ea typeface="Cambria" charset="0"/>
                <a:cs typeface="Cambria" charset="0"/>
              </a:rPr>
              <a:t>Recovery Literature Survey</a:t>
            </a:r>
            <a:endParaRPr lang="en-US" sz="2800" b="1" dirty="0">
              <a:latin typeface="Cambria" charset="0"/>
              <a:ea typeface="Cambria" charset="0"/>
              <a:cs typeface="Cambria" charset="0"/>
            </a:endParaRPr>
          </a:p>
        </p:txBody>
      </p:sp>
      <p:sp>
        <p:nvSpPr>
          <p:cNvPr id="7" name="TextBox 6"/>
          <p:cNvSpPr txBox="1"/>
          <p:nvPr/>
        </p:nvSpPr>
        <p:spPr>
          <a:xfrm>
            <a:off x="220084" y="942075"/>
            <a:ext cx="5715000" cy="5760720"/>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n-US" sz="1750" dirty="0">
                <a:latin typeface="Cambria" panose="02040503050406030204" pitchFamily="18" charset="0"/>
              </a:rPr>
              <a:t>Adapt </a:t>
            </a:r>
            <a:r>
              <a:rPr lang="en-US" sz="1750" i="1" dirty="0">
                <a:latin typeface="Cambria" panose="02040503050406030204" pitchFamily="18" charset="0"/>
              </a:rPr>
              <a:t>Social Media and Our Guiding Principles</a:t>
            </a:r>
            <a:r>
              <a:rPr lang="en-US" sz="1750" dirty="0">
                <a:latin typeface="Cambria" panose="02040503050406030204" pitchFamily="18" charset="0"/>
              </a:rPr>
              <a:t> to an IP from an SP</a:t>
            </a:r>
          </a:p>
          <a:p>
            <a:pPr marL="285750" indent="-285750">
              <a:lnSpc>
                <a:spcPct val="105000"/>
              </a:lnSpc>
              <a:buFont typeface="Arial" panose="020B0604020202020204" pitchFamily="34" charset="0"/>
              <a:buChar char="•"/>
            </a:pPr>
            <a:r>
              <a:rPr lang="en-US" sz="1750" dirty="0">
                <a:latin typeface="Cambria" panose="02040503050406030204" pitchFamily="18" charset="0"/>
              </a:rPr>
              <a:t>An IP for members: NA and addicts on DRT/MAT</a:t>
            </a:r>
          </a:p>
          <a:p>
            <a:pPr marL="285750" indent="-285750">
              <a:lnSpc>
                <a:spcPct val="105000"/>
              </a:lnSpc>
              <a:buFont typeface="Arial" panose="020B0604020202020204" pitchFamily="34" charset="0"/>
              <a:buChar char="•"/>
            </a:pPr>
            <a:r>
              <a:rPr lang="en-US" sz="1750" dirty="0">
                <a:latin typeface="Cambria" panose="02040503050406030204" pitchFamily="18" charset="0"/>
              </a:rPr>
              <a:t>Booklet of Step study questions taken from “How It Works” in the Basic Text </a:t>
            </a:r>
          </a:p>
          <a:p>
            <a:pPr marL="285750" indent="-285750">
              <a:lnSpc>
                <a:spcPct val="105000"/>
              </a:lnSpc>
              <a:buFont typeface="Arial" panose="020B0604020202020204" pitchFamily="34" charset="0"/>
              <a:buChar char="•"/>
            </a:pPr>
            <a:r>
              <a:rPr lang="en-US" sz="1750" dirty="0">
                <a:latin typeface="Cambria" panose="02040503050406030204" pitchFamily="18" charset="0"/>
              </a:rPr>
              <a:t>Booklet of Step study questions from </a:t>
            </a:r>
            <a:r>
              <a:rPr lang="en-US" sz="1750" i="1" dirty="0">
                <a:latin typeface="Cambria" panose="02040503050406030204" pitchFamily="18" charset="0"/>
              </a:rPr>
              <a:t>It Works: How and Why</a:t>
            </a:r>
            <a:r>
              <a:rPr lang="en-US" sz="1750" dirty="0">
                <a:latin typeface="Cambria" panose="02040503050406030204" pitchFamily="18" charset="0"/>
              </a:rPr>
              <a:t> and/or </a:t>
            </a:r>
            <a:r>
              <a:rPr lang="en-US" sz="1750" i="1" dirty="0">
                <a:latin typeface="Cambria" panose="02040503050406030204" pitchFamily="18" charset="0"/>
              </a:rPr>
              <a:t>Living Clean</a:t>
            </a:r>
          </a:p>
          <a:p>
            <a:pPr marL="285750" indent="-285750">
              <a:lnSpc>
                <a:spcPct val="105000"/>
              </a:lnSpc>
              <a:buFont typeface="Arial" panose="020B0604020202020204" pitchFamily="34" charset="0"/>
              <a:buChar char="•"/>
            </a:pPr>
            <a:r>
              <a:rPr lang="en-US" sz="1750" dirty="0">
                <a:latin typeface="Cambria" panose="02040503050406030204" pitchFamily="18" charset="0"/>
              </a:rPr>
              <a:t>Step working booklet focused mainly on Steps 1–3 aimed primarily for new members and those in treatment and drug courts</a:t>
            </a:r>
          </a:p>
          <a:p>
            <a:pPr marL="285750" indent="-285750">
              <a:lnSpc>
                <a:spcPct val="105000"/>
              </a:lnSpc>
              <a:buFont typeface="Arial" panose="020B0604020202020204" pitchFamily="34" charset="0"/>
              <a:buChar char="•"/>
            </a:pPr>
            <a:r>
              <a:rPr lang="en-US" sz="1750" dirty="0">
                <a:latin typeface="Cambria" panose="02040503050406030204" pitchFamily="18" charset="0"/>
              </a:rPr>
              <a:t>Step working guide aimed at members not new to the Steps, as a follow-up set of Steps</a:t>
            </a:r>
          </a:p>
          <a:p>
            <a:pPr marL="285750" indent="-285750">
              <a:lnSpc>
                <a:spcPct val="105000"/>
              </a:lnSpc>
              <a:buFont typeface="Arial" panose="020B0604020202020204" pitchFamily="34" charset="0"/>
              <a:buChar char="•"/>
            </a:pPr>
            <a:r>
              <a:rPr lang="en-US" sz="1750" dirty="0">
                <a:latin typeface="Cambria" panose="02040503050406030204" pitchFamily="18" charset="0"/>
              </a:rPr>
              <a:t>Concepts book similar to </a:t>
            </a:r>
            <a:r>
              <a:rPr lang="en-US" sz="1750" i="1" dirty="0">
                <a:latin typeface="Cambria" panose="02040503050406030204" pitchFamily="18" charset="0"/>
              </a:rPr>
              <a:t>Guiding Principles</a:t>
            </a:r>
          </a:p>
          <a:p>
            <a:pPr marL="285750" indent="-285750">
              <a:lnSpc>
                <a:spcPct val="105000"/>
              </a:lnSpc>
              <a:buFont typeface="Arial" panose="020B0604020202020204" pitchFamily="34" charset="0"/>
              <a:buChar char="•"/>
            </a:pPr>
            <a:r>
              <a:rPr lang="en-US" sz="1750" dirty="0">
                <a:latin typeface="Cambria" panose="02040503050406030204" pitchFamily="18" charset="0"/>
              </a:rPr>
              <a:t>List and definition of spiritual principles</a:t>
            </a:r>
          </a:p>
          <a:p>
            <a:pPr marL="285750" indent="-285750">
              <a:lnSpc>
                <a:spcPct val="105000"/>
              </a:lnSpc>
              <a:buFont typeface="Arial" panose="020B0604020202020204" pitchFamily="34" charset="0"/>
              <a:buChar char="•"/>
            </a:pPr>
            <a:r>
              <a:rPr lang="en-US" sz="1750" dirty="0">
                <a:latin typeface="Cambria" panose="02040503050406030204" pitchFamily="18" charset="0"/>
              </a:rPr>
              <a:t>The spiritual benefits of service </a:t>
            </a:r>
          </a:p>
          <a:p>
            <a:pPr marL="285750" indent="-285750">
              <a:lnSpc>
                <a:spcPct val="105000"/>
              </a:lnSpc>
              <a:buFont typeface="Arial" panose="020B0604020202020204" pitchFamily="34" charset="0"/>
              <a:buChar char="•"/>
            </a:pPr>
            <a:r>
              <a:rPr lang="en-US" sz="1750" dirty="0">
                <a:latin typeface="Cambria" panose="02040503050406030204" pitchFamily="18" charset="0"/>
              </a:rPr>
              <a:t>Members’ experience, strength, and hope on trustworthiness and trusting</a:t>
            </a:r>
          </a:p>
          <a:p>
            <a:pPr marL="285750" indent="-285750">
              <a:lnSpc>
                <a:spcPct val="105000"/>
              </a:lnSpc>
              <a:buFont typeface="Arial" panose="020B0604020202020204" pitchFamily="34" charset="0"/>
              <a:buChar char="•"/>
            </a:pPr>
            <a:r>
              <a:rPr lang="en-US" sz="1750" dirty="0">
                <a:latin typeface="Cambria" panose="02040503050406030204" pitchFamily="18" charset="0"/>
              </a:rPr>
              <a:t>Atmosphere of recovery in service</a:t>
            </a:r>
          </a:p>
          <a:p>
            <a:pPr marL="285750" indent="-285750">
              <a:lnSpc>
                <a:spcPct val="105000"/>
              </a:lnSpc>
              <a:buFont typeface="Arial" panose="020B0604020202020204" pitchFamily="34" charset="0"/>
              <a:buChar char="•"/>
            </a:pPr>
            <a:r>
              <a:rPr lang="en-US" sz="1750" dirty="0">
                <a:latin typeface="Cambria" panose="02040503050406030204" pitchFamily="18" charset="0"/>
              </a:rPr>
              <a:t>Appropriate meeting behavior</a:t>
            </a:r>
          </a:p>
          <a:p>
            <a:pPr marL="285750" indent="-285750">
              <a:lnSpc>
                <a:spcPct val="105000"/>
              </a:lnSpc>
              <a:buFont typeface="Arial" panose="020B0604020202020204" pitchFamily="34" charset="0"/>
              <a:buChar char="•"/>
            </a:pPr>
            <a:r>
              <a:rPr lang="en-US" sz="1750" dirty="0">
                <a:latin typeface="Cambria" panose="02040503050406030204" pitchFamily="18" charset="0"/>
              </a:rPr>
              <a:t>Pamphlet on the First Tradition</a:t>
            </a:r>
          </a:p>
        </p:txBody>
      </p:sp>
      <p:sp>
        <p:nvSpPr>
          <p:cNvPr id="8" name="TextBox 7"/>
          <p:cNvSpPr txBox="1"/>
          <p:nvPr/>
        </p:nvSpPr>
        <p:spPr>
          <a:xfrm>
            <a:off x="6256858" y="80756"/>
            <a:ext cx="5715000" cy="6622039"/>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Younger members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Older members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Experienced members/“oldtimers”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LGBTQ members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Women in recovery</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First nations/indigenous members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Members who are professionals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Members who are veterans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Atheists and members with non-mainstream spiritual beliefs </a:t>
            </a:r>
          </a:p>
          <a:p>
            <a:pPr marL="285750" indent="-285750">
              <a:lnSpc>
                <a:spcPct val="105000"/>
              </a:lnSpc>
              <a:buFont typeface="Arial" panose="020B0604020202020204" pitchFamily="34" charset="0"/>
              <a:buChar char="•"/>
            </a:pPr>
            <a:r>
              <a:rPr lang="en-US" sz="1750" dirty="0">
                <a:latin typeface="Cambria" panose="02040503050406030204" pitchFamily="18" charset="0"/>
              </a:rPr>
              <a:t>An IP: Regardless of age, race, sex, sexual identity, creed, religion, or lack of religion </a:t>
            </a:r>
          </a:p>
          <a:p>
            <a:pPr marL="285750" indent="-285750">
              <a:lnSpc>
                <a:spcPct val="105000"/>
              </a:lnSpc>
              <a:buFont typeface="Arial" panose="020B0604020202020204" pitchFamily="34" charset="0"/>
              <a:buChar char="•"/>
            </a:pPr>
            <a:r>
              <a:rPr lang="en-US" sz="1750" dirty="0">
                <a:latin typeface="Cambria" panose="02040503050406030204" pitchFamily="18" charset="0"/>
              </a:rPr>
              <a:t>What does it mean that NA is a spiritual, not religious, program? </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the </a:t>
            </a:r>
            <a:r>
              <a:rPr lang="en-US" sz="1750" i="1" dirty="0">
                <a:latin typeface="Cambria" panose="02040503050406030204" pitchFamily="18" charset="0"/>
              </a:rPr>
              <a:t>Sponsorship</a:t>
            </a:r>
            <a:r>
              <a:rPr lang="en-US" sz="1750" dirty="0">
                <a:latin typeface="Cambria" panose="02040503050406030204" pitchFamily="18" charset="0"/>
              </a:rPr>
              <a:t> book</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a:t>
            </a:r>
            <a:r>
              <a:rPr lang="en-US" sz="1750" i="1" dirty="0">
                <a:latin typeface="Cambria" panose="02040503050406030204" pitchFamily="18" charset="0"/>
              </a:rPr>
              <a:t>The Loner</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a:t>
            </a:r>
            <a:r>
              <a:rPr lang="en-US" sz="1750" i="1" dirty="0">
                <a:latin typeface="Cambria" panose="02040503050406030204" pitchFamily="18" charset="0"/>
              </a:rPr>
              <a:t>H&amp;I Service and the NA Member</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a:t>
            </a:r>
            <a:r>
              <a:rPr lang="en-US" sz="1750" i="1" dirty="0">
                <a:latin typeface="Cambria" panose="02040503050406030204" pitchFamily="18" charset="0"/>
              </a:rPr>
              <a:t>PI and the NA Member</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another piece of NA literature: </a:t>
            </a:r>
          </a:p>
          <a:p>
            <a:pPr marL="285750" indent="-285750">
              <a:lnSpc>
                <a:spcPct val="105000"/>
              </a:lnSpc>
              <a:buFont typeface="Arial" panose="020B0604020202020204" pitchFamily="34" charset="0"/>
              <a:buChar char="•"/>
            </a:pPr>
            <a:r>
              <a:rPr lang="en-US" sz="1750" dirty="0">
                <a:latin typeface="Cambria" panose="02040503050406030204" pitchFamily="18" charset="0"/>
              </a:rPr>
              <a:t>Other: </a:t>
            </a:r>
          </a:p>
          <a:p>
            <a:pPr marL="285750" indent="-285750">
              <a:lnSpc>
                <a:spcPct val="105000"/>
              </a:lnSpc>
              <a:buFont typeface="Arial" panose="020B0604020202020204" pitchFamily="34" charset="0"/>
              <a:buChar char="•"/>
            </a:pPr>
            <a:r>
              <a:rPr lang="en-US" sz="1750" dirty="0">
                <a:latin typeface="Cambria" panose="02040503050406030204" pitchFamily="18" charset="0"/>
              </a:rPr>
              <a:t>No new recovery lit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935159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68867" y="1356945"/>
            <a:ext cx="10608734" cy="37846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3"/>
              </a:buBlip>
            </a:pPr>
            <a:r>
              <a:rPr lang="en-US" sz="3000" dirty="0" smtClean="0">
                <a:solidFill>
                  <a:srgbClr val="000000"/>
                </a:solidFill>
                <a:latin typeface="Cambria" charset="0"/>
                <a:ea typeface="Cambria" charset="0"/>
                <a:cs typeface="Cambria" charset="0"/>
                <a:sym typeface="Helvetica Light"/>
              </a:rPr>
              <a:t>Work is currently underway on two service material project</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focuses agreed </a:t>
            </a:r>
            <a:r>
              <a:rPr lang="en-US" sz="3000" dirty="0">
                <a:solidFill>
                  <a:srgbClr val="000000"/>
                </a:solidFill>
                <a:latin typeface="Cambria" charset="0"/>
                <a:ea typeface="Cambria" charset="0"/>
                <a:cs typeface="Cambria" charset="0"/>
                <a:sym typeface="Helvetica Light"/>
              </a:rPr>
              <a:t>upon by WSC 2016:  </a:t>
            </a:r>
          </a:p>
          <a:p>
            <a:pPr marL="1371600" lvl="2" indent="-457200" defTabSz="292100" fontAlgn="t" latinLnBrk="1" hangingPunct="0">
              <a:buClr>
                <a:srgbClr val="373896"/>
              </a:buClr>
              <a:buFont typeface="Arial" charset="0"/>
              <a:buChar char="•"/>
            </a:pPr>
            <a:r>
              <a:rPr lang="en-US" sz="3000" dirty="0" smtClean="0">
                <a:solidFill>
                  <a:srgbClr val="000000"/>
                </a:solidFill>
                <a:latin typeface="Cambria" charset="0"/>
                <a:ea typeface="Cambria" charset="0"/>
                <a:cs typeface="Cambria" charset="0"/>
                <a:sym typeface="Helvetica Light"/>
              </a:rPr>
              <a:t>Local Service Toolbox</a:t>
            </a:r>
          </a:p>
          <a:p>
            <a:pPr marL="1371600" lvl="2" indent="-457200" defTabSz="292100" fontAlgn="t" latinLnBrk="1" hangingPunct="0">
              <a:spcAft>
                <a:spcPts val="1200"/>
              </a:spcAft>
              <a:buClr>
                <a:srgbClr val="373896"/>
              </a:buClr>
              <a:buFont typeface="Arial" charset="0"/>
              <a:buChar char="•"/>
            </a:pPr>
            <a:r>
              <a:rPr lang="en-US" sz="3000" dirty="0" smtClean="0">
                <a:solidFill>
                  <a:srgbClr val="000000"/>
                </a:solidFill>
                <a:latin typeface="Cambria" charset="0"/>
                <a:ea typeface="Cambria" charset="0"/>
                <a:cs typeface="Cambria" charset="0"/>
                <a:sym typeface="Helvetica Light"/>
              </a:rPr>
              <a:t>Conventions and Events Toolbox</a:t>
            </a:r>
            <a:endParaRPr lang="en-US" sz="30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3"/>
              </a:buBlip>
            </a:pPr>
            <a:r>
              <a:rPr lang="en-US" sz="3000" dirty="0" smtClean="0">
                <a:solidFill>
                  <a:srgbClr val="000000"/>
                </a:solidFill>
                <a:latin typeface="Cambria" charset="0"/>
                <a:ea typeface="Cambria" charset="0"/>
                <a:cs typeface="Cambria" charset="0"/>
                <a:sym typeface="Helvetica Light"/>
              </a:rPr>
              <a:t>These survey results will help prioritize possible </a:t>
            </a:r>
            <a:r>
              <a:rPr lang="en-US" sz="3000" u="sng" dirty="0" smtClean="0">
                <a:solidFill>
                  <a:srgbClr val="000000"/>
                </a:solidFill>
                <a:latin typeface="Cambria" charset="0"/>
                <a:ea typeface="Cambria" charset="0"/>
                <a:cs typeface="Cambria" charset="0"/>
                <a:sym typeface="Helvetica Light"/>
              </a:rPr>
              <a:t>future</a:t>
            </a:r>
            <a:r>
              <a:rPr lang="en-US" sz="3000" dirty="0" smtClean="0">
                <a:solidFill>
                  <a:srgbClr val="000000"/>
                </a:solidFill>
                <a:latin typeface="Cambria" charset="0"/>
                <a:ea typeface="Cambria" charset="0"/>
                <a:cs typeface="Cambria" charset="0"/>
                <a:sym typeface="Helvetica Light"/>
              </a:rPr>
              <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work/project plans. Most of the items in this survey could </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easily fit into a Local Service Toolbox.</a:t>
            </a:r>
          </a:p>
          <a:p>
            <a:pPr marL="457200" indent="-457200" defTabSz="292100" fontAlgn="t" latinLnBrk="1" hangingPunct="0">
              <a:buClr>
                <a:srgbClr val="373896"/>
              </a:buClr>
              <a:buBlip>
                <a:blip r:embed="rId3"/>
              </a:buBlip>
            </a:pPr>
            <a:r>
              <a:rPr lang="en-US" sz="3000" dirty="0" smtClean="0">
                <a:solidFill>
                  <a:srgbClr val="000000"/>
                </a:solidFill>
                <a:latin typeface="Cambria" charset="0"/>
                <a:ea typeface="Cambria" charset="0"/>
                <a:cs typeface="Cambria" charset="0"/>
                <a:sym typeface="Helvetica Light"/>
              </a:rPr>
              <a:t>Please choose at least one, but no more than two from the list</a:t>
            </a:r>
            <a:endParaRPr lang="en-US" sz="3000" dirty="0">
              <a:solidFill>
                <a:srgbClr val="000000"/>
              </a:solidFill>
              <a:latin typeface="Cambria" charset="0"/>
              <a:ea typeface="Cambria" charset="0"/>
              <a:cs typeface="Cambria" charset="0"/>
              <a:sym typeface="Helvetica Light"/>
            </a:endParaRPr>
          </a:p>
          <a:p>
            <a:pPr defTabSz="292100" fontAlgn="t" latinLnBrk="1" hangingPunct="0"/>
            <a:endParaRPr lang="en-US" sz="900" dirty="0">
              <a:solidFill>
                <a:srgbClr val="000000"/>
              </a:solidFill>
              <a:latin typeface="Cambria" charset="0"/>
              <a:ea typeface="Cambria" charset="0"/>
              <a:cs typeface="Cambria" charset="0"/>
            </a:endParaRPr>
          </a:p>
          <a:p>
            <a:pPr defTabSz="292100" fontAlgn="t" latinLnBrk="1" hangingPunct="0"/>
            <a:endParaRPr lang="en-US" sz="2500" dirty="0">
              <a:solidFill>
                <a:srgbClr val="000000"/>
              </a:solidFill>
              <a:sym typeface="Helvetica Light"/>
            </a:endParaRPr>
          </a:p>
        </p:txBody>
      </p:sp>
      <p:sp>
        <p:nvSpPr>
          <p:cNvPr id="11" name="TextBox 10"/>
          <p:cNvSpPr txBox="1"/>
          <p:nvPr/>
        </p:nvSpPr>
        <p:spPr>
          <a:xfrm>
            <a:off x="1197985" y="297373"/>
            <a:ext cx="9753600"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n-US" sz="4800" b="1" dirty="0" smtClean="0">
                <a:latin typeface="Cambria" charset="0"/>
                <a:ea typeface="Cambria" charset="0"/>
                <a:cs typeface="Cambria" charset="0"/>
              </a:rPr>
              <a:t>Service Material Survey</a:t>
            </a:r>
            <a:endParaRPr lang="en-US" sz="4800" b="1" dirty="0">
              <a:latin typeface="Cambria" charset="0"/>
              <a:ea typeface="Cambria" charset="0"/>
              <a:cs typeface="Cambria" charset="0"/>
            </a:endParaRPr>
          </a:p>
        </p:txBody>
      </p:sp>
      <p:pic>
        <p:nvPicPr>
          <p:cNvPr id="12" name="wsc2018_logobluetextchairs.png"/>
          <p:cNvPicPr/>
          <p:nvPr/>
        </p:nvPicPr>
        <p:blipFill>
          <a:blip r:embed="rId4">
            <a:extLst/>
          </a:blip>
          <a:stretch>
            <a:fillRect/>
          </a:stretch>
        </p:blipFill>
        <p:spPr>
          <a:xfrm>
            <a:off x="10058401" y="5511801"/>
            <a:ext cx="1832998" cy="1346200"/>
          </a:xfrm>
          <a:prstGeom prst="rect">
            <a:avLst/>
          </a:prstGeom>
          <a:solidFill>
            <a:schemeClr val="bg1"/>
          </a:solidFill>
          <a:ln w="12700">
            <a:miter lim="400000"/>
          </a:ln>
        </p:spPr>
      </p:pic>
      <p:sp>
        <p:nvSpPr>
          <p:cNvPr id="6" name="TextBox 5"/>
          <p:cNvSpPr txBox="1"/>
          <p:nvPr/>
        </p:nvSpPr>
        <p:spPr>
          <a:xfrm>
            <a:off x="1481787" y="5511801"/>
            <a:ext cx="7819015" cy="1292662"/>
          </a:xfrm>
          <a:prstGeom prst="rect">
            <a:avLst/>
          </a:prstGeom>
          <a:noFill/>
        </p:spPr>
        <p:txBody>
          <a:bodyPr wrap="square" rtlCol="0">
            <a:spAutoFit/>
          </a:bodyPr>
          <a:lstStyle/>
          <a:p>
            <a:pPr algn="ctr"/>
            <a:r>
              <a:rPr lang="en-US" sz="2600" b="1" dirty="0" smtClean="0">
                <a:solidFill>
                  <a:srgbClr val="92278F"/>
                </a:solidFill>
                <a:latin typeface="Cambria" panose="02040503050406030204" pitchFamily="18" charset="0"/>
              </a:rPr>
              <a:t>This survey begins on page 33 of the</a:t>
            </a:r>
            <a:br>
              <a:rPr lang="en-US" sz="2600" b="1" dirty="0" smtClean="0">
                <a:solidFill>
                  <a:srgbClr val="92278F"/>
                </a:solidFill>
                <a:latin typeface="Cambria" panose="02040503050406030204" pitchFamily="18" charset="0"/>
              </a:rPr>
            </a:br>
            <a:r>
              <a:rPr lang="en-US" sz="2600" b="1" dirty="0" smtClean="0">
                <a:solidFill>
                  <a:srgbClr val="92278F"/>
                </a:solidFill>
                <a:latin typeface="Cambria" panose="02040503050406030204" pitchFamily="18" charset="0"/>
              </a:rPr>
              <a:t>2018 </a:t>
            </a:r>
            <a:r>
              <a:rPr lang="en-US" sz="2600" b="1" i="1" dirty="0" smtClean="0">
                <a:solidFill>
                  <a:srgbClr val="92278F"/>
                </a:solidFill>
                <a:latin typeface="Cambria" panose="02040503050406030204" pitchFamily="18" charset="0"/>
              </a:rPr>
              <a:t>CAR </a:t>
            </a:r>
            <a:r>
              <a:rPr lang="en-US" sz="2600" b="1" dirty="0" smtClean="0">
                <a:solidFill>
                  <a:srgbClr val="92278F"/>
                </a:solidFill>
                <a:latin typeface="Cambria" panose="02040503050406030204" pitchFamily="18" charset="0"/>
              </a:rPr>
              <a:t>and is available to complete online at www.na.org/conference</a:t>
            </a:r>
            <a:endParaRPr lang="en-US" sz="2600" b="1" dirty="0">
              <a:solidFill>
                <a:srgbClr val="92278F"/>
              </a:solidFill>
              <a:latin typeface="Cambria" panose="020405030504060302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0058778"/>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759858" y="109470"/>
            <a:ext cx="4635452" cy="423930"/>
          </a:xfrm>
          <a:prstGeom prst="rect">
            <a:avLst/>
          </a:prstGeom>
          <a:solidFill>
            <a:srgbClr val="FFFFFF"/>
          </a:solidFill>
          <a:ln w="28575"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n-US" sz="2600" b="1" dirty="0" smtClean="0">
                <a:latin typeface="Cambria" charset="0"/>
                <a:ea typeface="Cambria" charset="0"/>
                <a:cs typeface="Cambria" charset="0"/>
              </a:rPr>
              <a:t>Service Material Survey</a:t>
            </a:r>
            <a:endParaRPr lang="en-US" sz="2600" b="1" dirty="0">
              <a:latin typeface="Cambria" charset="0"/>
              <a:ea typeface="Cambria" charset="0"/>
              <a:cs typeface="Cambria" charset="0"/>
            </a:endParaRPr>
          </a:p>
        </p:txBody>
      </p:sp>
      <p:sp>
        <p:nvSpPr>
          <p:cNvPr id="7" name="TextBox 6"/>
          <p:cNvSpPr txBox="1"/>
          <p:nvPr/>
        </p:nvSpPr>
        <p:spPr>
          <a:xfrm>
            <a:off x="220084" y="611877"/>
            <a:ext cx="5715000" cy="6178390"/>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35719" rIns="35719" bIns="35719" numCol="1" spcCol="38100" rtlCol="0" anchor="t" anchorCtr="0">
            <a:noAutofit/>
          </a:bodyPr>
          <a:lstStyle/>
          <a:p>
            <a:pPr marL="285750" indent="-285750">
              <a:buFont typeface="Arial" panose="020B0604020202020204" pitchFamily="34" charset="0"/>
              <a:buChar char="•"/>
            </a:pPr>
            <a:r>
              <a:rPr lang="en-US" sz="1600" dirty="0">
                <a:latin typeface="Cambria" panose="02040503050406030204" pitchFamily="18" charset="0"/>
              </a:rPr>
              <a:t>Carrying the NA message</a:t>
            </a:r>
          </a:p>
          <a:p>
            <a:pPr marL="285750" indent="-285750">
              <a:buFont typeface="Arial" panose="020B0604020202020204" pitchFamily="34" charset="0"/>
              <a:buChar char="•"/>
            </a:pPr>
            <a:r>
              <a:rPr lang="en-US" sz="1600" dirty="0">
                <a:latin typeface="Cambria" panose="02040503050406030204" pitchFamily="18" charset="0"/>
              </a:rPr>
              <a:t>Principles in service</a:t>
            </a:r>
          </a:p>
          <a:p>
            <a:pPr marL="285750" indent="-285750">
              <a:buFont typeface="Arial" panose="020B0604020202020204" pitchFamily="34" charset="0"/>
              <a:buChar char="•"/>
            </a:pPr>
            <a:r>
              <a:rPr lang="en-US" sz="1600" dirty="0">
                <a:latin typeface="Cambria" panose="02040503050406030204" pitchFamily="18" charset="0"/>
              </a:rPr>
              <a:t>Atmosphere of recovery in service</a:t>
            </a:r>
          </a:p>
          <a:p>
            <a:pPr marL="285750" indent="-285750">
              <a:buFont typeface="Arial" panose="020B0604020202020204" pitchFamily="34" charset="0"/>
              <a:buChar char="•"/>
            </a:pPr>
            <a:r>
              <a:rPr lang="en-US" sz="1600" dirty="0">
                <a:latin typeface="Cambria" panose="02040503050406030204" pitchFamily="18" charset="0"/>
              </a:rPr>
              <a:t>Applying the Concepts—videos of members sharing in their own words how </a:t>
            </a:r>
            <a:r>
              <a:rPr lang="en-US" sz="1600" dirty="0" smtClean="0">
                <a:latin typeface="Cambria" panose="02040503050406030204" pitchFamily="18" charset="0"/>
              </a:rPr>
              <a:t>they applied </a:t>
            </a:r>
            <a:r>
              <a:rPr lang="en-US" sz="1600" dirty="0">
                <a:latin typeface="Cambria" panose="02040503050406030204" pitchFamily="18" charset="0"/>
              </a:rPr>
              <a:t>each Concept</a:t>
            </a:r>
          </a:p>
          <a:p>
            <a:pPr marL="285750" indent="-285750">
              <a:buFont typeface="Arial" panose="020B0604020202020204" pitchFamily="34" charset="0"/>
              <a:buChar char="•"/>
            </a:pPr>
            <a:r>
              <a:rPr lang="en-US" sz="1600" dirty="0">
                <a:latin typeface="Cambria" panose="02040503050406030204" pitchFamily="18" charset="0"/>
              </a:rPr>
              <a:t>What is NA World Services and how does it work?</a:t>
            </a:r>
          </a:p>
          <a:p>
            <a:pPr marL="285750" indent="-285750">
              <a:buFont typeface="Arial" panose="020B0604020202020204" pitchFamily="34" charset="0"/>
              <a:buChar char="•"/>
            </a:pPr>
            <a:r>
              <a:rPr lang="en-US" sz="1600" dirty="0">
                <a:latin typeface="Cambria" panose="02040503050406030204" pitchFamily="18" charset="0"/>
              </a:rPr>
              <a:t>Our public image: dealing with loss of confidence in NA</a:t>
            </a:r>
          </a:p>
          <a:p>
            <a:pPr marL="285750" indent="-285750">
              <a:buFont typeface="Arial" panose="020B0604020202020204" pitchFamily="34" charset="0"/>
              <a:buChar char="•"/>
            </a:pPr>
            <a:r>
              <a:rPr lang="en-US" sz="1600" dirty="0">
                <a:latin typeface="Cambria" panose="02040503050406030204" pitchFamily="18" charset="0"/>
              </a:rPr>
              <a:t>More social media guidelines above and beyond the service pamphlet</a:t>
            </a:r>
          </a:p>
          <a:p>
            <a:pPr marL="285750" indent="-285750">
              <a:buFont typeface="Arial" panose="020B0604020202020204" pitchFamily="34" charset="0"/>
              <a:buChar char="•"/>
            </a:pPr>
            <a:r>
              <a:rPr lang="en-US" sz="1600" dirty="0">
                <a:latin typeface="Cambria" panose="02040503050406030204" pitchFamily="18" charset="0"/>
              </a:rPr>
              <a:t>More short, focused PR resources  </a:t>
            </a:r>
          </a:p>
          <a:p>
            <a:pPr marL="285750" indent="-285750">
              <a:buFont typeface="Arial" panose="020B0604020202020204" pitchFamily="34" charset="0"/>
              <a:buChar char="•"/>
            </a:pPr>
            <a:r>
              <a:rPr lang="en-US" sz="1600" dirty="0">
                <a:latin typeface="Cambria" panose="02040503050406030204" pitchFamily="18" charset="0"/>
              </a:rPr>
              <a:t>Tools to assist PR efforts to reach the medical community</a:t>
            </a:r>
          </a:p>
          <a:p>
            <a:pPr marL="285750" indent="-285750">
              <a:buFont typeface="Arial" panose="020B0604020202020204" pitchFamily="34" charset="0"/>
              <a:buChar char="•"/>
            </a:pPr>
            <a:r>
              <a:rPr lang="en-US" sz="1600" dirty="0">
                <a:latin typeface="Cambria" panose="02040503050406030204" pitchFamily="18" charset="0"/>
              </a:rPr>
              <a:t>Literature for justice department professionals/referrers</a:t>
            </a:r>
          </a:p>
          <a:p>
            <a:pPr marL="285750" indent="-285750">
              <a:buFont typeface="Arial" panose="020B0604020202020204" pitchFamily="34" charset="0"/>
              <a:buChar char="•"/>
            </a:pPr>
            <a:r>
              <a:rPr lang="en-US" sz="1600" dirty="0">
                <a:latin typeface="Cambria" panose="02040503050406030204" pitchFamily="18" charset="0"/>
              </a:rPr>
              <a:t>Sponsorship behind the walls basics</a:t>
            </a:r>
          </a:p>
          <a:p>
            <a:pPr marL="285750" indent="-285750">
              <a:buFont typeface="Arial" panose="020B0604020202020204" pitchFamily="34" charset="0"/>
              <a:buChar char="•"/>
            </a:pPr>
            <a:r>
              <a:rPr lang="en-US" sz="1600" dirty="0">
                <a:latin typeface="Cambria" panose="02040503050406030204" pitchFamily="18" charset="0"/>
              </a:rPr>
              <a:t>Fellowship development basics</a:t>
            </a:r>
          </a:p>
          <a:p>
            <a:pPr marL="285750" indent="-285750">
              <a:buFont typeface="Arial" panose="020B0604020202020204" pitchFamily="34" charset="0"/>
              <a:buChar char="•"/>
            </a:pPr>
            <a:r>
              <a:rPr lang="en-US" sz="1600" dirty="0">
                <a:latin typeface="Cambria" panose="02040503050406030204" pitchFamily="18" charset="0"/>
              </a:rPr>
              <a:t>FD—it’s not just something that happens “somewhere else”</a:t>
            </a:r>
          </a:p>
          <a:p>
            <a:pPr marL="285750" indent="-285750">
              <a:buFont typeface="Arial" panose="020B0604020202020204" pitchFamily="34" charset="0"/>
              <a:buChar char="•"/>
            </a:pPr>
            <a:r>
              <a:rPr lang="en-US" sz="1600" dirty="0">
                <a:latin typeface="Cambria" panose="02040503050406030204" pitchFamily="18" charset="0"/>
              </a:rPr>
              <a:t>Collaborating among service bodies</a:t>
            </a:r>
          </a:p>
          <a:p>
            <a:pPr marL="285750" indent="-285750">
              <a:buFont typeface="Arial" panose="020B0604020202020204" pitchFamily="34" charset="0"/>
              <a:buChar char="•"/>
            </a:pPr>
            <a:r>
              <a:rPr lang="en-US" sz="1600" dirty="0">
                <a:latin typeface="Cambria" panose="02040503050406030204" pitchFamily="18" charset="0"/>
              </a:rPr>
              <a:t>When service bodies split or reunify</a:t>
            </a:r>
          </a:p>
          <a:p>
            <a:pPr marL="285750" indent="-285750">
              <a:buFont typeface="Arial" panose="020B0604020202020204" pitchFamily="34" charset="0"/>
              <a:buChar char="•"/>
            </a:pPr>
            <a:r>
              <a:rPr lang="en-US" sz="1600" dirty="0">
                <a:latin typeface="Cambria" panose="02040503050406030204" pitchFamily="18" charset="0"/>
              </a:rPr>
              <a:t>How to hold a virtual service meeting</a:t>
            </a:r>
          </a:p>
          <a:p>
            <a:pPr marL="285750" indent="-285750">
              <a:buFont typeface="Arial" panose="020B0604020202020204" pitchFamily="34" charset="0"/>
              <a:buChar char="•"/>
            </a:pPr>
            <a:r>
              <a:rPr lang="en-US" sz="1600" dirty="0">
                <a:latin typeface="Cambria" panose="02040503050406030204" pitchFamily="18" charset="0"/>
              </a:rPr>
              <a:t>Facilitation basics</a:t>
            </a:r>
          </a:p>
          <a:p>
            <a:pPr marL="285750" indent="-285750">
              <a:buFont typeface="Arial" panose="020B0604020202020204" pitchFamily="34" charset="0"/>
              <a:buChar char="•"/>
            </a:pPr>
            <a:r>
              <a:rPr lang="en-US" sz="1600" dirty="0" smtClean="0">
                <a:latin typeface="Cambria" panose="02040503050406030204" pitchFamily="18" charset="0"/>
              </a:rPr>
              <a:t>How </a:t>
            </a:r>
            <a:r>
              <a:rPr lang="en-US" sz="1600" dirty="0">
                <a:latin typeface="Cambria" panose="02040503050406030204" pitchFamily="18" charset="0"/>
              </a:rPr>
              <a:t>to plan a learning day</a:t>
            </a:r>
          </a:p>
          <a:p>
            <a:pPr marL="285750" indent="-285750">
              <a:buFont typeface="Arial" panose="020B0604020202020204" pitchFamily="34" charset="0"/>
              <a:buChar char="•"/>
            </a:pPr>
            <a:r>
              <a:rPr lang="en-US" sz="1600" dirty="0">
                <a:latin typeface="Cambria" panose="02040503050406030204" pitchFamily="18" charset="0"/>
              </a:rPr>
              <a:t>Best practices for service workshops </a:t>
            </a:r>
          </a:p>
          <a:p>
            <a:pPr marL="285750" indent="-285750">
              <a:buFont typeface="Arial" panose="020B0604020202020204" pitchFamily="34" charset="0"/>
              <a:buChar char="•"/>
            </a:pPr>
            <a:r>
              <a:rPr lang="en-US" sz="1600" dirty="0">
                <a:latin typeface="Cambria" panose="02040503050406030204" pitchFamily="18" charset="0"/>
              </a:rPr>
              <a:t>How to put on a planning assembly (including sample agendas)</a:t>
            </a:r>
          </a:p>
          <a:p>
            <a:pPr marL="285750" indent="-285750">
              <a:buFont typeface="Arial" panose="020B0604020202020204" pitchFamily="34" charset="0"/>
              <a:buChar char="•"/>
            </a:pPr>
            <a:r>
              <a:rPr lang="en-US" sz="1600" dirty="0">
                <a:latin typeface="Cambria" panose="02040503050406030204" pitchFamily="18" charset="0"/>
              </a:rPr>
              <a:t>Getting started with project-based </a:t>
            </a:r>
            <a:r>
              <a:rPr lang="en-US" sz="1600" dirty="0" smtClean="0">
                <a:latin typeface="Cambria" panose="02040503050406030204" pitchFamily="18" charset="0"/>
              </a:rPr>
              <a:t>services</a:t>
            </a:r>
          </a:p>
          <a:p>
            <a:pPr marL="285750" indent="-285750">
              <a:buFont typeface="Arial" panose="020B0604020202020204" pitchFamily="34" charset="0"/>
              <a:buChar char="•"/>
            </a:pPr>
            <a:r>
              <a:rPr lang="en-US" sz="1600" dirty="0" smtClean="0">
                <a:latin typeface="Cambria" panose="02040503050406030204" pitchFamily="18" charset="0"/>
              </a:rPr>
              <a:t>Revise </a:t>
            </a:r>
            <a:r>
              <a:rPr lang="en-US" sz="1600" i="1" dirty="0" smtClean="0">
                <a:latin typeface="Cambria" panose="02040503050406030204" pitchFamily="18" charset="0"/>
              </a:rPr>
              <a:t>Planning Basics</a:t>
            </a:r>
            <a:endParaRPr lang="en-US" sz="1600" i="1" dirty="0">
              <a:latin typeface="Cambria" panose="02040503050406030204" pitchFamily="18" charset="0"/>
            </a:endParaRPr>
          </a:p>
        </p:txBody>
      </p:sp>
      <p:sp>
        <p:nvSpPr>
          <p:cNvPr id="8" name="TextBox 7"/>
          <p:cNvSpPr txBox="1"/>
          <p:nvPr/>
        </p:nvSpPr>
        <p:spPr>
          <a:xfrm>
            <a:off x="6265325" y="330201"/>
            <a:ext cx="5715000" cy="6451072"/>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35719" rIns="35719" bIns="35719" numCol="1" spcCol="38100" rtlCol="0" anchor="t" anchorCtr="0">
            <a:noAutofit/>
          </a:bodyPr>
          <a:lstStyle/>
          <a:p>
            <a:pPr marL="285750" indent="-285750">
              <a:lnSpc>
                <a:spcPct val="105000"/>
              </a:lnSpc>
              <a:buFont typeface="Arial" panose="020B0604020202020204" pitchFamily="34" charset="0"/>
              <a:buChar char="•"/>
            </a:pPr>
            <a:r>
              <a:rPr lang="en-US" sz="1600" dirty="0" smtClean="0">
                <a:latin typeface="Cambria" panose="02040503050406030204" pitchFamily="18" charset="0"/>
              </a:rPr>
              <a:t>Regional </a:t>
            </a:r>
            <a:r>
              <a:rPr lang="en-US" sz="1600" dirty="0">
                <a:latin typeface="Cambria" panose="02040503050406030204" pitchFamily="18" charset="0"/>
              </a:rPr>
              <a:t>inventory process/questions</a:t>
            </a:r>
          </a:p>
          <a:p>
            <a:pPr marL="285750" indent="-285750">
              <a:lnSpc>
                <a:spcPct val="105000"/>
              </a:lnSpc>
              <a:buFont typeface="Arial" panose="020B0604020202020204" pitchFamily="34" charset="0"/>
              <a:buChar char="•"/>
            </a:pPr>
            <a:r>
              <a:rPr lang="en-US" sz="1600" dirty="0">
                <a:latin typeface="Cambria" panose="02040503050406030204" pitchFamily="18" charset="0"/>
              </a:rPr>
              <a:t>Description of service commitments at areas and regions [Note: We already have a service pamphlet on group trusted servants. If this piece is prioritized, it might make sense to somehow combine this information.]</a:t>
            </a:r>
          </a:p>
          <a:p>
            <a:pPr marL="285750" indent="-285750">
              <a:lnSpc>
                <a:spcPct val="105000"/>
              </a:lnSpc>
              <a:buFont typeface="Arial" panose="020B0604020202020204" pitchFamily="34" charset="0"/>
              <a:buChar char="•"/>
            </a:pPr>
            <a:r>
              <a:rPr lang="en-US" sz="1600" dirty="0">
                <a:latin typeface="Cambria" panose="02040503050406030204" pitchFamily="18" charset="0"/>
              </a:rPr>
              <a:t>Effective report writing</a:t>
            </a:r>
          </a:p>
          <a:p>
            <a:pPr marL="285750" indent="-285750">
              <a:lnSpc>
                <a:spcPct val="105000"/>
              </a:lnSpc>
              <a:buFont typeface="Arial" panose="020B0604020202020204" pitchFamily="34" charset="0"/>
              <a:buChar char="•"/>
            </a:pPr>
            <a:r>
              <a:rPr lang="en-US" sz="1600" dirty="0">
                <a:latin typeface="Cambria" panose="02040503050406030204" pitchFamily="18" charset="0"/>
              </a:rPr>
              <a:t>GSR orientation material </a:t>
            </a:r>
          </a:p>
          <a:p>
            <a:pPr marL="285750" indent="-285750">
              <a:lnSpc>
                <a:spcPct val="105000"/>
              </a:lnSpc>
              <a:buFont typeface="Arial" panose="020B0604020202020204" pitchFamily="34" charset="0"/>
              <a:buChar char="•"/>
            </a:pPr>
            <a:r>
              <a:rPr lang="en-US" sz="1600" dirty="0">
                <a:latin typeface="Cambria" panose="02040503050406030204" pitchFamily="18" charset="0"/>
              </a:rPr>
              <a:t>Literature on mentorship, including as it relates to service bodies and new meetings</a:t>
            </a:r>
          </a:p>
          <a:p>
            <a:pPr marL="285750" indent="-285750">
              <a:lnSpc>
                <a:spcPct val="105000"/>
              </a:lnSpc>
              <a:buFont typeface="Arial" panose="020B0604020202020204" pitchFamily="34" charset="0"/>
              <a:buChar char="•"/>
            </a:pPr>
            <a:r>
              <a:rPr lang="en-US" sz="1600" dirty="0">
                <a:latin typeface="Cambria" panose="02040503050406030204" pitchFamily="18" charset="0"/>
              </a:rPr>
              <a:t>Service system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Local service conference and local service board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Role of zones in the service structure</a:t>
            </a:r>
          </a:p>
          <a:p>
            <a:pPr marL="285750" indent="-285750">
              <a:lnSpc>
                <a:spcPct val="105000"/>
              </a:lnSpc>
              <a:buFont typeface="Arial" panose="020B0604020202020204" pitchFamily="34" charset="0"/>
              <a:buChar char="•"/>
            </a:pPr>
            <a:r>
              <a:rPr lang="en-US" sz="1600" dirty="0">
                <a:latin typeface="Cambria" panose="02040503050406030204" pitchFamily="18" charset="0"/>
              </a:rPr>
              <a:t>Policy in NA—different kinds of policy styles and approaches</a:t>
            </a:r>
          </a:p>
          <a:p>
            <a:pPr marL="285750" indent="-285750">
              <a:lnSpc>
                <a:spcPct val="105000"/>
              </a:lnSpc>
              <a:buFont typeface="Arial" panose="020B0604020202020204" pitchFamily="34" charset="0"/>
              <a:buChar char="•"/>
            </a:pPr>
            <a:r>
              <a:rPr lang="en-US" sz="1600" dirty="0">
                <a:latin typeface="Cambria" panose="02040503050406030204" pitchFamily="18" charset="0"/>
              </a:rPr>
              <a:t>Information for creating legal entities/incorporating</a:t>
            </a:r>
          </a:p>
          <a:p>
            <a:pPr marL="285750" indent="-285750">
              <a:lnSpc>
                <a:spcPct val="105000"/>
              </a:lnSpc>
              <a:buFont typeface="Arial" panose="020B0604020202020204" pitchFamily="34" charset="0"/>
              <a:buChar char="•"/>
            </a:pPr>
            <a:r>
              <a:rPr lang="en-US" sz="1600" dirty="0">
                <a:latin typeface="Cambria" panose="02040503050406030204" pitchFamily="18" charset="0"/>
              </a:rPr>
              <a:t>The </a:t>
            </a:r>
            <a:r>
              <a:rPr lang="en-US" sz="1600" i="1" dirty="0">
                <a:latin typeface="Cambria" panose="02040503050406030204" pitchFamily="18" charset="0"/>
              </a:rPr>
              <a:t>Fellowship Intellectual Property Trust </a:t>
            </a:r>
            <a:r>
              <a:rPr lang="en-US" sz="1600" dirty="0">
                <a:latin typeface="Cambria" panose="02040503050406030204" pitchFamily="18" charset="0"/>
              </a:rPr>
              <a:t>(</a:t>
            </a:r>
            <a:r>
              <a:rPr lang="en-US" sz="1600" i="1" dirty="0">
                <a:latin typeface="Cambria" panose="02040503050406030204" pitchFamily="18" charset="0"/>
              </a:rPr>
              <a:t>FIPT</a:t>
            </a:r>
            <a:r>
              <a:rPr lang="en-US" sz="1600" dirty="0">
                <a:latin typeface="Cambria" panose="02040503050406030204" pitchFamily="18" charset="0"/>
              </a:rPr>
              <a:t>) and local websites</a:t>
            </a:r>
          </a:p>
          <a:p>
            <a:pPr marL="285750" indent="-285750">
              <a:lnSpc>
                <a:spcPct val="105000"/>
              </a:lnSpc>
              <a:buFont typeface="Arial" panose="020B0604020202020204" pitchFamily="34" charset="0"/>
              <a:buChar char="•"/>
            </a:pPr>
            <a:r>
              <a:rPr lang="en-US" sz="1600" dirty="0">
                <a:latin typeface="Cambria" panose="02040503050406030204" pitchFamily="18" charset="0"/>
              </a:rPr>
              <a:t>Dealing with banks and government financial regulations</a:t>
            </a:r>
          </a:p>
          <a:p>
            <a:pPr marL="285750" indent="-285750">
              <a:lnSpc>
                <a:spcPct val="105000"/>
              </a:lnSpc>
              <a:buFont typeface="Arial" panose="020B0604020202020204" pitchFamily="34" charset="0"/>
              <a:buChar char="•"/>
            </a:pPr>
            <a:r>
              <a:rPr lang="en-US" sz="1600" dirty="0">
                <a:latin typeface="Cambria" panose="02040503050406030204" pitchFamily="18" charset="0"/>
              </a:rPr>
              <a:t>Dealing with misappropriation of NA funds</a:t>
            </a:r>
          </a:p>
          <a:p>
            <a:pPr marL="285750" indent="-285750">
              <a:lnSpc>
                <a:spcPct val="105000"/>
              </a:lnSpc>
              <a:buFont typeface="Arial" panose="020B0604020202020204" pitchFamily="34" charset="0"/>
              <a:buChar char="•"/>
            </a:pPr>
            <a:r>
              <a:rPr lang="en-US" sz="1600" dirty="0">
                <a:latin typeface="Cambria" panose="02040503050406030204" pitchFamily="18" charset="0"/>
              </a:rPr>
              <a:t>Area treasurers’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Area budgeting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Revise </a:t>
            </a:r>
            <a:r>
              <a:rPr lang="en-US" sz="1600" i="1" dirty="0">
                <a:latin typeface="Cambria" panose="02040503050406030204" pitchFamily="18" charset="0"/>
              </a:rPr>
              <a:t>Translation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Revise and update </a:t>
            </a:r>
            <a:r>
              <a:rPr lang="en-US" sz="1600" i="1" dirty="0">
                <a:latin typeface="Cambria" panose="02040503050406030204" pitchFamily="18" charset="0"/>
              </a:rPr>
              <a:t>PR Handbook</a:t>
            </a:r>
          </a:p>
          <a:p>
            <a:pPr marL="285750" indent="-285750">
              <a:lnSpc>
                <a:spcPct val="105000"/>
              </a:lnSpc>
              <a:buFont typeface="Arial" panose="020B0604020202020204" pitchFamily="34" charset="0"/>
              <a:buChar char="•"/>
            </a:pPr>
            <a:r>
              <a:rPr lang="en-US" sz="1600" dirty="0">
                <a:latin typeface="Cambria" panose="02040503050406030204" pitchFamily="18" charset="0"/>
              </a:rPr>
              <a:t>Other: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977839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7CB3E1"/>
            </a:gs>
            <a:gs pos="22086">
              <a:srgbClr val="FFFFFF"/>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5382" y="500062"/>
            <a:ext cx="10515600" cy="1325563"/>
          </a:xfrm>
        </p:spPr>
        <p:txBody>
          <a:bodyPr>
            <a:normAutofit/>
          </a:bodyPr>
          <a:lstStyle/>
          <a:p>
            <a:pPr algn="ctr"/>
            <a:r>
              <a:rPr lang="en-US" sz="4500" b="1" dirty="0" smtClean="0">
                <a:latin typeface="Cambria" panose="02040503050406030204" pitchFamily="18" charset="0"/>
              </a:rPr>
              <a:t>Background</a:t>
            </a:r>
            <a:endParaRPr lang="en-US" sz="4500" b="1" dirty="0">
              <a:latin typeface="Cambria" panose="02040503050406030204" pitchFamily="18" charset="0"/>
            </a:endParaRPr>
          </a:p>
        </p:txBody>
      </p:sp>
      <p:sp>
        <p:nvSpPr>
          <p:cNvPr id="3" name="Content Placeholder 2"/>
          <p:cNvSpPr>
            <a:spLocks noGrp="1"/>
          </p:cNvSpPr>
          <p:nvPr>
            <p:ph idx="4294967295"/>
          </p:nvPr>
        </p:nvSpPr>
        <p:spPr>
          <a:xfrm>
            <a:off x="1156596" y="2627620"/>
            <a:ext cx="9169535" cy="4565938"/>
          </a:xfrm>
          <a:noFill/>
        </p:spPr>
        <p:txBody>
          <a:bodyPr>
            <a:noAutofit/>
          </a:bodyPr>
          <a:lstStyle/>
          <a:p>
            <a:pPr marL="457200" indent="-457200">
              <a:lnSpc>
                <a:spcPct val="100000"/>
              </a:lnSpc>
              <a:spcBef>
                <a:spcPts val="1200"/>
              </a:spcBef>
              <a:buBlip>
                <a:blip r:embed="rId3"/>
              </a:buBlip>
            </a:pPr>
            <a:r>
              <a:rPr lang="en-US" sz="3200" dirty="0" smtClean="0">
                <a:latin typeface="Cambria" panose="02040503050406030204" pitchFamily="18" charset="0"/>
              </a:rPr>
              <a:t>Controversy about the production and distribution of the Basic Text led to a lawsuit </a:t>
            </a:r>
          </a:p>
          <a:p>
            <a:pPr marL="457200" indent="-457200">
              <a:lnSpc>
                <a:spcPct val="100000"/>
              </a:lnSpc>
              <a:spcBef>
                <a:spcPts val="1200"/>
              </a:spcBef>
              <a:buBlip>
                <a:blip r:embed="rId3"/>
              </a:buBlip>
            </a:pPr>
            <a:r>
              <a:rPr lang="en-US" sz="3200" dirty="0" smtClean="0">
                <a:latin typeface="Cambria" panose="02040503050406030204" pitchFamily="18" charset="0"/>
              </a:rPr>
              <a:t>A difficult </a:t>
            </a:r>
            <a:r>
              <a:rPr lang="en-US" sz="3200" dirty="0">
                <a:latin typeface="Cambria" panose="02040503050406030204" pitchFamily="18" charset="0"/>
              </a:rPr>
              <a:t>time for all </a:t>
            </a:r>
            <a:endParaRPr lang="en-US" sz="3200" dirty="0" smtClean="0">
              <a:solidFill>
                <a:srgbClr val="FF0000"/>
              </a:solidFill>
              <a:latin typeface="Cambria" panose="02040503050406030204" pitchFamily="18" charset="0"/>
            </a:endParaRPr>
          </a:p>
          <a:p>
            <a:pPr marL="457200" indent="-457200">
              <a:lnSpc>
                <a:spcPct val="100000"/>
              </a:lnSpc>
              <a:spcBef>
                <a:spcPts val="1200"/>
              </a:spcBef>
              <a:buBlip>
                <a:blip r:embed="rId3"/>
              </a:buBlip>
            </a:pPr>
            <a:r>
              <a:rPr lang="en-US" sz="3200" dirty="0" smtClean="0">
                <a:latin typeface="Cambria" panose="02040503050406030204" pitchFamily="18" charset="0"/>
              </a:rPr>
              <a:t>Hope was that Conference decisions would give the Fellowship common ground from which to move forward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1179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wsc2018_logobluetextchairs.png"/>
          <p:cNvPicPr/>
          <p:nvPr/>
        </p:nvPicPr>
        <p:blipFill>
          <a:blip r:embed="rId3">
            <a:extLst/>
          </a:blip>
          <a:stretch>
            <a:fillRect/>
          </a:stretch>
        </p:blipFill>
        <p:spPr>
          <a:xfrm>
            <a:off x="9846734" y="5249331"/>
            <a:ext cx="2237298" cy="1498598"/>
          </a:xfrm>
          <a:prstGeom prst="rect">
            <a:avLst/>
          </a:prstGeom>
          <a:solidFill>
            <a:schemeClr val="bg1"/>
          </a:solidFill>
          <a:ln w="12700">
            <a:miter lim="400000"/>
          </a:ln>
        </p:spPr>
      </p:pic>
      <p:sp>
        <p:nvSpPr>
          <p:cNvPr id="2" name="TextBox 1"/>
          <p:cNvSpPr txBox="1"/>
          <p:nvPr/>
        </p:nvSpPr>
        <p:spPr>
          <a:xfrm>
            <a:off x="677334" y="1344223"/>
            <a:ext cx="10608734" cy="41337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Issues that are discussed throughout the Fellowship for two</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years between World Service Conferences</a:t>
            </a: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Results of your IDT workshops and discussions can help</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create the foundation for service pamphlets and other tools</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and literature</a:t>
            </a:r>
            <a:endParaRPr lang="en-US" sz="24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These survey results will help decide the 2018-2020 IDTs </a:t>
            </a: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Please choose at least one, but no more than two from the list</a:t>
            </a:r>
            <a:endParaRPr lang="en-US" sz="3000" dirty="0">
              <a:solidFill>
                <a:srgbClr val="000000"/>
              </a:solidFill>
              <a:latin typeface="Cambria" charset="0"/>
              <a:ea typeface="Cambria" charset="0"/>
              <a:cs typeface="Cambria" charset="0"/>
              <a:sym typeface="Helvetica Light"/>
            </a:endParaRPr>
          </a:p>
          <a:p>
            <a:pPr defTabSz="292100" fontAlgn="t" latinLnBrk="1" hangingPunct="0"/>
            <a:endParaRPr lang="en-US" sz="900" dirty="0">
              <a:solidFill>
                <a:srgbClr val="000000"/>
              </a:solidFill>
              <a:latin typeface="Cambria" charset="0"/>
              <a:ea typeface="Cambria" charset="0"/>
              <a:cs typeface="Cambria" charset="0"/>
            </a:endParaRPr>
          </a:p>
          <a:p>
            <a:pPr defTabSz="292100" fontAlgn="t" latinLnBrk="1" hangingPunct="0"/>
            <a:endParaRPr lang="en-US" sz="2500" dirty="0">
              <a:solidFill>
                <a:srgbClr val="000000"/>
              </a:solidFill>
              <a:sym typeface="Helvetica Light"/>
            </a:endParaRPr>
          </a:p>
        </p:txBody>
      </p:sp>
      <p:sp>
        <p:nvSpPr>
          <p:cNvPr id="11" name="TextBox 10"/>
          <p:cNvSpPr txBox="1"/>
          <p:nvPr/>
        </p:nvSpPr>
        <p:spPr>
          <a:xfrm>
            <a:off x="1197985" y="297373"/>
            <a:ext cx="9753600"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n-US" sz="4800" b="1" dirty="0" smtClean="0">
                <a:latin typeface="Cambria" charset="0"/>
                <a:ea typeface="Cambria" charset="0"/>
                <a:cs typeface="Cambria" charset="0"/>
              </a:rPr>
              <a:t>Issue Discussion Topics Survey</a:t>
            </a:r>
            <a:endParaRPr lang="en-US" sz="4800" b="1" dirty="0">
              <a:latin typeface="Cambria" charset="0"/>
              <a:ea typeface="Cambria" charset="0"/>
              <a:cs typeface="Cambria" charset="0"/>
            </a:endParaRPr>
          </a:p>
        </p:txBody>
      </p:sp>
      <p:sp>
        <p:nvSpPr>
          <p:cNvPr id="3" name="TextBox 2"/>
          <p:cNvSpPr txBox="1"/>
          <p:nvPr/>
        </p:nvSpPr>
        <p:spPr>
          <a:xfrm>
            <a:off x="1545795" y="5161478"/>
            <a:ext cx="7819015" cy="1384995"/>
          </a:xfrm>
          <a:prstGeom prst="rect">
            <a:avLst/>
          </a:prstGeom>
          <a:noFill/>
        </p:spPr>
        <p:txBody>
          <a:bodyPr wrap="square" rtlCol="0">
            <a:spAutoFit/>
          </a:bodyPr>
          <a:lstStyle/>
          <a:p>
            <a:pPr algn="ctr"/>
            <a:r>
              <a:rPr lang="en-US" sz="2800" b="1" dirty="0" smtClean="0">
                <a:solidFill>
                  <a:srgbClr val="92278F"/>
                </a:solidFill>
                <a:latin typeface="Cambria" panose="02040503050406030204" pitchFamily="18" charset="0"/>
              </a:rPr>
              <a:t>This survey begins on page 34 of the 2018 </a:t>
            </a:r>
            <a:r>
              <a:rPr lang="en-US" sz="2800" b="1" i="1" dirty="0" smtClean="0">
                <a:solidFill>
                  <a:srgbClr val="92278F"/>
                </a:solidFill>
                <a:latin typeface="Cambria" panose="02040503050406030204" pitchFamily="18" charset="0"/>
              </a:rPr>
              <a:t>CAR and is available to complete online at </a:t>
            </a:r>
            <a:r>
              <a:rPr lang="en-US" sz="2800" b="1" i="1" dirty="0">
                <a:solidFill>
                  <a:srgbClr val="92278F"/>
                </a:solidFill>
                <a:latin typeface="Cambria" panose="02040503050406030204" pitchFamily="18" charset="0"/>
              </a:rPr>
              <a:t>www.na.org/conference.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312932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865700" y="214981"/>
            <a:ext cx="4635452" cy="523894"/>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n-US" sz="2800" b="1" dirty="0" smtClean="0">
                <a:latin typeface="Cambria" charset="0"/>
                <a:ea typeface="Cambria" charset="0"/>
                <a:cs typeface="Cambria" charset="0"/>
              </a:rPr>
              <a:t>IDTs Survey</a:t>
            </a:r>
            <a:endParaRPr lang="en-US" sz="2800" b="1" dirty="0">
              <a:latin typeface="Cambria" charset="0"/>
              <a:ea typeface="Cambria" charset="0"/>
              <a:cs typeface="Cambria" charset="0"/>
            </a:endParaRPr>
          </a:p>
        </p:txBody>
      </p:sp>
      <p:sp>
        <p:nvSpPr>
          <p:cNvPr id="7" name="TextBox 6"/>
          <p:cNvSpPr txBox="1"/>
          <p:nvPr/>
        </p:nvSpPr>
        <p:spPr>
          <a:xfrm>
            <a:off x="232793" y="1145855"/>
            <a:ext cx="5715000" cy="5554134"/>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457200" indent="-457200">
              <a:buFont typeface="Arial" panose="020B0604020202020204" pitchFamily="34" charset="0"/>
              <a:buChar char="•"/>
            </a:pPr>
            <a:r>
              <a:rPr lang="en-US" sz="2400" dirty="0">
                <a:latin typeface="Cambria" panose="02040503050406030204" pitchFamily="18" charset="0"/>
              </a:rPr>
              <a:t>Our Symbol—a closer look</a:t>
            </a:r>
          </a:p>
          <a:p>
            <a:pPr marL="457200" indent="-457200">
              <a:buFont typeface="Arial" panose="020B0604020202020204" pitchFamily="34" charset="0"/>
              <a:buChar char="•"/>
            </a:pPr>
            <a:r>
              <a:rPr lang="en-US" sz="2400" dirty="0">
                <a:latin typeface="Cambria" panose="02040503050406030204" pitchFamily="18" charset="0"/>
              </a:rPr>
              <a:t>Group conscience </a:t>
            </a:r>
          </a:p>
          <a:p>
            <a:pPr marL="457200" indent="-457200">
              <a:buFont typeface="Arial" panose="020B0604020202020204" pitchFamily="34" charset="0"/>
              <a:buChar char="•"/>
            </a:pPr>
            <a:r>
              <a:rPr lang="en-US" sz="2400" dirty="0">
                <a:latin typeface="Cambria" panose="02040503050406030204" pitchFamily="18" charset="0"/>
              </a:rPr>
              <a:t>Carrying the NA message and making NA attractive </a:t>
            </a:r>
          </a:p>
          <a:p>
            <a:pPr marL="457200" indent="-457200">
              <a:buFont typeface="Arial" panose="020B0604020202020204" pitchFamily="34" charset="0"/>
              <a:buChar char="•"/>
            </a:pPr>
            <a:r>
              <a:rPr lang="en-US" sz="2400" dirty="0">
                <a:latin typeface="Cambria" panose="02040503050406030204" pitchFamily="18" charset="0"/>
              </a:rPr>
              <a:t>Remaining nonprofessional and carrying the NA message</a:t>
            </a:r>
          </a:p>
          <a:p>
            <a:pPr marL="457200" indent="-457200">
              <a:buFont typeface="Arial" panose="020B0604020202020204" pitchFamily="34" charset="0"/>
              <a:buChar char="•"/>
            </a:pPr>
            <a:r>
              <a:rPr lang="en-US" sz="2400" dirty="0">
                <a:latin typeface="Cambria" panose="02040503050406030204" pitchFamily="18" charset="0"/>
              </a:rPr>
              <a:t>PR 101</a:t>
            </a:r>
          </a:p>
          <a:p>
            <a:pPr marL="457200" indent="-457200">
              <a:buFont typeface="Arial" panose="020B0604020202020204" pitchFamily="34" charset="0"/>
              <a:buChar char="•"/>
            </a:pPr>
            <a:r>
              <a:rPr lang="en-US" sz="2400" dirty="0">
                <a:latin typeface="Cambria" panose="02040503050406030204" pitchFamily="18" charset="0"/>
              </a:rPr>
              <a:t>Simplicity and flexibility in service</a:t>
            </a:r>
          </a:p>
          <a:p>
            <a:pPr marL="457200" indent="-457200">
              <a:buFont typeface="Arial" panose="020B0604020202020204" pitchFamily="34" charset="0"/>
              <a:buChar char="•"/>
            </a:pPr>
            <a:r>
              <a:rPr lang="en-US" sz="2400" dirty="0">
                <a:latin typeface="Cambria" panose="02040503050406030204" pitchFamily="18" charset="0"/>
              </a:rPr>
              <a:t>Empathy in service</a:t>
            </a:r>
          </a:p>
          <a:p>
            <a:pPr marL="457200" indent="-457200">
              <a:buFont typeface="Arial" panose="020B0604020202020204" pitchFamily="34" charset="0"/>
              <a:buChar char="•"/>
            </a:pPr>
            <a:r>
              <a:rPr lang="en-US" sz="2400" dirty="0">
                <a:latin typeface="Cambria" panose="02040503050406030204" pitchFamily="18" charset="0"/>
              </a:rPr>
              <a:t>Attracting members to service</a:t>
            </a:r>
          </a:p>
          <a:p>
            <a:pPr marL="457200" indent="-457200">
              <a:buFont typeface="Arial" panose="020B0604020202020204" pitchFamily="34" charset="0"/>
              <a:buChar char="•"/>
            </a:pPr>
            <a:r>
              <a:rPr lang="en-US" sz="2400" dirty="0">
                <a:latin typeface="Cambria" panose="02040503050406030204" pitchFamily="18" charset="0"/>
              </a:rPr>
              <a:t>Getting youth and newcomers involved</a:t>
            </a:r>
          </a:p>
          <a:p>
            <a:pPr marL="457200" indent="-457200">
              <a:buFont typeface="Arial" panose="020B0604020202020204" pitchFamily="34" charset="0"/>
              <a:buChar char="•"/>
            </a:pPr>
            <a:r>
              <a:rPr lang="en-US" sz="2400" dirty="0">
                <a:latin typeface="Cambria" panose="02040503050406030204" pitchFamily="18" charset="0"/>
              </a:rPr>
              <a:t>Becoming a better </a:t>
            </a:r>
            <a:r>
              <a:rPr lang="en-US" sz="2400" dirty="0" smtClean="0">
                <a:latin typeface="Cambria" panose="02040503050406030204" pitchFamily="18" charset="0"/>
              </a:rPr>
              <a:t>sponsor</a:t>
            </a:r>
          </a:p>
          <a:p>
            <a:pPr marL="457200" indent="-457200">
              <a:buFont typeface="Arial" panose="020B0604020202020204" pitchFamily="34" charset="0"/>
              <a:buChar char="•"/>
            </a:pPr>
            <a:r>
              <a:rPr lang="en-US" sz="2400" dirty="0">
                <a:latin typeface="Cambria" panose="02040503050406030204" pitchFamily="18" charset="0"/>
              </a:rPr>
              <a:t>Creating community in NA</a:t>
            </a:r>
          </a:p>
          <a:p>
            <a:pPr marL="457200" indent="-457200">
              <a:buFont typeface="Arial" panose="020B0604020202020204" pitchFamily="34" charset="0"/>
              <a:buChar char="•"/>
            </a:pPr>
            <a:endParaRPr lang="en-US" sz="2400" dirty="0">
              <a:latin typeface="Cambria" panose="02040503050406030204" pitchFamily="18" charset="0"/>
            </a:endParaRPr>
          </a:p>
        </p:txBody>
      </p:sp>
      <p:sp>
        <p:nvSpPr>
          <p:cNvPr id="8" name="TextBox 7"/>
          <p:cNvSpPr txBox="1"/>
          <p:nvPr/>
        </p:nvSpPr>
        <p:spPr>
          <a:xfrm>
            <a:off x="6282258" y="1145855"/>
            <a:ext cx="5715000" cy="5554134"/>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n-US" sz="2400" dirty="0">
                <a:latin typeface="Cambria" panose="02040503050406030204" pitchFamily="18" charset="0"/>
              </a:rPr>
              <a:t>Mentorship and how members learn in service</a:t>
            </a:r>
          </a:p>
          <a:p>
            <a:pPr marL="285750" indent="-285750">
              <a:lnSpc>
                <a:spcPct val="105000"/>
              </a:lnSpc>
              <a:buFont typeface="Arial" panose="020B0604020202020204" pitchFamily="34" charset="0"/>
              <a:buChar char="•"/>
            </a:pPr>
            <a:r>
              <a:rPr lang="en-US" sz="2400" dirty="0" smtClean="0">
                <a:latin typeface="Cambria" panose="02040503050406030204" pitchFamily="18" charset="0"/>
              </a:rPr>
              <a:t>Leadership </a:t>
            </a:r>
            <a:r>
              <a:rPr lang="en-US" sz="2400" dirty="0">
                <a:latin typeface="Cambria" panose="02040503050406030204" pitchFamily="18" charset="0"/>
              </a:rPr>
              <a:t>in NA</a:t>
            </a:r>
          </a:p>
          <a:p>
            <a:pPr marL="285750" indent="-285750">
              <a:lnSpc>
                <a:spcPct val="105000"/>
              </a:lnSpc>
              <a:buFont typeface="Arial" panose="020B0604020202020204" pitchFamily="34" charset="0"/>
              <a:buChar char="•"/>
            </a:pPr>
            <a:r>
              <a:rPr lang="en-US" sz="2400" dirty="0">
                <a:latin typeface="Cambria" panose="02040503050406030204" pitchFamily="18" charset="0"/>
              </a:rPr>
              <a:t>The integrity and effectiveness of our communications</a:t>
            </a:r>
          </a:p>
          <a:p>
            <a:pPr marL="285750" indent="-285750">
              <a:lnSpc>
                <a:spcPct val="105000"/>
              </a:lnSpc>
              <a:buFont typeface="Arial" panose="020B0604020202020204" pitchFamily="34" charset="0"/>
              <a:buChar char="•"/>
            </a:pPr>
            <a:r>
              <a:rPr lang="en-US" sz="2400" dirty="0">
                <a:latin typeface="Cambria" panose="02040503050406030204" pitchFamily="18" charset="0"/>
              </a:rPr>
              <a:t>Eleventh Concept</a:t>
            </a:r>
          </a:p>
          <a:p>
            <a:pPr marL="285750" indent="-285750">
              <a:lnSpc>
                <a:spcPct val="105000"/>
              </a:lnSpc>
              <a:buFont typeface="Arial" panose="020B0604020202020204" pitchFamily="34" charset="0"/>
              <a:buChar char="•"/>
            </a:pPr>
            <a:r>
              <a:rPr lang="en-US" sz="2400" dirty="0">
                <a:latin typeface="Cambria" panose="02040503050406030204" pitchFamily="18" charset="0"/>
              </a:rPr>
              <a:t>Respecting our differences and building our unity </a:t>
            </a:r>
          </a:p>
          <a:p>
            <a:pPr marL="285750" indent="-285750">
              <a:lnSpc>
                <a:spcPct val="105000"/>
              </a:lnSpc>
              <a:buFont typeface="Arial" panose="020B0604020202020204" pitchFamily="34" charset="0"/>
              <a:buChar char="•"/>
            </a:pPr>
            <a:r>
              <a:rPr lang="en-US" sz="2400" dirty="0">
                <a:latin typeface="Cambria" panose="02040503050406030204" pitchFamily="18" charset="0"/>
              </a:rPr>
              <a:t>Regardless of . . . race, ethnicity, culture </a:t>
            </a:r>
          </a:p>
          <a:p>
            <a:pPr marL="285750" indent="-285750">
              <a:lnSpc>
                <a:spcPct val="105000"/>
              </a:lnSpc>
              <a:buFont typeface="Arial" panose="020B0604020202020204" pitchFamily="34" charset="0"/>
              <a:buChar char="•"/>
            </a:pPr>
            <a:r>
              <a:rPr lang="en-US" sz="2400" dirty="0">
                <a:latin typeface="Cambria" panose="02040503050406030204" pitchFamily="18" charset="0"/>
              </a:rPr>
              <a:t>Retaining members</a:t>
            </a:r>
          </a:p>
          <a:p>
            <a:pPr marL="285750" indent="-285750">
              <a:lnSpc>
                <a:spcPct val="105000"/>
              </a:lnSpc>
              <a:buFont typeface="Arial" panose="020B0604020202020204" pitchFamily="34" charset="0"/>
              <a:buChar char="•"/>
            </a:pPr>
            <a:r>
              <a:rPr lang="en-US" sz="2400" dirty="0">
                <a:latin typeface="Cambria" panose="02040503050406030204" pitchFamily="18" charset="0"/>
              </a:rPr>
              <a:t>In Times of Illness and what our literature says about illness and medication</a:t>
            </a:r>
          </a:p>
          <a:p>
            <a:pPr marL="285750" indent="-285750">
              <a:lnSpc>
                <a:spcPct val="105000"/>
              </a:lnSpc>
              <a:buFont typeface="Arial" panose="020B0604020202020204" pitchFamily="34" charset="0"/>
              <a:buChar char="•"/>
            </a:pPr>
            <a:r>
              <a:rPr lang="en-US" sz="2400" dirty="0">
                <a:latin typeface="Cambria" panose="02040503050406030204" pitchFamily="18" charset="0"/>
              </a:rPr>
              <a:t>Other: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349695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hape 115"/>
          <p:cNvSpPr/>
          <p:nvPr/>
        </p:nvSpPr>
        <p:spPr>
          <a:xfrm>
            <a:off x="6719003" y="996696"/>
            <a:ext cx="5223969" cy="3959352"/>
          </a:xfrm>
          <a:prstGeom prst="rect">
            <a:avLst/>
          </a:prstGeom>
          <a:ln w="12700">
            <a:miter lim="400000"/>
          </a:ln>
          <a:extLst>
            <a:ext uri="{C572A759-6A51-4108-AA02-DFA0A04FC94B}">
              <ma14:wrappingTextBox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All </a:t>
            </a:r>
            <a:r>
              <a:rPr kumimoji="0" lang="en-US" sz="2800" b="1" i="0" u="none" strike="noStrike" kern="1200" cap="none" spc="0" normalizeH="0" baseline="0" noProof="0" smtClean="0">
                <a:ln>
                  <a:noFill/>
                </a:ln>
                <a:solidFill>
                  <a:srgbClr val="FFFFFF"/>
                </a:solidFill>
                <a:effectLst/>
                <a:uLnTx/>
                <a:uFillTx/>
                <a:latin typeface="Cambria" charset="0"/>
                <a:ea typeface="Cambria" charset="0"/>
                <a:cs typeface="Cambria" charset="0"/>
                <a:sym typeface="PopplLaudatio-Regular"/>
              </a:rPr>
              <a:t>the original </a:t>
            </a:r>
            <a:r>
              <a:rPr lang="en-US" sz="2800" b="1" smtClean="0">
                <a:solidFill>
                  <a:srgbClr val="FFFFFF"/>
                </a:solidFill>
                <a:latin typeface="Cambria" charset="0"/>
                <a:ea typeface="Cambria" charset="0"/>
                <a:cs typeface="Cambria" charset="0"/>
                <a:sym typeface="PopplLaudatio-Regular"/>
              </a:rPr>
              <a:t>PowerPoint</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s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available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online</a:t>
            </a:r>
            <a:endPar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n-US" sz="2800" b="1" dirty="0" smtClean="0">
                <a:solidFill>
                  <a:srgbClr val="FFFFFF"/>
                </a:solidFill>
                <a:latin typeface="Cambria" charset="0"/>
                <a:ea typeface="Cambria" charset="0"/>
                <a:cs typeface="Cambria" charset="0"/>
                <a:sym typeface="PopplLaudatio-Regular"/>
              </a:rPr>
              <a:t>Surveys available online</a:t>
            </a:r>
            <a:endPar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28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CAR</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can be downloaded or hard copies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ordered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from </a:t>
            </a:r>
            <a: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
            </a:r>
            <a:b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b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NA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World Services</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00B0F0"/>
                </a:solidFill>
                <a:effectLst/>
                <a:uLnTx/>
                <a:uFill>
                  <a:solidFill>
                    <a:srgbClr val="00B0F0"/>
                  </a:solidFill>
                </a:uFill>
                <a:latin typeface="Cambria" charset="0"/>
                <a:ea typeface="Cambria" charset="0"/>
                <a:cs typeface="Cambria" charset="0"/>
                <a:sym typeface="PopplLaudatio-Regular"/>
              </a:rPr>
              <a:t>www.na.org/conference</a:t>
            </a:r>
            <a:endParaRPr kumimoji="0" sz="2800" b="1" i="0" u="sng" strike="noStrike" kern="1200" cap="none" spc="0" normalizeH="0" baseline="0" noProof="0" dirty="0">
              <a:ln>
                <a:noFill/>
              </a:ln>
              <a:solidFill>
                <a:srgbClr val="00B0F0"/>
              </a:solidFill>
              <a:effectLst/>
              <a:uLnTx/>
              <a:uFill>
                <a:solidFill>
                  <a:srgbClr val="00B0F0"/>
                </a:solidFill>
              </a:uFill>
              <a:latin typeface="Cambria" charset="0"/>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00B0F0"/>
                </a:solidFill>
                <a:effectLst/>
                <a:uLnTx/>
                <a:uFill>
                  <a:solidFill>
                    <a:srgbClr val="00B0F0"/>
                  </a:solidFill>
                </a:uFill>
                <a:latin typeface="Cambria" charset="0"/>
                <a:ea typeface="Cambria" charset="0"/>
                <a:cs typeface="Cambria" charset="0"/>
                <a:sym typeface="PopplLaudatio-Regular"/>
              </a:rPr>
              <a:t>worldboard@na.org </a:t>
            </a:r>
            <a:endParaRPr kumimoji="0" sz="2800" b="1" i="0" u="sng" strike="noStrike" kern="1200" cap="none" spc="0" normalizeH="0" baseline="0" noProof="0" dirty="0">
              <a:ln>
                <a:noFill/>
              </a:ln>
              <a:solidFill>
                <a:srgbClr val="00B0F0"/>
              </a:solidFill>
              <a:effectLst/>
              <a:uLnTx/>
              <a:uFill>
                <a:solidFill>
                  <a:srgbClr val="00B0F0"/>
                </a:solidFill>
              </a:uFill>
              <a:latin typeface="Cambria" charset="0"/>
              <a:ea typeface="Cambria" charset="0"/>
              <a:cs typeface="Cambria" charset="0"/>
              <a:sym typeface="PopplLaudatio-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180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775" y="365125"/>
            <a:ext cx="10029824" cy="1325563"/>
          </a:xfrm>
        </p:spPr>
        <p:txBody>
          <a:bodyPr>
            <a:normAutofit/>
          </a:bodyPr>
          <a:lstStyle/>
          <a:p>
            <a:r>
              <a:rPr lang="en-US" sz="4300" b="1" dirty="0" smtClean="0">
                <a:effectLst>
                  <a:outerShdw blurRad="38100" dist="38100" dir="2700000" algn="tl">
                    <a:srgbClr val="000000">
                      <a:alpha val="43137"/>
                    </a:srgbClr>
                  </a:outerShdw>
                </a:effectLst>
                <a:latin typeface="Cambria" panose="02040503050406030204" pitchFamily="18" charset="0"/>
              </a:rPr>
              <a:t>WSC 1991: Discussion and Decision</a:t>
            </a:r>
            <a:endParaRPr lang="en-US" sz="4300" b="1" dirty="0">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4294967295"/>
          </p:nvPr>
        </p:nvSpPr>
        <p:spPr>
          <a:xfrm>
            <a:off x="826943" y="1585913"/>
            <a:ext cx="10843491" cy="4926157"/>
          </a:xfrm>
        </p:spPr>
        <p:txBody>
          <a:bodyPr>
            <a:noAutofit/>
          </a:bodyPr>
          <a:lstStyle/>
          <a:p>
            <a:pPr marL="0" indent="0">
              <a:lnSpc>
                <a:spcPct val="100000"/>
              </a:lnSpc>
              <a:spcBef>
                <a:spcPts val="0"/>
              </a:spcBef>
              <a:spcAft>
                <a:spcPts val="1200"/>
              </a:spcAft>
              <a:buNone/>
            </a:pPr>
            <a:r>
              <a:rPr lang="en-US" sz="3200" dirty="0" smtClean="0">
                <a:latin typeface="Cambria" panose="02040503050406030204" pitchFamily="18" charset="0"/>
              </a:rPr>
              <a:t>The WSC provided clear direction on the production and sale of NA literature when it passed this motion:</a:t>
            </a:r>
          </a:p>
          <a:p>
            <a:pPr marL="742950" lvl="2" indent="0">
              <a:lnSpc>
                <a:spcPct val="100000"/>
              </a:lnSpc>
              <a:spcBef>
                <a:spcPts val="0"/>
              </a:spcBef>
              <a:spcAft>
                <a:spcPts val="1200"/>
              </a:spcAft>
              <a:buNone/>
            </a:pPr>
            <a:r>
              <a:rPr lang="en-US" sz="2900" i="1" dirty="0">
                <a:latin typeface="Cambria" panose="02040503050406030204" pitchFamily="18" charset="0"/>
              </a:rPr>
              <a:t>To reaffirm and ratify that the ownership of all of N.A.'s intellectual and physical properties prepared in the past, and to be prepared into the future, is held by WSO, Inc., which holds such title in trust on behalf of the fellowship of Narcotics Anonymous as a whole, in accordance with the decisions of the World Service </a:t>
            </a:r>
            <a:r>
              <a:rPr lang="en-US" sz="2900" i="1" dirty="0" smtClean="0">
                <a:latin typeface="Cambria" panose="02040503050406030204" pitchFamily="18" charset="0"/>
              </a:rPr>
              <a:t>Conference</a:t>
            </a:r>
            <a:r>
              <a:rPr lang="en-US" sz="2900" i="1" dirty="0">
                <a:latin typeface="Cambria" panose="02040503050406030204" pitchFamily="18" charset="0"/>
              </a:rPr>
              <a:t>. </a:t>
            </a:r>
            <a:endParaRPr lang="en-US" sz="2900" i="1" dirty="0" smtClean="0">
              <a:latin typeface="Cambria" panose="020405030504060302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015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365125"/>
            <a:ext cx="10099963" cy="1325563"/>
          </a:xfrm>
        </p:spPr>
        <p:txBody>
          <a:bodyPr>
            <a:normAutofit/>
          </a:bodyPr>
          <a:lstStyle/>
          <a:p>
            <a:r>
              <a:rPr lang="en-US" sz="4300" b="1" spc="-50" dirty="0" smtClean="0">
                <a:effectLst>
                  <a:outerShdw blurRad="38100" dist="38100" dir="2700000" algn="tl">
                    <a:srgbClr val="000000">
                      <a:alpha val="43137"/>
                    </a:srgbClr>
                  </a:outerShdw>
                </a:effectLst>
                <a:latin typeface="Cambria" panose="02040503050406030204" pitchFamily="18" charset="0"/>
              </a:rPr>
              <a:t>WSC 1991: Clarifying Group Conscience</a:t>
            </a:r>
            <a:endParaRPr lang="en-US" sz="4300" b="1" spc="-50" dirty="0">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4294967295"/>
          </p:nvPr>
        </p:nvSpPr>
        <p:spPr>
          <a:xfrm>
            <a:off x="979343" y="1490663"/>
            <a:ext cx="10843491" cy="4926157"/>
          </a:xfrm>
        </p:spPr>
        <p:txBody>
          <a:bodyPr>
            <a:noAutofit/>
          </a:bodyPr>
          <a:lstStyle/>
          <a:p>
            <a:pPr marL="0" indent="0">
              <a:lnSpc>
                <a:spcPct val="100000"/>
              </a:lnSpc>
              <a:buNone/>
            </a:pPr>
            <a:r>
              <a:rPr lang="en-US" sz="3200" dirty="0" smtClean="0">
                <a:latin typeface="Cambria" panose="02040503050406030204" pitchFamily="18" charset="0"/>
              </a:rPr>
              <a:t>In response to illicit literature and the resulting lawsuit, delegates issued the following statement to the Fellowship:</a:t>
            </a:r>
          </a:p>
          <a:p>
            <a:pPr marL="914400" lvl="2" indent="0">
              <a:lnSpc>
                <a:spcPct val="100000"/>
              </a:lnSpc>
              <a:spcBef>
                <a:spcPts val="1200"/>
              </a:spcBef>
              <a:buNone/>
            </a:pPr>
            <a:r>
              <a:rPr lang="en-US" sz="2800" i="1" dirty="0" smtClean="0">
                <a:latin typeface="Cambria" panose="02040503050406030204" pitchFamily="18" charset="0"/>
              </a:rPr>
              <a:t>The Basic Text, Fifth Edition* is the only edition of the Basic Text that is currently approved by the World Service Conference of Narcotics Anonymous for publication and sale. The World Service Office Board of Directors is entrusted with the responsibility for protecting the fellowship's physical and intellectual properties, including the Basic Text, and at the board of directors’ discretion, shall take legal action to protect those rights against any and all persons who choose to infringe upon this literature trust.</a:t>
            </a:r>
            <a:endParaRPr lang="en-US" i="1" dirty="0" smtClean="0">
              <a:latin typeface="Cambria" panose="02040503050406030204" pitchFamily="18" charset="0"/>
            </a:endParaRPr>
          </a:p>
          <a:p>
            <a:pPr marL="457200" lvl="1" indent="0" algn="r">
              <a:spcBef>
                <a:spcPts val="1200"/>
              </a:spcBef>
              <a:buNone/>
            </a:pPr>
            <a:r>
              <a:rPr lang="en-US" dirty="0" smtClean="0">
                <a:latin typeface="Cambria" panose="02040503050406030204" pitchFamily="18" charset="0"/>
              </a:rPr>
              <a:t>*the Sixth Edition replaced the Fifth in 2008</a:t>
            </a:r>
            <a:endParaRPr lang="en-US" dirty="0">
              <a:latin typeface="Cambria" panose="020405030504060302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506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4306" y="70859"/>
            <a:ext cx="11473117" cy="1325563"/>
          </a:xfrm>
        </p:spPr>
        <p:txBody>
          <a:bodyPr>
            <a:normAutofit/>
          </a:bodyPr>
          <a:lstStyle/>
          <a:p>
            <a:r>
              <a:rPr lang="en-US" sz="3600" b="1" dirty="0" smtClean="0">
                <a:effectLst>
                  <a:outerShdw blurRad="38100" dist="38100" dir="2700000" algn="tl">
                    <a:srgbClr val="000000">
                      <a:alpha val="43137"/>
                    </a:srgbClr>
                  </a:outerShdw>
                </a:effectLst>
                <a:latin typeface="Cambria" panose="02040503050406030204" pitchFamily="18" charset="0"/>
              </a:rPr>
              <a:t>1991-1993: The </a:t>
            </a:r>
            <a:r>
              <a:rPr lang="en-US" sz="3600" b="1" i="1" dirty="0" smtClean="0">
                <a:effectLst>
                  <a:outerShdw blurRad="38100" dist="38100" dir="2700000" algn="tl">
                    <a:srgbClr val="000000">
                      <a:alpha val="43137"/>
                    </a:srgbClr>
                  </a:outerShdw>
                </a:effectLst>
                <a:latin typeface="Cambria" panose="02040503050406030204" pitchFamily="18" charset="0"/>
              </a:rPr>
              <a:t>FIPT was </a:t>
            </a:r>
            <a:r>
              <a:rPr lang="en-US" sz="3600" b="1" dirty="0" smtClean="0">
                <a:effectLst>
                  <a:outerShdw blurRad="38100" dist="38100" dir="2700000" algn="tl">
                    <a:srgbClr val="000000">
                      <a:alpha val="43137"/>
                    </a:srgbClr>
                  </a:outerShdw>
                </a:effectLst>
                <a:latin typeface="Cambria" panose="02040503050406030204" pitchFamily="18" charset="0"/>
              </a:rPr>
              <a:t>developed </a:t>
            </a:r>
            <a:r>
              <a:rPr lang="en-US" sz="3600" b="1" dirty="0">
                <a:effectLst>
                  <a:outerShdw blurRad="38100" dist="38100" dir="2700000" algn="tl">
                    <a:srgbClr val="000000">
                      <a:alpha val="43137"/>
                    </a:srgbClr>
                  </a:outerShdw>
                </a:effectLst>
                <a:latin typeface="Cambria" panose="02040503050406030204" pitchFamily="18" charset="0"/>
              </a:rPr>
              <a:t>by </a:t>
            </a:r>
            <a:r>
              <a:rPr lang="en-US" sz="3600" b="1" dirty="0" smtClean="0">
                <a:effectLst>
                  <a:outerShdw blurRad="38100" dist="38100" dir="2700000" algn="tl">
                    <a:srgbClr val="000000">
                      <a:alpha val="43137"/>
                    </a:srgbClr>
                  </a:outerShdw>
                </a:effectLst>
                <a:latin typeface="Cambria" panose="02040503050406030204" pitchFamily="18" charset="0"/>
              </a:rPr>
              <a:t>Board of Trustees, WSO Board, and an RSR </a:t>
            </a:r>
            <a:r>
              <a:rPr lang="en-US" sz="3600" b="1" dirty="0">
                <a:effectLst>
                  <a:outerShdw blurRad="38100" dist="38100" dir="2700000" algn="tl">
                    <a:srgbClr val="000000">
                      <a:alpha val="43137"/>
                    </a:srgbClr>
                  </a:outerShdw>
                </a:effectLst>
                <a:latin typeface="Cambria" panose="02040503050406030204" pitchFamily="18" charset="0"/>
              </a:rPr>
              <a:t>Working Group</a:t>
            </a:r>
          </a:p>
        </p:txBody>
      </p:sp>
      <p:sp>
        <p:nvSpPr>
          <p:cNvPr id="3" name="Content Placeholder 2"/>
          <p:cNvSpPr>
            <a:spLocks noGrp="1"/>
          </p:cNvSpPr>
          <p:nvPr>
            <p:ph idx="1"/>
          </p:nvPr>
        </p:nvSpPr>
        <p:spPr>
          <a:xfrm>
            <a:off x="311727" y="1396424"/>
            <a:ext cx="11527848" cy="2404051"/>
          </a:xfrm>
          <a:ln w="47625">
            <a:noFill/>
          </a:ln>
        </p:spPr>
        <p:txBody>
          <a:bodyPr>
            <a:noAutofit/>
          </a:bodyPr>
          <a:lstStyle/>
          <a:p>
            <a:pPr marL="0" indent="0" algn="just">
              <a:lnSpc>
                <a:spcPct val="95000"/>
              </a:lnSpc>
              <a:buNone/>
            </a:pPr>
            <a:r>
              <a:rPr lang="en-US" sz="2700" i="1" dirty="0" smtClean="0">
                <a:latin typeface="Cambria" panose="02040503050406030204" pitchFamily="18" charset="0"/>
              </a:rPr>
              <a:t>The </a:t>
            </a:r>
            <a:r>
              <a:rPr lang="en-US" sz="2700" i="1" dirty="0">
                <a:latin typeface="Cambria" panose="02040503050406030204" pitchFamily="18" charset="0"/>
              </a:rPr>
              <a:t>sole object and purpose of this Trust is to hold and administer all recovery literature and other intellectual properties of the Fellowship of Narcotics Anonymous in a manner that will help addicts find recovery from the disease of addiction and carry that message of recovery to the addict who still suffers, in keeping with the Twelve Steps and Twelve Traditions of NA</a:t>
            </a:r>
            <a:r>
              <a:rPr lang="en-US" sz="2700" i="1" dirty="0" smtClean="0">
                <a:latin typeface="Cambria" panose="02040503050406030204" pitchFamily="18" charset="0"/>
              </a:rPr>
              <a:t>.</a:t>
            </a:r>
          </a:p>
          <a:p>
            <a:pPr marL="0" indent="0" algn="r">
              <a:lnSpc>
                <a:spcPct val="95000"/>
              </a:lnSpc>
              <a:buNone/>
            </a:pPr>
            <a:r>
              <a:rPr lang="en-US" sz="2000" i="1" dirty="0" smtClean="0">
                <a:latin typeface="Cambria" panose="02040503050406030204" pitchFamily="18" charset="0"/>
              </a:rPr>
              <a:t>FIPT</a:t>
            </a:r>
            <a:r>
              <a:rPr lang="en-US" sz="2000" dirty="0" smtClean="0">
                <a:latin typeface="Cambria" panose="02040503050406030204" pitchFamily="18" charset="0"/>
              </a:rPr>
              <a:t>, Article 1, Section 4</a:t>
            </a:r>
            <a:endParaRPr lang="en-US" sz="2000" dirty="0">
              <a:latin typeface="Cambria" panose="02040503050406030204" pitchFamily="18" charset="0"/>
            </a:endParaRPr>
          </a:p>
        </p:txBody>
      </p:sp>
      <p:sp>
        <p:nvSpPr>
          <p:cNvPr id="7" name="Rounded Rectangle 6"/>
          <p:cNvSpPr/>
          <p:nvPr/>
        </p:nvSpPr>
        <p:spPr>
          <a:xfrm>
            <a:off x="7843974" y="4067314"/>
            <a:ext cx="3995601" cy="2476500"/>
          </a:xfrm>
          <a:prstGeom prst="roundRect">
            <a:avLst/>
          </a:prstGeom>
          <a:gradFill>
            <a:gsLst>
              <a:gs pos="69000">
                <a:srgbClr val="FFFFFF"/>
              </a:gs>
              <a:gs pos="100000">
                <a:srgbClr val="7CB3E1"/>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mbria" panose="02040503050406030204" pitchFamily="18" charset="0"/>
              </a:rPr>
              <a:t>Support for Fellowship </a:t>
            </a:r>
            <a:r>
              <a:rPr lang="en-US" sz="2800" dirty="0">
                <a:solidFill>
                  <a:schemeClr val="tx1"/>
                </a:solidFill>
                <a:latin typeface="Cambria" panose="02040503050406030204" pitchFamily="18" charset="0"/>
              </a:rPr>
              <a:t>d</a:t>
            </a:r>
            <a:r>
              <a:rPr lang="en-US" sz="2800" dirty="0" smtClean="0">
                <a:solidFill>
                  <a:schemeClr val="tx1"/>
                </a:solidFill>
                <a:latin typeface="Cambria" panose="02040503050406030204" pitchFamily="18" charset="0"/>
              </a:rPr>
              <a:t>evelopment </a:t>
            </a:r>
            <a:r>
              <a:rPr lang="en-US" sz="2800" dirty="0">
                <a:solidFill>
                  <a:schemeClr val="tx1"/>
                </a:solidFill>
                <a:latin typeface="Cambria" panose="02040503050406030204" pitchFamily="18" charset="0"/>
              </a:rPr>
              <a:t>including </a:t>
            </a:r>
            <a:r>
              <a:rPr lang="en-US" sz="2800" dirty="0" smtClean="0">
                <a:solidFill>
                  <a:schemeClr val="tx1"/>
                </a:solidFill>
                <a:latin typeface="Cambria" panose="02040503050406030204" pitchFamily="18" charset="0"/>
              </a:rPr>
              <a:t>translations</a:t>
            </a:r>
            <a:r>
              <a:rPr lang="en-US" sz="2800" dirty="0">
                <a:solidFill>
                  <a:schemeClr val="tx1"/>
                </a:solidFill>
                <a:latin typeface="Cambria" panose="02040503050406030204" pitchFamily="18" charset="0"/>
              </a:rPr>
              <a:t>, PR, and other core services</a:t>
            </a:r>
          </a:p>
        </p:txBody>
      </p:sp>
      <p:sp>
        <p:nvSpPr>
          <p:cNvPr id="8" name="Rounded Rectangle 7"/>
          <p:cNvSpPr/>
          <p:nvPr/>
        </p:nvSpPr>
        <p:spPr>
          <a:xfrm>
            <a:off x="3970970" y="4067314"/>
            <a:ext cx="3571511" cy="2476500"/>
          </a:xfrm>
          <a:prstGeom prst="roundRect">
            <a:avLst/>
          </a:prstGeom>
          <a:gradFill>
            <a:gsLst>
              <a:gs pos="69000">
                <a:srgbClr val="FFFFFF"/>
              </a:gs>
              <a:gs pos="100000">
                <a:srgbClr val="7CB3E1"/>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marR="0" algn="ctr">
              <a:lnSpc>
                <a:spcPct val="95000"/>
              </a:lnSpc>
              <a:spcBef>
                <a:spcPts val="0"/>
              </a:spcBef>
              <a:spcAft>
                <a:spcPts val="800"/>
              </a:spcAft>
              <a:tabLst>
                <a:tab pos="174625" algn="l"/>
                <a:tab pos="2682875" algn="l"/>
                <a:tab pos="2743200" algn="l"/>
              </a:tabLst>
            </a:pPr>
            <a:r>
              <a:rPr lang="en-US" sz="2800" dirty="0">
                <a:solidFill>
                  <a:schemeClr val="tx1"/>
                </a:solidFill>
                <a:latin typeface="Cambria" panose="02040503050406030204" pitchFamily="18" charset="0"/>
                <a:ea typeface="Calibri" panose="020F0502020204030204" pitchFamily="34" charset="0"/>
                <a:cs typeface="Times New Roman" panose="02020603050405020304" pitchFamily="18" charset="0"/>
              </a:rPr>
              <a:t>Ensures fidelity of </a:t>
            </a:r>
            <a:r>
              <a:rPr lang="en-US" sz="2800"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t>our message</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97966" y="4067314"/>
            <a:ext cx="3571511" cy="2476500"/>
          </a:xfrm>
          <a:prstGeom prst="roundRect">
            <a:avLst/>
          </a:prstGeom>
          <a:gradFill>
            <a:gsLst>
              <a:gs pos="69000">
                <a:srgbClr val="FFFFFF"/>
              </a:gs>
              <a:gs pos="100000">
                <a:srgbClr val="7CB3E1"/>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marR="0" algn="ctr">
              <a:lnSpc>
                <a:spcPct val="95000"/>
              </a:lnSpc>
              <a:spcBef>
                <a:spcPts val="0"/>
              </a:spcBef>
              <a:spcAft>
                <a:spcPts val="800"/>
              </a:spcAft>
              <a:tabLst>
                <a:tab pos="174625" algn="l"/>
                <a:tab pos="2682875" algn="l"/>
                <a:tab pos="2743200" algn="l"/>
              </a:tabLst>
            </a:pPr>
            <a:r>
              <a:rPr lang="en-US" sz="2800"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t>Provides foundation for stewardship of the NA message</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6148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8971" y="365125"/>
            <a:ext cx="10637521" cy="1325563"/>
          </a:xfrm>
        </p:spPr>
        <p:txBody>
          <a:bodyPr>
            <a:normAutofit/>
          </a:bodyPr>
          <a:lstStyle/>
          <a:p>
            <a:r>
              <a:rPr lang="en-US" sz="4300" b="1" dirty="0" smtClean="0">
                <a:effectLst>
                  <a:outerShdw blurRad="38100" dist="38100" dir="2700000" algn="tl">
                    <a:srgbClr val="000000">
                      <a:alpha val="43137"/>
                    </a:srgbClr>
                  </a:outerShdw>
                </a:effectLst>
                <a:latin typeface="Cambria" panose="02040503050406030204" pitchFamily="18" charset="0"/>
              </a:rPr>
              <a:t>Illicit Literature</a:t>
            </a:r>
            <a:endParaRPr lang="en-US" sz="4300" b="1" dirty="0">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4294967295"/>
          </p:nvPr>
        </p:nvSpPr>
        <p:spPr>
          <a:xfrm>
            <a:off x="1333498" y="1852613"/>
            <a:ext cx="10331279" cy="4351338"/>
          </a:xfrm>
        </p:spPr>
        <p:txBody>
          <a:bodyPr>
            <a:noAutofit/>
          </a:bodyPr>
          <a:lstStyle/>
          <a:p>
            <a:pPr marL="457200" indent="-457200">
              <a:lnSpc>
                <a:spcPct val="100000"/>
              </a:lnSpc>
              <a:spcBef>
                <a:spcPts val="1200"/>
              </a:spcBef>
              <a:buBlip>
                <a:blip r:embed="rId3"/>
              </a:buBlip>
            </a:pPr>
            <a:r>
              <a:rPr lang="en-US" sz="3200" dirty="0" smtClean="0">
                <a:latin typeface="Cambria" panose="02040503050406030204" pitchFamily="18" charset="0"/>
              </a:rPr>
              <a:t>Challenges continue to appear from time to time</a:t>
            </a:r>
          </a:p>
          <a:p>
            <a:pPr marL="457200" indent="-457200">
              <a:lnSpc>
                <a:spcPct val="100000"/>
              </a:lnSpc>
              <a:spcBef>
                <a:spcPts val="1200"/>
              </a:spcBef>
              <a:buBlip>
                <a:blip r:embed="rId3"/>
              </a:buBlip>
            </a:pPr>
            <a:r>
              <a:rPr lang="en-US" sz="3200" dirty="0" smtClean="0">
                <a:latin typeface="Cambria" panose="02040503050406030204" pitchFamily="18" charset="0"/>
              </a:rPr>
              <a:t>Renewed efforts to </a:t>
            </a:r>
            <a:r>
              <a:rPr lang="en-US" sz="3200" dirty="0">
                <a:latin typeface="Cambria" panose="02040503050406030204" pitchFamily="18" charset="0"/>
              </a:rPr>
              <a:t>distribute illicit </a:t>
            </a:r>
            <a:r>
              <a:rPr lang="en-US" sz="3200" dirty="0" smtClean="0">
                <a:latin typeface="Cambria" panose="02040503050406030204" pitchFamily="18" charset="0"/>
              </a:rPr>
              <a:t>literature—a 1980s-style hybrid combining different editions of the BT</a:t>
            </a:r>
          </a:p>
          <a:p>
            <a:pPr marL="457200" indent="-457200">
              <a:lnSpc>
                <a:spcPct val="100000"/>
              </a:lnSpc>
              <a:spcBef>
                <a:spcPts val="1200"/>
              </a:spcBef>
              <a:buBlip>
                <a:blip r:embed="rId3"/>
              </a:buBlip>
            </a:pPr>
            <a:r>
              <a:rPr lang="en-US" sz="3200" dirty="0" smtClean="0">
                <a:latin typeface="Cambria" panose="02040503050406030204" pitchFamily="18" charset="0"/>
              </a:rPr>
              <a:t>NA communities have been key to rejecting this latest wave of unethical behavior</a:t>
            </a:r>
          </a:p>
          <a:p>
            <a:pPr marL="457200" indent="-457200">
              <a:lnSpc>
                <a:spcPct val="100000"/>
              </a:lnSpc>
              <a:spcBef>
                <a:spcPts val="1200"/>
              </a:spcBef>
              <a:buBlip>
                <a:blip r:embed="rId3"/>
              </a:buBlip>
            </a:pPr>
            <a:r>
              <a:rPr lang="en-US" sz="3200" dirty="0">
                <a:latin typeface="Cambria" panose="02040503050406030204" pitchFamily="18" charset="0"/>
              </a:rPr>
              <a:t>Recognized that it does not reflect group conscience</a:t>
            </a:r>
          </a:p>
          <a:p>
            <a:pPr marL="0" indent="0">
              <a:buNone/>
            </a:pPr>
            <a:endParaRPr lang="en-US" dirty="0" smtClean="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0196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8898" y="2387246"/>
            <a:ext cx="11604702" cy="2286000"/>
          </a:xfrm>
          <a:prstGeom prst="rect">
            <a:avLst/>
          </a:prstGeom>
          <a:solidFill>
            <a:srgbClr val="FFFFFF"/>
          </a:solidFill>
          <a:ln w="63500" cap="flat">
            <a:solidFill>
              <a:srgbClr val="A7A9A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lang="en-US" sz="6000" b="1" i="1" dirty="0" smtClean="0">
                <a:solidFill>
                  <a:prstClr val="black"/>
                </a:solidFill>
                <a:latin typeface="Cambria" charset="0"/>
              </a:rPr>
              <a:t>FIPT</a:t>
            </a:r>
            <a:r>
              <a:rPr lang="en-US" sz="6000" b="1" dirty="0" smtClean="0">
                <a:solidFill>
                  <a:prstClr val="black"/>
                </a:solidFill>
                <a:latin typeface="Cambria" charset="0"/>
              </a:rPr>
              <a:t> Inspection Request</a:t>
            </a:r>
            <a:endParaRPr kumimoji="0" lang="en-US" sz="1800" b="0" i="1" u="none" strike="noStrike" kern="1200" cap="none" spc="0" normalizeH="0" baseline="0" noProof="0" dirty="0">
              <a:ln>
                <a:noFill/>
              </a:ln>
              <a:solidFill>
                <a:srgbClr val="000000"/>
              </a:solidFill>
              <a:effectLst/>
              <a:uLnTx/>
              <a:uFillTx/>
              <a:latin typeface="Calibri" panose="020F0502020204030204"/>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6043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6220</TotalTime>
  <Words>8255</Words>
  <Application>Microsoft Macintosh PowerPoint</Application>
  <PresentationFormat>Custom</PresentationFormat>
  <Paragraphs>562</Paragraphs>
  <Slides>42</Slides>
  <Notes>42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1_Office Theme</vt:lpstr>
      <vt:lpstr>Acrobat Document</vt:lpstr>
      <vt:lpstr>Slide 1</vt:lpstr>
      <vt:lpstr>Slide 2</vt:lpstr>
      <vt:lpstr>What’s a FIPT?</vt:lpstr>
      <vt:lpstr>Background</vt:lpstr>
      <vt:lpstr>WSC 1991: Discussion and Decision</vt:lpstr>
      <vt:lpstr>WSC 1991: Clarifying Group Conscience</vt:lpstr>
      <vt:lpstr>1991-1993: The FIPT was developed by Board of Trustees, WSO Board, and an RSR Working Group</vt:lpstr>
      <vt:lpstr>Illicit Literature</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Time available at WSC</vt:lpstr>
      <vt:lpstr>Recommendations for 2018</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Elson</dc:creator>
  <cp:lastModifiedBy>Kim Adams</cp:lastModifiedBy>
  <cp:revision>144</cp:revision>
  <dcterms:created xsi:type="dcterms:W3CDTF">2017-12-07T20:11:00Z</dcterms:created>
  <dcterms:modified xsi:type="dcterms:W3CDTF">2017-12-08T00:14:25Z</dcterms:modified>
</cp:coreProperties>
</file>